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680" r:id="rId2"/>
    <p:sldId id="713" r:id="rId3"/>
    <p:sldId id="721" r:id="rId4"/>
    <p:sldId id="720" r:id="rId5"/>
    <p:sldId id="692" r:id="rId6"/>
    <p:sldId id="694" r:id="rId7"/>
    <p:sldId id="729" r:id="rId8"/>
    <p:sldId id="728" r:id="rId9"/>
    <p:sldId id="737" r:id="rId10"/>
    <p:sldId id="738" r:id="rId11"/>
    <p:sldId id="739" r:id="rId12"/>
    <p:sldId id="769" r:id="rId13"/>
    <p:sldId id="768" r:id="rId14"/>
    <p:sldId id="735" r:id="rId15"/>
    <p:sldId id="736" r:id="rId16"/>
    <p:sldId id="770" r:id="rId17"/>
    <p:sldId id="782" r:id="rId18"/>
    <p:sldId id="800" r:id="rId19"/>
    <p:sldId id="799" r:id="rId20"/>
    <p:sldId id="774" r:id="rId21"/>
    <p:sldId id="781" r:id="rId22"/>
    <p:sldId id="776" r:id="rId23"/>
    <p:sldId id="771" r:id="rId24"/>
    <p:sldId id="775" r:id="rId25"/>
    <p:sldId id="802" r:id="rId26"/>
    <p:sldId id="778" r:id="rId27"/>
    <p:sldId id="803" r:id="rId28"/>
    <p:sldId id="779" r:id="rId29"/>
    <p:sldId id="790" r:id="rId30"/>
    <p:sldId id="787" r:id="rId31"/>
    <p:sldId id="788" r:id="rId32"/>
    <p:sldId id="773" r:id="rId33"/>
    <p:sldId id="789" r:id="rId34"/>
    <p:sldId id="801" r:id="rId35"/>
    <p:sldId id="784" r:id="rId36"/>
    <p:sldId id="804" r:id="rId37"/>
    <p:sldId id="805" r:id="rId38"/>
    <p:sldId id="772" r:id="rId39"/>
    <p:sldId id="767" r:id="rId40"/>
  </p:sldIdLst>
  <p:sldSz cx="11880850" cy="7164388"/>
  <p:notesSz cx="6797675" cy="9926638"/>
  <p:defaultTextStyle>
    <a:defPPr>
      <a:defRPr lang="ru-RU"/>
    </a:defPPr>
    <a:lvl1pPr marL="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84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569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853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137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422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706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99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275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CC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82969" autoAdjust="0"/>
  </p:normalViewPr>
  <p:slideViewPr>
    <p:cSldViewPr>
      <p:cViewPr varScale="1">
        <p:scale>
          <a:sx n="92" d="100"/>
          <a:sy n="92" d="100"/>
        </p:scale>
        <p:origin x="1368" y="108"/>
      </p:cViewPr>
      <p:guideLst>
        <p:guide orient="horz" pos="2257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NxH_Olrm3ug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NxH_Olrm3ug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16B8A-B618-4170-A729-7328A4F95DC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2013F0-E0D8-4D33-A537-655C27D3199A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Разработка материалов</a:t>
          </a:r>
          <a:endParaRPr lang="ru-RU" dirty="0"/>
        </a:p>
      </dgm:t>
    </dgm:pt>
    <dgm:pt modelId="{FFE0892D-5941-4F07-8A7E-7C151FE9B148}" type="parTrans" cxnId="{A4BA2713-F142-4F1A-BA64-EBBE5C24AB05}">
      <dgm:prSet/>
      <dgm:spPr/>
      <dgm:t>
        <a:bodyPr/>
        <a:lstStyle/>
        <a:p>
          <a:endParaRPr lang="ru-RU"/>
        </a:p>
      </dgm:t>
    </dgm:pt>
    <dgm:pt modelId="{66F28CC7-4956-4552-8017-6213F5ADF18A}" type="sibTrans" cxnId="{A4BA2713-F142-4F1A-BA64-EBBE5C24AB05}">
      <dgm:prSet/>
      <dgm:spPr/>
      <dgm:t>
        <a:bodyPr/>
        <a:lstStyle/>
        <a:p>
          <a:endParaRPr lang="ru-RU"/>
        </a:p>
      </dgm:t>
    </dgm:pt>
    <dgm:pt modelId="{B7C4B8C0-C8F6-420B-8C0C-ACF500723401}">
      <dgm:prSet phldrT="[Текст]" custT="1"/>
      <dgm:spPr/>
      <dgm:t>
        <a:bodyPr/>
        <a:lstStyle/>
        <a:p>
          <a:r>
            <a:rPr lang="ru-RU" sz="1600" b="1" dirty="0" smtClean="0"/>
            <a:t>Период реализации 2019-2020</a:t>
          </a:r>
          <a:endParaRPr lang="ru-RU" sz="1600" b="1" dirty="0"/>
        </a:p>
      </dgm:t>
    </dgm:pt>
    <dgm:pt modelId="{7C5D6FD5-A3B8-4F0C-90BB-8A21B1F07787}" type="parTrans" cxnId="{49B64D1B-DD23-439B-8331-870E9E3DF8DB}">
      <dgm:prSet/>
      <dgm:spPr/>
      <dgm:t>
        <a:bodyPr/>
        <a:lstStyle/>
        <a:p>
          <a:endParaRPr lang="ru-RU"/>
        </a:p>
      </dgm:t>
    </dgm:pt>
    <dgm:pt modelId="{69C0758D-7E25-404A-B51A-31C88E659D36}" type="sibTrans" cxnId="{49B64D1B-DD23-439B-8331-870E9E3DF8DB}">
      <dgm:prSet/>
      <dgm:spPr/>
      <dgm:t>
        <a:bodyPr/>
        <a:lstStyle/>
        <a:p>
          <a:endParaRPr lang="ru-RU"/>
        </a:p>
      </dgm:t>
    </dgm:pt>
    <dgm:pt modelId="{16AB89BA-A434-443F-B8D8-52873C462648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Апробация</a:t>
          </a:r>
          <a:endParaRPr lang="ru-RU" dirty="0"/>
        </a:p>
      </dgm:t>
    </dgm:pt>
    <dgm:pt modelId="{6C7DC066-A70A-458B-B7B0-2B5E0B79DA02}" type="parTrans" cxnId="{2959EBA5-E4DD-44E3-AB7D-77B229FE9459}">
      <dgm:prSet/>
      <dgm:spPr/>
      <dgm:t>
        <a:bodyPr/>
        <a:lstStyle/>
        <a:p>
          <a:endParaRPr lang="ru-RU"/>
        </a:p>
      </dgm:t>
    </dgm:pt>
    <dgm:pt modelId="{3885FFA5-45DB-49FC-9197-AD9354831C75}" type="sibTrans" cxnId="{2959EBA5-E4DD-44E3-AB7D-77B229FE9459}">
      <dgm:prSet/>
      <dgm:spPr/>
      <dgm:t>
        <a:bodyPr/>
        <a:lstStyle/>
        <a:p>
          <a:endParaRPr lang="ru-RU"/>
        </a:p>
      </dgm:t>
    </dgm:pt>
    <dgm:pt modelId="{1CF281C9-8A83-4440-ADBB-7262AEAB784C}">
      <dgm:prSet phldrT="[Текст]" custT="1"/>
      <dgm:spPr/>
      <dgm:t>
        <a:bodyPr/>
        <a:lstStyle/>
        <a:p>
          <a:r>
            <a:rPr lang="ru-RU" sz="1600" b="1" dirty="0" smtClean="0"/>
            <a:t>Период реализации 2019-2020</a:t>
          </a:r>
          <a:endParaRPr lang="ru-RU" sz="1600" b="1" dirty="0"/>
        </a:p>
      </dgm:t>
    </dgm:pt>
    <dgm:pt modelId="{25A89BCE-AA3F-4D1D-83AF-8862618788D6}" type="parTrans" cxnId="{3B2FD7EE-D6BC-406C-A8C2-E6DC7AB0AF6C}">
      <dgm:prSet/>
      <dgm:spPr/>
      <dgm:t>
        <a:bodyPr/>
        <a:lstStyle/>
        <a:p>
          <a:endParaRPr lang="ru-RU"/>
        </a:p>
      </dgm:t>
    </dgm:pt>
    <dgm:pt modelId="{52FC2BE0-AF6A-45E7-96AC-4116657594B3}" type="sibTrans" cxnId="{3B2FD7EE-D6BC-406C-A8C2-E6DC7AB0AF6C}">
      <dgm:prSet/>
      <dgm:spPr/>
      <dgm:t>
        <a:bodyPr/>
        <a:lstStyle/>
        <a:p>
          <a:endParaRPr lang="ru-RU"/>
        </a:p>
      </dgm:t>
    </dgm:pt>
    <dgm:pt modelId="{BBAB70B6-2FF0-4A6A-9AD2-78DC740C5460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Масштабный мониторинг</a:t>
          </a:r>
          <a:endParaRPr lang="ru-RU" dirty="0"/>
        </a:p>
      </dgm:t>
    </dgm:pt>
    <dgm:pt modelId="{05369E6C-E23B-425D-8410-7EF3DE67C486}" type="parTrans" cxnId="{5C824E1A-A3DF-4AA5-9933-20DC091BC8B8}">
      <dgm:prSet/>
      <dgm:spPr/>
      <dgm:t>
        <a:bodyPr/>
        <a:lstStyle/>
        <a:p>
          <a:endParaRPr lang="ru-RU"/>
        </a:p>
      </dgm:t>
    </dgm:pt>
    <dgm:pt modelId="{A65935AE-7B97-4185-8529-5F460B27A9B4}" type="sibTrans" cxnId="{5C824E1A-A3DF-4AA5-9933-20DC091BC8B8}">
      <dgm:prSet/>
      <dgm:spPr/>
      <dgm:t>
        <a:bodyPr/>
        <a:lstStyle/>
        <a:p>
          <a:endParaRPr lang="ru-RU"/>
        </a:p>
      </dgm:t>
    </dgm:pt>
    <dgm:pt modelId="{AB42E55F-CB5D-425C-9C07-B68E6220E6BB}">
      <dgm:prSet phldrT="[Текст]" custT="1"/>
      <dgm:spPr/>
      <dgm:t>
        <a:bodyPr/>
        <a:lstStyle/>
        <a:p>
          <a:r>
            <a:rPr lang="ru-RU" sz="1600" b="1" i="0" dirty="0" smtClean="0"/>
            <a:t>Период реализации 2020-2024</a:t>
          </a:r>
          <a:endParaRPr lang="ru-RU" sz="1600" b="1" i="0" dirty="0"/>
        </a:p>
      </dgm:t>
    </dgm:pt>
    <dgm:pt modelId="{86650724-BB35-426B-8F0E-4FFD6E2B6873}" type="parTrans" cxnId="{19C7A657-C72D-4396-A4D6-CC02B06059E6}">
      <dgm:prSet/>
      <dgm:spPr/>
      <dgm:t>
        <a:bodyPr/>
        <a:lstStyle/>
        <a:p>
          <a:endParaRPr lang="ru-RU"/>
        </a:p>
      </dgm:t>
    </dgm:pt>
    <dgm:pt modelId="{B86B398B-70F7-417E-975D-D4FC57D917B1}" type="sibTrans" cxnId="{19C7A657-C72D-4396-A4D6-CC02B06059E6}">
      <dgm:prSet/>
      <dgm:spPr/>
      <dgm:t>
        <a:bodyPr/>
        <a:lstStyle/>
        <a:p>
          <a:endParaRPr lang="ru-RU"/>
        </a:p>
      </dgm:t>
    </dgm:pt>
    <dgm:pt modelId="{6FEF266D-0E55-4E87-9309-215E648E44C0}">
      <dgm:prSet phldrT="[Текст]" custT="1"/>
      <dgm:spPr/>
      <dgm:t>
        <a:bodyPr/>
        <a:lstStyle/>
        <a:p>
          <a:r>
            <a:rPr lang="ru-RU" sz="1600" b="1" dirty="0" smtClean="0"/>
            <a:t> </a:t>
          </a:r>
          <a:r>
            <a:rPr lang="ru-RU" sz="1600" b="1" dirty="0" smtClean="0">
              <a:hlinkClick xmlns:r="http://schemas.openxmlformats.org/officeDocument/2006/relationships" r:id="rId1"/>
            </a:rPr>
            <a:t>Ссылка на </a:t>
          </a:r>
          <a:r>
            <a:rPr lang="ru-RU" sz="1600" b="1" dirty="0" err="1" smtClean="0">
              <a:hlinkClick xmlns:r="http://schemas.openxmlformats.org/officeDocument/2006/relationships" r:id="rId1"/>
            </a:rPr>
            <a:t>вебинар</a:t>
          </a:r>
          <a:r>
            <a:rPr lang="ru-RU" sz="1600" b="1" dirty="0" smtClean="0">
              <a:hlinkClick xmlns:r="http://schemas.openxmlformats.org/officeDocument/2006/relationships" r:id="rId1"/>
            </a:rPr>
            <a:t> по результатам апробации</a:t>
          </a:r>
          <a:endParaRPr lang="ru-RU" sz="1600" b="1" dirty="0"/>
        </a:p>
      </dgm:t>
    </dgm:pt>
    <dgm:pt modelId="{FDE61B5C-5227-459E-A8BB-C49097F6A4F6}" type="parTrans" cxnId="{64E66D11-65E5-406A-961B-22E85FC4F09A}">
      <dgm:prSet/>
      <dgm:spPr/>
      <dgm:t>
        <a:bodyPr/>
        <a:lstStyle/>
        <a:p>
          <a:endParaRPr lang="ru-RU"/>
        </a:p>
      </dgm:t>
    </dgm:pt>
    <dgm:pt modelId="{67E9DE8A-0E3A-4752-BF8E-4D816AFD3351}" type="sibTrans" cxnId="{64E66D11-65E5-406A-961B-22E85FC4F09A}">
      <dgm:prSet/>
      <dgm:spPr/>
      <dgm:t>
        <a:bodyPr/>
        <a:lstStyle/>
        <a:p>
          <a:endParaRPr lang="ru-RU"/>
        </a:p>
      </dgm:t>
    </dgm:pt>
    <dgm:pt modelId="{670A8F66-B050-4607-B22D-E58A0F399B0C}" type="pres">
      <dgm:prSet presAssocID="{43B16B8A-B618-4170-A729-7328A4F95DC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B7C440-02B5-4221-AD33-35CF368BA562}" type="pres">
      <dgm:prSet presAssocID="{C22013F0-E0D8-4D33-A537-655C27D3199A}" presName="composite" presStyleCnt="0"/>
      <dgm:spPr/>
    </dgm:pt>
    <dgm:pt modelId="{68E8A843-236E-440D-984D-AA68707362C7}" type="pres">
      <dgm:prSet presAssocID="{C22013F0-E0D8-4D33-A537-655C27D3199A}" presName="bentUpArrow1" presStyleLbl="alignImgPlace1" presStyleIdx="0" presStyleCnt="2"/>
      <dgm:spPr/>
    </dgm:pt>
    <dgm:pt modelId="{BA7B03B0-2747-4413-B6D4-ACE31750700E}" type="pres">
      <dgm:prSet presAssocID="{C22013F0-E0D8-4D33-A537-655C27D3199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A45BD-2068-43C5-83B3-1C32F8B44453}" type="pres">
      <dgm:prSet presAssocID="{C22013F0-E0D8-4D33-A537-655C27D3199A}" presName="ChildText" presStyleLbl="revTx" presStyleIdx="0" presStyleCnt="3" custScaleX="141799" custLinFactNeighborX="20241" custLinFactNeighborY="15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F677C-ED8E-45A9-AEC0-35C6FCABECBF}" type="pres">
      <dgm:prSet presAssocID="{66F28CC7-4956-4552-8017-6213F5ADF18A}" presName="sibTrans" presStyleCnt="0"/>
      <dgm:spPr/>
    </dgm:pt>
    <dgm:pt modelId="{2228D349-E235-410F-B56F-4BB166A23D7C}" type="pres">
      <dgm:prSet presAssocID="{16AB89BA-A434-443F-B8D8-52873C462648}" presName="composite" presStyleCnt="0"/>
      <dgm:spPr/>
    </dgm:pt>
    <dgm:pt modelId="{EE9F3655-8205-4810-BFE3-C3605AC4A897}" type="pres">
      <dgm:prSet presAssocID="{16AB89BA-A434-443F-B8D8-52873C462648}" presName="bentUpArrow1" presStyleLbl="alignImgPlace1" presStyleIdx="1" presStyleCnt="2"/>
      <dgm:spPr/>
    </dgm:pt>
    <dgm:pt modelId="{A08693D9-9AA2-4551-80FA-F031E275BE30}" type="pres">
      <dgm:prSet presAssocID="{16AB89BA-A434-443F-B8D8-52873C46264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24C60-5824-41F1-89E7-7877D06D368B}" type="pres">
      <dgm:prSet presAssocID="{16AB89BA-A434-443F-B8D8-52873C462648}" presName="ChildText" presStyleLbl="revTx" presStyleIdx="1" presStyleCnt="3" custScaleX="138702" custLinFactNeighborX="31011" custLinFactNeighborY="-1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8DD31-3FB3-420F-A0CD-1C69BD97E940}" type="pres">
      <dgm:prSet presAssocID="{3885FFA5-45DB-49FC-9197-AD9354831C75}" presName="sibTrans" presStyleCnt="0"/>
      <dgm:spPr/>
    </dgm:pt>
    <dgm:pt modelId="{9A50C5C7-1C7D-4CB0-B707-A3D4431A8158}" type="pres">
      <dgm:prSet presAssocID="{BBAB70B6-2FF0-4A6A-9AD2-78DC740C5460}" presName="composite" presStyleCnt="0"/>
      <dgm:spPr/>
    </dgm:pt>
    <dgm:pt modelId="{E565C942-FC74-4C41-96EA-0594998D0F86}" type="pres">
      <dgm:prSet presAssocID="{BBAB70B6-2FF0-4A6A-9AD2-78DC740C546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639B5-D205-4227-8D00-6D9AAD664AE4}" type="pres">
      <dgm:prSet presAssocID="{BBAB70B6-2FF0-4A6A-9AD2-78DC740C5460}" presName="FinalChildText" presStyleLbl="revTx" presStyleIdx="2" presStyleCnt="3" custScaleX="160187" custLinFactNeighborX="30800" custLinFactNeighborY="20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7B2E1A-3F5E-4E5B-B3A8-8E79D44795E1}" type="presOf" srcId="{43B16B8A-B618-4170-A729-7328A4F95DCA}" destId="{670A8F66-B050-4607-B22D-E58A0F399B0C}" srcOrd="0" destOrd="0" presId="urn:microsoft.com/office/officeart/2005/8/layout/StepDownProcess"/>
    <dgm:cxn modelId="{A4BA2713-F142-4F1A-BA64-EBBE5C24AB05}" srcId="{43B16B8A-B618-4170-A729-7328A4F95DCA}" destId="{C22013F0-E0D8-4D33-A537-655C27D3199A}" srcOrd="0" destOrd="0" parTransId="{FFE0892D-5941-4F07-8A7E-7C151FE9B148}" sibTransId="{66F28CC7-4956-4552-8017-6213F5ADF18A}"/>
    <dgm:cxn modelId="{2959EBA5-E4DD-44E3-AB7D-77B229FE9459}" srcId="{43B16B8A-B618-4170-A729-7328A4F95DCA}" destId="{16AB89BA-A434-443F-B8D8-52873C462648}" srcOrd="1" destOrd="0" parTransId="{6C7DC066-A70A-458B-B7B0-2B5E0B79DA02}" sibTransId="{3885FFA5-45DB-49FC-9197-AD9354831C75}"/>
    <dgm:cxn modelId="{3B2FD7EE-D6BC-406C-A8C2-E6DC7AB0AF6C}" srcId="{16AB89BA-A434-443F-B8D8-52873C462648}" destId="{1CF281C9-8A83-4440-ADBB-7262AEAB784C}" srcOrd="0" destOrd="0" parTransId="{25A89BCE-AA3F-4D1D-83AF-8862618788D6}" sibTransId="{52FC2BE0-AF6A-45E7-96AC-4116657594B3}"/>
    <dgm:cxn modelId="{392E6D55-05AD-48E3-BB73-D9DB52A9D2DB}" type="presOf" srcId="{AB42E55F-CB5D-425C-9C07-B68E6220E6BB}" destId="{2C1639B5-D205-4227-8D00-6D9AAD664AE4}" srcOrd="0" destOrd="0" presId="urn:microsoft.com/office/officeart/2005/8/layout/StepDownProcess"/>
    <dgm:cxn modelId="{46A27F0F-A925-4061-81DA-5847D1A3B426}" type="presOf" srcId="{BBAB70B6-2FF0-4A6A-9AD2-78DC740C5460}" destId="{E565C942-FC74-4C41-96EA-0594998D0F86}" srcOrd="0" destOrd="0" presId="urn:microsoft.com/office/officeart/2005/8/layout/StepDownProcess"/>
    <dgm:cxn modelId="{49B64D1B-DD23-439B-8331-870E9E3DF8DB}" srcId="{C22013F0-E0D8-4D33-A537-655C27D3199A}" destId="{B7C4B8C0-C8F6-420B-8C0C-ACF500723401}" srcOrd="0" destOrd="0" parTransId="{7C5D6FD5-A3B8-4F0C-90BB-8A21B1F07787}" sibTransId="{69C0758D-7E25-404A-B51A-31C88E659D36}"/>
    <dgm:cxn modelId="{5C824E1A-A3DF-4AA5-9933-20DC091BC8B8}" srcId="{43B16B8A-B618-4170-A729-7328A4F95DCA}" destId="{BBAB70B6-2FF0-4A6A-9AD2-78DC740C5460}" srcOrd="2" destOrd="0" parTransId="{05369E6C-E23B-425D-8410-7EF3DE67C486}" sibTransId="{A65935AE-7B97-4185-8529-5F460B27A9B4}"/>
    <dgm:cxn modelId="{9139C50F-5669-4FC2-B6E7-0F3C31E1BF47}" type="presOf" srcId="{B7C4B8C0-C8F6-420B-8C0C-ACF500723401}" destId="{95FA45BD-2068-43C5-83B3-1C32F8B44453}" srcOrd="0" destOrd="0" presId="urn:microsoft.com/office/officeart/2005/8/layout/StepDownProcess"/>
    <dgm:cxn modelId="{6519F969-5F2E-43F7-B1DA-3B514B9A559D}" type="presOf" srcId="{C22013F0-E0D8-4D33-A537-655C27D3199A}" destId="{BA7B03B0-2747-4413-B6D4-ACE31750700E}" srcOrd="0" destOrd="0" presId="urn:microsoft.com/office/officeart/2005/8/layout/StepDownProcess"/>
    <dgm:cxn modelId="{19C7A657-C72D-4396-A4D6-CC02B06059E6}" srcId="{BBAB70B6-2FF0-4A6A-9AD2-78DC740C5460}" destId="{AB42E55F-CB5D-425C-9C07-B68E6220E6BB}" srcOrd="0" destOrd="0" parTransId="{86650724-BB35-426B-8F0E-4FFD6E2B6873}" sibTransId="{B86B398B-70F7-417E-975D-D4FC57D917B1}"/>
    <dgm:cxn modelId="{7A43CC6D-8EB4-4E0C-B96D-2913CBB1DD7A}" type="presOf" srcId="{16AB89BA-A434-443F-B8D8-52873C462648}" destId="{A08693D9-9AA2-4551-80FA-F031E275BE30}" srcOrd="0" destOrd="0" presId="urn:microsoft.com/office/officeart/2005/8/layout/StepDownProcess"/>
    <dgm:cxn modelId="{64E66D11-65E5-406A-961B-22E85FC4F09A}" srcId="{16AB89BA-A434-443F-B8D8-52873C462648}" destId="{6FEF266D-0E55-4E87-9309-215E648E44C0}" srcOrd="1" destOrd="0" parTransId="{FDE61B5C-5227-459E-A8BB-C49097F6A4F6}" sibTransId="{67E9DE8A-0E3A-4752-BF8E-4D816AFD3351}"/>
    <dgm:cxn modelId="{186AA9F7-0881-4F82-B439-F234D3A63CE9}" type="presOf" srcId="{1CF281C9-8A83-4440-ADBB-7262AEAB784C}" destId="{FCA24C60-5824-41F1-89E7-7877D06D368B}" srcOrd="0" destOrd="0" presId="urn:microsoft.com/office/officeart/2005/8/layout/StepDownProcess"/>
    <dgm:cxn modelId="{3BC3B398-0641-48CC-8BE5-4352AD2ED36C}" type="presOf" srcId="{6FEF266D-0E55-4E87-9309-215E648E44C0}" destId="{FCA24C60-5824-41F1-89E7-7877D06D368B}" srcOrd="0" destOrd="1" presId="urn:microsoft.com/office/officeart/2005/8/layout/StepDownProcess"/>
    <dgm:cxn modelId="{4A19B8B2-A10F-46D7-A95D-373697D299A7}" type="presParOf" srcId="{670A8F66-B050-4607-B22D-E58A0F399B0C}" destId="{01B7C440-02B5-4221-AD33-35CF368BA562}" srcOrd="0" destOrd="0" presId="urn:microsoft.com/office/officeart/2005/8/layout/StepDownProcess"/>
    <dgm:cxn modelId="{D4148DC6-87D4-47B5-A2ED-C9558CF9463A}" type="presParOf" srcId="{01B7C440-02B5-4221-AD33-35CF368BA562}" destId="{68E8A843-236E-440D-984D-AA68707362C7}" srcOrd="0" destOrd="0" presId="urn:microsoft.com/office/officeart/2005/8/layout/StepDownProcess"/>
    <dgm:cxn modelId="{4E00F471-934A-40C8-92C6-001F253FDE54}" type="presParOf" srcId="{01B7C440-02B5-4221-AD33-35CF368BA562}" destId="{BA7B03B0-2747-4413-B6D4-ACE31750700E}" srcOrd="1" destOrd="0" presId="urn:microsoft.com/office/officeart/2005/8/layout/StepDownProcess"/>
    <dgm:cxn modelId="{D9EAC3D1-7F35-44DF-B886-DF65FA06F83E}" type="presParOf" srcId="{01B7C440-02B5-4221-AD33-35CF368BA562}" destId="{95FA45BD-2068-43C5-83B3-1C32F8B44453}" srcOrd="2" destOrd="0" presId="urn:microsoft.com/office/officeart/2005/8/layout/StepDownProcess"/>
    <dgm:cxn modelId="{E56A8932-D2FF-4BE4-BF76-0FC8090CE121}" type="presParOf" srcId="{670A8F66-B050-4607-B22D-E58A0F399B0C}" destId="{042F677C-ED8E-45A9-AEC0-35C6FCABECBF}" srcOrd="1" destOrd="0" presId="urn:microsoft.com/office/officeart/2005/8/layout/StepDownProcess"/>
    <dgm:cxn modelId="{C1BB7926-1C09-49DC-B917-548F571E675B}" type="presParOf" srcId="{670A8F66-B050-4607-B22D-E58A0F399B0C}" destId="{2228D349-E235-410F-B56F-4BB166A23D7C}" srcOrd="2" destOrd="0" presId="urn:microsoft.com/office/officeart/2005/8/layout/StepDownProcess"/>
    <dgm:cxn modelId="{32C61E94-4981-49E9-98A6-8AAA67A65825}" type="presParOf" srcId="{2228D349-E235-410F-B56F-4BB166A23D7C}" destId="{EE9F3655-8205-4810-BFE3-C3605AC4A897}" srcOrd="0" destOrd="0" presId="urn:microsoft.com/office/officeart/2005/8/layout/StepDownProcess"/>
    <dgm:cxn modelId="{EF723E2F-BFD8-4AF1-BA98-B5DF0195336C}" type="presParOf" srcId="{2228D349-E235-410F-B56F-4BB166A23D7C}" destId="{A08693D9-9AA2-4551-80FA-F031E275BE30}" srcOrd="1" destOrd="0" presId="urn:microsoft.com/office/officeart/2005/8/layout/StepDownProcess"/>
    <dgm:cxn modelId="{4DC26A05-7539-4319-A6B3-A9A962ED5202}" type="presParOf" srcId="{2228D349-E235-410F-B56F-4BB166A23D7C}" destId="{FCA24C60-5824-41F1-89E7-7877D06D368B}" srcOrd="2" destOrd="0" presId="urn:microsoft.com/office/officeart/2005/8/layout/StepDownProcess"/>
    <dgm:cxn modelId="{49C6AA98-F009-47A2-9DF6-C94339358FAE}" type="presParOf" srcId="{670A8F66-B050-4607-B22D-E58A0F399B0C}" destId="{8D48DD31-3FB3-420F-A0CD-1C69BD97E940}" srcOrd="3" destOrd="0" presId="urn:microsoft.com/office/officeart/2005/8/layout/StepDownProcess"/>
    <dgm:cxn modelId="{77D2D5D4-CB5E-4936-B1D8-3829D91AE649}" type="presParOf" srcId="{670A8F66-B050-4607-B22D-E58A0F399B0C}" destId="{9A50C5C7-1C7D-4CB0-B707-A3D4431A8158}" srcOrd="4" destOrd="0" presId="urn:microsoft.com/office/officeart/2005/8/layout/StepDownProcess"/>
    <dgm:cxn modelId="{C9CA21F3-46F8-443F-83FA-74D16D2608D8}" type="presParOf" srcId="{9A50C5C7-1C7D-4CB0-B707-A3D4431A8158}" destId="{E565C942-FC74-4C41-96EA-0594998D0F86}" srcOrd="0" destOrd="0" presId="urn:microsoft.com/office/officeart/2005/8/layout/StepDownProcess"/>
    <dgm:cxn modelId="{F060A089-E6DF-48C4-B306-7196DD1F8115}" type="presParOf" srcId="{9A50C5C7-1C7D-4CB0-B707-A3D4431A8158}" destId="{2C1639B5-D205-4227-8D00-6D9AAD664AE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00EB0-C184-4B7D-8E68-9B276127077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D5D1780-A4AD-488E-9653-D877A4BC144F}">
      <dgm:prSet phldrT="[Текст]" custT="1"/>
      <dgm:spPr/>
      <dgm:t>
        <a:bodyPr/>
        <a:lstStyle/>
        <a:p>
          <a:r>
            <a:rPr lang="ru-RU" sz="1600" b="1" i="1" dirty="0"/>
            <a:t>деньги</a:t>
          </a:r>
          <a:endParaRPr lang="ru-RU" sz="1600" dirty="0"/>
        </a:p>
      </dgm:t>
    </dgm:pt>
    <dgm:pt modelId="{4DDD4138-4BC5-4D05-8352-88CF1E83FCC2}" type="parTrans" cxnId="{D72F24C0-08F2-4F8E-B784-03247EDE6FD9}">
      <dgm:prSet/>
      <dgm:spPr/>
      <dgm:t>
        <a:bodyPr/>
        <a:lstStyle/>
        <a:p>
          <a:endParaRPr lang="ru-RU"/>
        </a:p>
      </dgm:t>
    </dgm:pt>
    <dgm:pt modelId="{57D2BCE9-A13A-468E-BE89-B1635F5C8F3C}" type="sibTrans" cxnId="{D72F24C0-08F2-4F8E-B784-03247EDE6FD9}">
      <dgm:prSet/>
      <dgm:spPr/>
      <dgm:t>
        <a:bodyPr/>
        <a:lstStyle/>
        <a:p>
          <a:endParaRPr lang="ru-RU"/>
        </a:p>
      </dgm:t>
    </dgm:pt>
    <dgm:pt modelId="{5932987F-392F-484E-8AC2-EB43D01E3E85}">
      <dgm:prSet phldrT="[Текст]" custT="1"/>
      <dgm:spPr/>
      <dgm:t>
        <a:bodyPr/>
        <a:lstStyle/>
        <a:p>
          <a:r>
            <a:rPr lang="ru-RU" sz="1600" b="1" i="1" dirty="0" smtClean="0"/>
            <a:t>доход         </a:t>
          </a:r>
          <a:endParaRPr lang="ru-RU" sz="1600" b="1" i="1" dirty="0"/>
        </a:p>
        <a:p>
          <a:endParaRPr lang="ru-RU" sz="1200" b="1" i="1" dirty="0"/>
        </a:p>
        <a:p>
          <a:r>
            <a:rPr lang="ru-RU" sz="1600" b="1" i="1" dirty="0" smtClean="0"/>
            <a:t>              процент</a:t>
          </a:r>
        </a:p>
        <a:p>
          <a:endParaRPr lang="ru-RU" sz="1600" b="1" i="1" dirty="0" smtClean="0"/>
        </a:p>
        <a:p>
          <a:r>
            <a:rPr lang="ru-RU" sz="1600" b="1" i="1" dirty="0" smtClean="0"/>
            <a:t>                         накопления</a:t>
          </a:r>
        </a:p>
        <a:p>
          <a:endParaRPr lang="ru-RU" sz="1600" b="1" i="1" dirty="0" smtClean="0"/>
        </a:p>
        <a:p>
          <a:r>
            <a:rPr lang="ru-RU" sz="1600" b="1" i="1" dirty="0" smtClean="0"/>
            <a:t>                             инвестиции</a:t>
          </a:r>
        </a:p>
        <a:p>
          <a:r>
            <a:rPr lang="ru-RU" sz="1600" b="1" i="1" dirty="0" smtClean="0"/>
            <a:t>     </a:t>
          </a:r>
          <a:endParaRPr lang="ru-RU" sz="1600" dirty="0"/>
        </a:p>
      </dgm:t>
    </dgm:pt>
    <dgm:pt modelId="{B1374562-E7DE-4486-BB96-2F4D936D650D}" type="parTrans" cxnId="{CB27B37D-C2CB-4022-8F7A-111EC6C2B22A}">
      <dgm:prSet/>
      <dgm:spPr/>
      <dgm:t>
        <a:bodyPr/>
        <a:lstStyle/>
        <a:p>
          <a:endParaRPr lang="ru-RU"/>
        </a:p>
      </dgm:t>
    </dgm:pt>
    <dgm:pt modelId="{EF6131CB-D83D-424D-9F0D-5E211A7B9BEC}" type="sibTrans" cxnId="{CB27B37D-C2CB-4022-8F7A-111EC6C2B22A}">
      <dgm:prSet/>
      <dgm:spPr/>
      <dgm:t>
        <a:bodyPr/>
        <a:lstStyle/>
        <a:p>
          <a:endParaRPr lang="ru-RU"/>
        </a:p>
      </dgm:t>
    </dgm:pt>
    <dgm:pt modelId="{D426E993-8B31-4EB9-AA95-1A3C49905449}">
      <dgm:prSet phldrT="[Текст]" custT="1"/>
      <dgm:spPr/>
      <dgm:t>
        <a:bodyPr/>
        <a:lstStyle/>
        <a:p>
          <a:endParaRPr lang="ru-RU" sz="2000" b="1" i="1" dirty="0" smtClean="0"/>
        </a:p>
        <a:p>
          <a:r>
            <a:rPr lang="ru-RU" sz="1600" b="1" i="1" dirty="0" smtClean="0"/>
            <a:t>страховка</a:t>
          </a:r>
          <a:endParaRPr lang="ru-RU" sz="1600" dirty="0"/>
        </a:p>
      </dgm:t>
    </dgm:pt>
    <dgm:pt modelId="{E7A8237B-F040-467E-9BD5-A2E32B559A08}" type="parTrans" cxnId="{A5279A99-F630-426B-B680-2AA3FF98EFA3}">
      <dgm:prSet/>
      <dgm:spPr/>
      <dgm:t>
        <a:bodyPr/>
        <a:lstStyle/>
        <a:p>
          <a:endParaRPr lang="ru-RU"/>
        </a:p>
      </dgm:t>
    </dgm:pt>
    <dgm:pt modelId="{4948CFF0-9DFF-4364-A8FA-3DF93E9F4300}" type="sibTrans" cxnId="{A5279A99-F630-426B-B680-2AA3FF98EFA3}">
      <dgm:prSet/>
      <dgm:spPr/>
      <dgm:t>
        <a:bodyPr/>
        <a:lstStyle/>
        <a:p>
          <a:endParaRPr lang="ru-RU"/>
        </a:p>
      </dgm:t>
    </dgm:pt>
    <dgm:pt modelId="{B57B80A3-ECF6-4EEC-95FA-346AEAA6DB56}">
      <dgm:prSet phldrT="[Текст]" custT="1"/>
      <dgm:spPr/>
      <dgm:t>
        <a:bodyPr/>
        <a:lstStyle/>
        <a:p>
          <a:r>
            <a:rPr lang="ru-RU" sz="1600" b="1" i="1" dirty="0"/>
            <a:t>риск    </a:t>
          </a:r>
          <a:endParaRPr lang="ru-RU" sz="1600" dirty="0"/>
        </a:p>
      </dgm:t>
    </dgm:pt>
    <dgm:pt modelId="{D4475EB8-B2BF-4D03-A63B-38AA942B82DE}" type="parTrans" cxnId="{20921071-59E7-4DA4-A092-B168897BC912}">
      <dgm:prSet/>
      <dgm:spPr/>
      <dgm:t>
        <a:bodyPr/>
        <a:lstStyle/>
        <a:p>
          <a:endParaRPr lang="ru-RU"/>
        </a:p>
      </dgm:t>
    </dgm:pt>
    <dgm:pt modelId="{DA7269CF-C277-4361-8A08-9B54811F69A5}" type="sibTrans" cxnId="{20921071-59E7-4DA4-A092-B168897BC912}">
      <dgm:prSet/>
      <dgm:spPr/>
      <dgm:t>
        <a:bodyPr/>
        <a:lstStyle/>
        <a:p>
          <a:endParaRPr lang="ru-RU"/>
        </a:p>
      </dgm:t>
    </dgm:pt>
    <dgm:pt modelId="{5517A16E-4076-40A7-98A6-8C72582EFE58}">
      <dgm:prSet phldrT="[Текст]" custT="1"/>
      <dgm:spPr/>
      <dgm:t>
        <a:bodyPr/>
        <a:lstStyle/>
        <a:p>
          <a:r>
            <a:rPr lang="ru-RU" sz="1600" b="1" i="1" dirty="0"/>
            <a:t>пенсия</a:t>
          </a:r>
          <a:endParaRPr lang="ru-RU" sz="1600" dirty="0"/>
        </a:p>
      </dgm:t>
    </dgm:pt>
    <dgm:pt modelId="{6ED14586-23E2-48FA-B564-E573679D402F}" type="parTrans" cxnId="{38350B06-F3C9-4765-8D55-6322761DBE45}">
      <dgm:prSet/>
      <dgm:spPr/>
      <dgm:t>
        <a:bodyPr/>
        <a:lstStyle/>
        <a:p>
          <a:endParaRPr lang="ru-RU"/>
        </a:p>
      </dgm:t>
    </dgm:pt>
    <dgm:pt modelId="{4C4E4542-DB95-4472-8622-2F06447FDD20}" type="sibTrans" cxnId="{38350B06-F3C9-4765-8D55-6322761DBE45}">
      <dgm:prSet/>
      <dgm:spPr/>
      <dgm:t>
        <a:bodyPr/>
        <a:lstStyle/>
        <a:p>
          <a:endParaRPr lang="ru-RU"/>
        </a:p>
      </dgm:t>
    </dgm:pt>
    <dgm:pt modelId="{2BEDEB4B-125F-4107-9B4C-100B419682D3}">
      <dgm:prSet phldrT="[Текст]" custT="1"/>
      <dgm:spPr/>
      <dgm:t>
        <a:bodyPr/>
        <a:lstStyle/>
        <a:p>
          <a:r>
            <a:rPr lang="ru-RU" sz="1600" b="1" i="1" dirty="0" smtClean="0"/>
            <a:t>       банковский счет</a:t>
          </a:r>
        </a:p>
        <a:p>
          <a:r>
            <a:rPr lang="ru-RU" sz="1600" b="1" i="1" dirty="0" smtClean="0"/>
            <a:t>                       </a:t>
          </a:r>
        </a:p>
        <a:p>
          <a:r>
            <a:rPr lang="ru-RU" sz="1600" b="1" i="1" dirty="0" smtClean="0"/>
            <a:t> инфляция</a:t>
          </a:r>
          <a:endParaRPr lang="ru-RU" sz="1600" b="1" i="1" dirty="0"/>
        </a:p>
      </dgm:t>
    </dgm:pt>
    <dgm:pt modelId="{E467F474-356A-4EC2-9CFA-541BAFFF8E78}" type="parTrans" cxnId="{8A383EE2-251F-4CC8-A2EF-6F16E7FFA5C8}">
      <dgm:prSet/>
      <dgm:spPr/>
      <dgm:t>
        <a:bodyPr/>
        <a:lstStyle/>
        <a:p>
          <a:endParaRPr lang="ru-RU"/>
        </a:p>
      </dgm:t>
    </dgm:pt>
    <dgm:pt modelId="{9C312130-A5DE-43AE-80CF-B9169BE06325}" type="sibTrans" cxnId="{8A383EE2-251F-4CC8-A2EF-6F16E7FFA5C8}">
      <dgm:prSet/>
      <dgm:spPr/>
      <dgm:t>
        <a:bodyPr/>
        <a:lstStyle/>
        <a:p>
          <a:endParaRPr lang="ru-RU"/>
        </a:p>
      </dgm:t>
    </dgm:pt>
    <dgm:pt modelId="{421F3A80-440C-47F1-807E-8C0110C81581}">
      <dgm:prSet phldrT="[Текст]" custT="1"/>
      <dgm:spPr/>
      <dgm:t>
        <a:bodyPr/>
        <a:lstStyle/>
        <a:p>
          <a:r>
            <a:rPr lang="ru-RU" sz="1600" b="1" i="1" dirty="0" smtClean="0"/>
            <a:t>                        товары</a:t>
          </a:r>
        </a:p>
        <a:p>
          <a:endParaRPr lang="ru-RU" sz="1200" b="1" i="1" dirty="0" smtClean="0"/>
        </a:p>
        <a:p>
          <a:r>
            <a:rPr lang="ru-RU" sz="1600" b="1" i="1" dirty="0" smtClean="0"/>
            <a:t>        услуги</a:t>
          </a:r>
          <a:endParaRPr lang="ru-RU" sz="1600" b="1" i="1" dirty="0"/>
        </a:p>
        <a:p>
          <a:endParaRPr lang="ru-RU" sz="1600" b="1" i="1" dirty="0"/>
        </a:p>
        <a:p>
          <a:r>
            <a:rPr lang="ru-RU" sz="1600" b="1" i="1" dirty="0"/>
            <a:t>права </a:t>
          </a:r>
          <a:r>
            <a:rPr lang="ru-RU" sz="1600" b="1" i="1" dirty="0" smtClean="0"/>
            <a:t>покупателей      </a:t>
          </a:r>
          <a:endParaRPr lang="ru-RU" sz="1600" dirty="0"/>
        </a:p>
      </dgm:t>
    </dgm:pt>
    <dgm:pt modelId="{9BA40C06-A728-4B9D-9A65-04D6D02043C7}" type="parTrans" cxnId="{70E6A746-3FA8-4702-A859-1C066B686776}">
      <dgm:prSet/>
      <dgm:spPr/>
      <dgm:t>
        <a:bodyPr/>
        <a:lstStyle/>
        <a:p>
          <a:endParaRPr lang="ru-RU"/>
        </a:p>
      </dgm:t>
    </dgm:pt>
    <dgm:pt modelId="{84AEEACC-F39A-4C10-BF7A-4B1E5B775E6B}" type="sibTrans" cxnId="{70E6A746-3FA8-4702-A859-1C066B686776}">
      <dgm:prSet/>
      <dgm:spPr/>
      <dgm:t>
        <a:bodyPr/>
        <a:lstStyle/>
        <a:p>
          <a:endParaRPr lang="ru-RU"/>
        </a:p>
      </dgm:t>
    </dgm:pt>
    <dgm:pt modelId="{F69386FE-E0B3-4E11-BE12-EF317945BFEB}">
      <dgm:prSet phldrT="[Текст]"/>
      <dgm:spPr/>
      <dgm:t>
        <a:bodyPr/>
        <a:lstStyle/>
        <a:p>
          <a:endParaRPr lang="ru-RU" dirty="0"/>
        </a:p>
      </dgm:t>
    </dgm:pt>
    <dgm:pt modelId="{9E2F1559-AC0F-4F0E-8EFA-203BF21DA7DB}" type="parTrans" cxnId="{DCC91AB5-1069-4D4D-9C7F-FCEB869B26B6}">
      <dgm:prSet/>
      <dgm:spPr/>
      <dgm:t>
        <a:bodyPr/>
        <a:lstStyle/>
        <a:p>
          <a:endParaRPr lang="ru-RU"/>
        </a:p>
      </dgm:t>
    </dgm:pt>
    <dgm:pt modelId="{F9564CB4-2E34-48DA-8CBC-94073D2B8462}" type="sibTrans" cxnId="{DCC91AB5-1069-4D4D-9C7F-FCEB869B26B6}">
      <dgm:prSet/>
      <dgm:spPr/>
      <dgm:t>
        <a:bodyPr/>
        <a:lstStyle/>
        <a:p>
          <a:endParaRPr lang="ru-RU"/>
        </a:p>
      </dgm:t>
    </dgm:pt>
    <dgm:pt modelId="{C5FAEA3B-29E3-4E84-AD0E-918BF9374C83}">
      <dgm:prSet phldrT="[Текст]"/>
      <dgm:spPr/>
      <dgm:t>
        <a:bodyPr/>
        <a:lstStyle/>
        <a:p>
          <a:endParaRPr lang="ru-RU" dirty="0"/>
        </a:p>
      </dgm:t>
    </dgm:pt>
    <dgm:pt modelId="{F3864A88-CDCB-4E4B-81D6-AE50C2DF9551}" type="parTrans" cxnId="{9CE2E3B9-C8B1-4067-9863-0C635F7338FE}">
      <dgm:prSet/>
      <dgm:spPr/>
      <dgm:t>
        <a:bodyPr/>
        <a:lstStyle/>
        <a:p>
          <a:endParaRPr lang="ru-RU"/>
        </a:p>
      </dgm:t>
    </dgm:pt>
    <dgm:pt modelId="{D8987F3B-2D61-44A5-A04E-351D4FCD8A4A}" type="sibTrans" cxnId="{9CE2E3B9-C8B1-4067-9863-0C635F7338FE}">
      <dgm:prSet/>
      <dgm:spPr/>
      <dgm:t>
        <a:bodyPr/>
        <a:lstStyle/>
        <a:p>
          <a:endParaRPr lang="ru-RU"/>
        </a:p>
      </dgm:t>
    </dgm:pt>
    <dgm:pt modelId="{677B857E-41B8-4EBB-A735-6EFE0742D391}">
      <dgm:prSet phldrT="[Текст]"/>
      <dgm:spPr/>
      <dgm:t>
        <a:bodyPr/>
        <a:lstStyle/>
        <a:p>
          <a:endParaRPr lang="ru-RU" dirty="0"/>
        </a:p>
      </dgm:t>
    </dgm:pt>
    <dgm:pt modelId="{35709DB5-571F-43DC-8ED9-66B9C7864DD5}" type="parTrans" cxnId="{99E289BF-EE73-4C10-A4F1-BC26A5A06764}">
      <dgm:prSet/>
      <dgm:spPr/>
      <dgm:t>
        <a:bodyPr/>
        <a:lstStyle/>
        <a:p>
          <a:endParaRPr lang="ru-RU"/>
        </a:p>
      </dgm:t>
    </dgm:pt>
    <dgm:pt modelId="{AAF9DFD2-4F18-4AE5-9E37-1741F6D68B4C}" type="sibTrans" cxnId="{99E289BF-EE73-4C10-A4F1-BC26A5A06764}">
      <dgm:prSet/>
      <dgm:spPr/>
      <dgm:t>
        <a:bodyPr/>
        <a:lstStyle/>
        <a:p>
          <a:endParaRPr lang="ru-RU"/>
        </a:p>
      </dgm:t>
    </dgm:pt>
    <dgm:pt modelId="{0B2A4440-D912-4698-B307-418FAC549E98}">
      <dgm:prSet phldrT="[Текст]"/>
      <dgm:spPr/>
      <dgm:t>
        <a:bodyPr/>
        <a:lstStyle/>
        <a:p>
          <a:endParaRPr lang="ru-RU" dirty="0"/>
        </a:p>
      </dgm:t>
    </dgm:pt>
    <dgm:pt modelId="{D18A2BD7-CA60-496F-852D-924045E080F9}" type="parTrans" cxnId="{85877256-1511-402D-A7AD-250883B5EA85}">
      <dgm:prSet/>
      <dgm:spPr/>
      <dgm:t>
        <a:bodyPr/>
        <a:lstStyle/>
        <a:p>
          <a:endParaRPr lang="ru-RU"/>
        </a:p>
      </dgm:t>
    </dgm:pt>
    <dgm:pt modelId="{C988D87D-43BA-4B38-A730-A3FC59ABBCF3}" type="sibTrans" cxnId="{85877256-1511-402D-A7AD-250883B5EA85}">
      <dgm:prSet/>
      <dgm:spPr/>
      <dgm:t>
        <a:bodyPr/>
        <a:lstStyle/>
        <a:p>
          <a:endParaRPr lang="ru-RU"/>
        </a:p>
      </dgm:t>
    </dgm:pt>
    <dgm:pt modelId="{8C88D007-6C68-4AA7-A025-EB6C505388A3}" type="pres">
      <dgm:prSet presAssocID="{E6E00EB0-C184-4B7D-8E68-9B276127077B}" presName="compositeShape" presStyleCnt="0">
        <dgm:presLayoutVars>
          <dgm:chMax val="7"/>
          <dgm:dir/>
          <dgm:resizeHandles val="exact"/>
        </dgm:presLayoutVars>
      </dgm:prSet>
      <dgm:spPr/>
    </dgm:pt>
    <dgm:pt modelId="{4D8894BC-9563-44ED-978B-E48E27C3028F}" type="pres">
      <dgm:prSet presAssocID="{CD5D1780-A4AD-488E-9653-D877A4BC144F}" presName="circ1" presStyleLbl="vennNod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948C62-EB5D-4665-953A-09A5D35FA2D8}" type="pres">
      <dgm:prSet presAssocID="{CD5D1780-A4AD-488E-9653-D877A4BC144F}" presName="circ1Tx" presStyleLbl="revTx" presStyleIdx="0" presStyleCnt="0" custScaleY="36228" custLinFactNeighborX="-4263" custLinFactNeighborY="4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685E4-2653-4CE6-A870-EA9CD6FBCAFB}" type="pres">
      <dgm:prSet presAssocID="{5932987F-392F-484E-8AC2-EB43D01E3E85}" presName="circ2" presStyleLbl="vennNode1" presStyleIdx="1" presStyleCnt="7"/>
      <dgm:spPr/>
      <dgm:t>
        <a:bodyPr/>
        <a:lstStyle/>
        <a:p>
          <a:endParaRPr lang="ru-RU"/>
        </a:p>
      </dgm:t>
    </dgm:pt>
    <dgm:pt modelId="{8C297B72-4BEC-4531-8B1D-05C596C1E526}" type="pres">
      <dgm:prSet presAssocID="{5932987F-392F-484E-8AC2-EB43D01E3E85}" presName="circ2Tx" presStyleLbl="revTx" presStyleIdx="0" presStyleCnt="0" custScaleX="177108" custScaleY="226495" custLinFactNeighborX="-45359" custLinFactNeighborY="35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705A6-71EF-4E4D-AB0A-04B104018C1B}" type="pres">
      <dgm:prSet presAssocID="{D426E993-8B31-4EB9-AA95-1A3C49905449}" presName="circ3" presStyleLbl="vennNode1" presStyleIdx="2" presStyleCnt="7"/>
      <dgm:spPr/>
      <dgm:t>
        <a:bodyPr/>
        <a:lstStyle/>
        <a:p>
          <a:endParaRPr lang="ru-RU"/>
        </a:p>
      </dgm:t>
    </dgm:pt>
    <dgm:pt modelId="{567D6FBE-6D36-42BB-9051-B718414527C5}" type="pres">
      <dgm:prSet presAssocID="{D426E993-8B31-4EB9-AA95-1A3C49905449}" presName="circ3Tx" presStyleLbl="revTx" presStyleIdx="0" presStyleCnt="0" custLinFactNeighborX="-14844" custLinFactNeighborY="396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1323D-52C3-4C5E-A6B7-86BD8B3BF111}" type="pres">
      <dgm:prSet presAssocID="{B57B80A3-ECF6-4EEC-95FA-346AEAA6DB56}" presName="circ4" presStyleLbl="vennNode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A3227B-5F1B-4CEA-B262-4729B5407996}" type="pres">
      <dgm:prSet presAssocID="{B57B80A3-ECF6-4EEC-95FA-346AEAA6DB56}" presName="circ4Tx" presStyleLbl="revTx" presStyleIdx="0" presStyleCnt="0" custScaleY="40412" custLinFactNeighborX="-32210" custLinFactNeighborY="-3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8B0C2-8EE3-43FC-8F88-2981BDB33DB4}" type="pres">
      <dgm:prSet presAssocID="{5517A16E-4076-40A7-98A6-8C72582EFE58}" presName="circ5" presStyleLbl="vennNode1" presStyleIdx="4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D7F3F2-6D6A-4704-90AA-4C8314E5ACF1}" type="pres">
      <dgm:prSet presAssocID="{5517A16E-4076-40A7-98A6-8C72582EFE58}" presName="circ5Tx" presStyleLbl="revTx" presStyleIdx="0" presStyleCnt="0" custScaleY="33791" custLinFactNeighborX="43363" custLinFactNeighborY="-8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9D62C-346C-4FAC-86D1-5198B4773EF6}" type="pres">
      <dgm:prSet presAssocID="{2BEDEB4B-125F-4107-9B4C-100B419682D3}" presName="circ6" presStyleLbl="vennNode1" presStyleIdx="5" presStyleCnt="7"/>
      <dgm:spPr/>
      <dgm:t>
        <a:bodyPr/>
        <a:lstStyle/>
        <a:p>
          <a:endParaRPr lang="ru-RU"/>
        </a:p>
      </dgm:t>
    </dgm:pt>
    <dgm:pt modelId="{12EE9165-DB2F-4582-BF5D-150F566EF7DE}" type="pres">
      <dgm:prSet presAssocID="{2BEDEB4B-125F-4107-9B4C-100B419682D3}" presName="circ6Tx" presStyleLbl="revTx" presStyleIdx="0" presStyleCnt="0" custScaleX="137939" custScaleY="202419" custLinFactNeighborX="-2061" custLinFactNeighborY="33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DC67C-C0CC-4CCA-BB2A-CE7456DC27F1}" type="pres">
      <dgm:prSet presAssocID="{421F3A80-440C-47F1-807E-8C0110C81581}" presName="circ7" presStyleLbl="vennNode1" presStyleIdx="6" presStyleCnt="7" custLinFactNeighborX="-3276" custLinFactNeighborY="-229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2536BC-7883-4DD6-AE92-A822D358D2DF}" type="pres">
      <dgm:prSet presAssocID="{421F3A80-440C-47F1-807E-8C0110C81581}" presName="circ7Tx" presStyleLbl="revTx" presStyleIdx="0" presStyleCnt="0" custScaleX="129420" custScaleY="211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CDB49A-2112-4ECB-8E7F-7979D2018177}" type="presOf" srcId="{B57B80A3-ECF6-4EEC-95FA-346AEAA6DB56}" destId="{FFA3227B-5F1B-4CEA-B262-4729B5407996}" srcOrd="0" destOrd="0" presId="urn:microsoft.com/office/officeart/2005/8/layout/venn1"/>
    <dgm:cxn modelId="{A1431CB3-C929-43FB-8411-0B60B6F393DE}" type="presOf" srcId="{D426E993-8B31-4EB9-AA95-1A3C49905449}" destId="{567D6FBE-6D36-42BB-9051-B718414527C5}" srcOrd="0" destOrd="0" presId="urn:microsoft.com/office/officeart/2005/8/layout/venn1"/>
    <dgm:cxn modelId="{38350B06-F3C9-4765-8D55-6322761DBE45}" srcId="{E6E00EB0-C184-4B7D-8E68-9B276127077B}" destId="{5517A16E-4076-40A7-98A6-8C72582EFE58}" srcOrd="4" destOrd="0" parTransId="{6ED14586-23E2-48FA-B564-E573679D402F}" sibTransId="{4C4E4542-DB95-4472-8622-2F06447FDD20}"/>
    <dgm:cxn modelId="{D72F24C0-08F2-4F8E-B784-03247EDE6FD9}" srcId="{E6E00EB0-C184-4B7D-8E68-9B276127077B}" destId="{CD5D1780-A4AD-488E-9653-D877A4BC144F}" srcOrd="0" destOrd="0" parTransId="{4DDD4138-4BC5-4D05-8352-88CF1E83FCC2}" sibTransId="{57D2BCE9-A13A-468E-BE89-B1635F5C8F3C}"/>
    <dgm:cxn modelId="{06FB5F66-F427-462E-AD47-92591B886167}" type="presOf" srcId="{421F3A80-440C-47F1-807E-8C0110C81581}" destId="{582536BC-7883-4DD6-AE92-A822D358D2DF}" srcOrd="0" destOrd="0" presId="urn:microsoft.com/office/officeart/2005/8/layout/venn1"/>
    <dgm:cxn modelId="{A5279A99-F630-426B-B680-2AA3FF98EFA3}" srcId="{E6E00EB0-C184-4B7D-8E68-9B276127077B}" destId="{D426E993-8B31-4EB9-AA95-1A3C49905449}" srcOrd="2" destOrd="0" parTransId="{E7A8237B-F040-467E-9BD5-A2E32B559A08}" sibTransId="{4948CFF0-9DFF-4364-A8FA-3DF93E9F4300}"/>
    <dgm:cxn modelId="{70E6A746-3FA8-4702-A859-1C066B686776}" srcId="{E6E00EB0-C184-4B7D-8E68-9B276127077B}" destId="{421F3A80-440C-47F1-807E-8C0110C81581}" srcOrd="6" destOrd="0" parTransId="{9BA40C06-A728-4B9D-9A65-04D6D02043C7}" sibTransId="{84AEEACC-F39A-4C10-BF7A-4B1E5B775E6B}"/>
    <dgm:cxn modelId="{CB27B37D-C2CB-4022-8F7A-111EC6C2B22A}" srcId="{E6E00EB0-C184-4B7D-8E68-9B276127077B}" destId="{5932987F-392F-484E-8AC2-EB43D01E3E85}" srcOrd="1" destOrd="0" parTransId="{B1374562-E7DE-4486-BB96-2F4D936D650D}" sibTransId="{EF6131CB-D83D-424D-9F0D-5E211A7B9BEC}"/>
    <dgm:cxn modelId="{20921071-59E7-4DA4-A092-B168897BC912}" srcId="{E6E00EB0-C184-4B7D-8E68-9B276127077B}" destId="{B57B80A3-ECF6-4EEC-95FA-346AEAA6DB56}" srcOrd="3" destOrd="0" parTransId="{D4475EB8-B2BF-4D03-A63B-38AA942B82DE}" sibTransId="{DA7269CF-C277-4361-8A08-9B54811F69A5}"/>
    <dgm:cxn modelId="{85877256-1511-402D-A7AD-250883B5EA85}" srcId="{E6E00EB0-C184-4B7D-8E68-9B276127077B}" destId="{0B2A4440-D912-4698-B307-418FAC549E98}" srcOrd="9" destOrd="0" parTransId="{D18A2BD7-CA60-496F-852D-924045E080F9}" sibTransId="{C988D87D-43BA-4B38-A730-A3FC59ABBCF3}"/>
    <dgm:cxn modelId="{99E289BF-EE73-4C10-A4F1-BC26A5A06764}" srcId="{E6E00EB0-C184-4B7D-8E68-9B276127077B}" destId="{677B857E-41B8-4EBB-A735-6EFE0742D391}" srcOrd="8" destOrd="0" parTransId="{35709DB5-571F-43DC-8ED9-66B9C7864DD5}" sibTransId="{AAF9DFD2-4F18-4AE5-9E37-1741F6D68B4C}"/>
    <dgm:cxn modelId="{A06F4DCC-A3C4-45E7-8C53-2B593976DDD1}" type="presOf" srcId="{5932987F-392F-484E-8AC2-EB43D01E3E85}" destId="{8C297B72-4BEC-4531-8B1D-05C596C1E526}" srcOrd="0" destOrd="0" presId="urn:microsoft.com/office/officeart/2005/8/layout/venn1"/>
    <dgm:cxn modelId="{9CE2E3B9-C8B1-4067-9863-0C635F7338FE}" srcId="{E6E00EB0-C184-4B7D-8E68-9B276127077B}" destId="{C5FAEA3B-29E3-4E84-AD0E-918BF9374C83}" srcOrd="7" destOrd="0" parTransId="{F3864A88-CDCB-4E4B-81D6-AE50C2DF9551}" sibTransId="{D8987F3B-2D61-44A5-A04E-351D4FCD8A4A}"/>
    <dgm:cxn modelId="{35BD84B3-77B5-4010-8FCD-6A26BA103226}" type="presOf" srcId="{CD5D1780-A4AD-488E-9653-D877A4BC144F}" destId="{25948C62-EB5D-4665-953A-09A5D35FA2D8}" srcOrd="0" destOrd="0" presId="urn:microsoft.com/office/officeart/2005/8/layout/venn1"/>
    <dgm:cxn modelId="{DCC91AB5-1069-4D4D-9C7F-FCEB869B26B6}" srcId="{E6E00EB0-C184-4B7D-8E68-9B276127077B}" destId="{F69386FE-E0B3-4E11-BE12-EF317945BFEB}" srcOrd="10" destOrd="0" parTransId="{9E2F1559-AC0F-4F0E-8EFA-203BF21DA7DB}" sibTransId="{F9564CB4-2E34-48DA-8CBC-94073D2B8462}"/>
    <dgm:cxn modelId="{C57FD976-4D36-4793-86E0-F9607FF96A3C}" type="presOf" srcId="{5517A16E-4076-40A7-98A6-8C72582EFE58}" destId="{87D7F3F2-6D6A-4704-90AA-4C8314E5ACF1}" srcOrd="0" destOrd="0" presId="urn:microsoft.com/office/officeart/2005/8/layout/venn1"/>
    <dgm:cxn modelId="{2E8F5788-12EB-45A3-A418-CE6B19E0026D}" type="presOf" srcId="{E6E00EB0-C184-4B7D-8E68-9B276127077B}" destId="{8C88D007-6C68-4AA7-A025-EB6C505388A3}" srcOrd="0" destOrd="0" presId="urn:microsoft.com/office/officeart/2005/8/layout/venn1"/>
    <dgm:cxn modelId="{E1C05DB4-D773-48C5-9672-145B814400A6}" type="presOf" srcId="{2BEDEB4B-125F-4107-9B4C-100B419682D3}" destId="{12EE9165-DB2F-4582-BF5D-150F566EF7DE}" srcOrd="0" destOrd="0" presId="urn:microsoft.com/office/officeart/2005/8/layout/venn1"/>
    <dgm:cxn modelId="{8A383EE2-251F-4CC8-A2EF-6F16E7FFA5C8}" srcId="{E6E00EB0-C184-4B7D-8E68-9B276127077B}" destId="{2BEDEB4B-125F-4107-9B4C-100B419682D3}" srcOrd="5" destOrd="0" parTransId="{E467F474-356A-4EC2-9CFA-541BAFFF8E78}" sibTransId="{9C312130-A5DE-43AE-80CF-B9169BE06325}"/>
    <dgm:cxn modelId="{7EC59059-8DBF-4725-A77B-ABF9CEAC5B66}" type="presParOf" srcId="{8C88D007-6C68-4AA7-A025-EB6C505388A3}" destId="{4D8894BC-9563-44ED-978B-E48E27C3028F}" srcOrd="0" destOrd="0" presId="urn:microsoft.com/office/officeart/2005/8/layout/venn1"/>
    <dgm:cxn modelId="{F4BD7B41-B36A-4480-9D07-652ACCB07EB4}" type="presParOf" srcId="{8C88D007-6C68-4AA7-A025-EB6C505388A3}" destId="{25948C62-EB5D-4665-953A-09A5D35FA2D8}" srcOrd="1" destOrd="0" presId="urn:microsoft.com/office/officeart/2005/8/layout/venn1"/>
    <dgm:cxn modelId="{25085456-2FC8-49D0-9FDB-3181A5E27D23}" type="presParOf" srcId="{8C88D007-6C68-4AA7-A025-EB6C505388A3}" destId="{882685E4-2653-4CE6-A870-EA9CD6FBCAFB}" srcOrd="2" destOrd="0" presId="urn:microsoft.com/office/officeart/2005/8/layout/venn1"/>
    <dgm:cxn modelId="{F2A2D152-0C67-46FE-9D72-5C2A7F8D0B1C}" type="presParOf" srcId="{8C88D007-6C68-4AA7-A025-EB6C505388A3}" destId="{8C297B72-4BEC-4531-8B1D-05C596C1E526}" srcOrd="3" destOrd="0" presId="urn:microsoft.com/office/officeart/2005/8/layout/venn1"/>
    <dgm:cxn modelId="{BCF9347F-7F04-4A3F-9A8F-40FC20D9BD49}" type="presParOf" srcId="{8C88D007-6C68-4AA7-A025-EB6C505388A3}" destId="{1D0705A6-71EF-4E4D-AB0A-04B104018C1B}" srcOrd="4" destOrd="0" presId="urn:microsoft.com/office/officeart/2005/8/layout/venn1"/>
    <dgm:cxn modelId="{CD4715CF-9CA2-42B1-B119-37A53B2CF461}" type="presParOf" srcId="{8C88D007-6C68-4AA7-A025-EB6C505388A3}" destId="{567D6FBE-6D36-42BB-9051-B718414527C5}" srcOrd="5" destOrd="0" presId="urn:microsoft.com/office/officeart/2005/8/layout/venn1"/>
    <dgm:cxn modelId="{E3ACE3E8-2F60-4997-BF24-8894A185C1BD}" type="presParOf" srcId="{8C88D007-6C68-4AA7-A025-EB6C505388A3}" destId="{1071323D-52C3-4C5E-A6B7-86BD8B3BF111}" srcOrd="6" destOrd="0" presId="urn:microsoft.com/office/officeart/2005/8/layout/venn1"/>
    <dgm:cxn modelId="{51F12478-E4E6-42B8-9EEF-7D5F5C498D63}" type="presParOf" srcId="{8C88D007-6C68-4AA7-A025-EB6C505388A3}" destId="{FFA3227B-5F1B-4CEA-B262-4729B5407996}" srcOrd="7" destOrd="0" presId="urn:microsoft.com/office/officeart/2005/8/layout/venn1"/>
    <dgm:cxn modelId="{BF65FC54-13B0-4A99-B02B-F67A8BAD3D5A}" type="presParOf" srcId="{8C88D007-6C68-4AA7-A025-EB6C505388A3}" destId="{1718B0C2-8EE3-43FC-8F88-2981BDB33DB4}" srcOrd="8" destOrd="0" presId="urn:microsoft.com/office/officeart/2005/8/layout/venn1"/>
    <dgm:cxn modelId="{5CF2A8CF-3CC0-4D89-8A0A-041B63459D51}" type="presParOf" srcId="{8C88D007-6C68-4AA7-A025-EB6C505388A3}" destId="{87D7F3F2-6D6A-4704-90AA-4C8314E5ACF1}" srcOrd="9" destOrd="0" presId="urn:microsoft.com/office/officeart/2005/8/layout/venn1"/>
    <dgm:cxn modelId="{D7DD09AA-90A7-4216-8E57-51777913567B}" type="presParOf" srcId="{8C88D007-6C68-4AA7-A025-EB6C505388A3}" destId="{CFF9D62C-346C-4FAC-86D1-5198B4773EF6}" srcOrd="10" destOrd="0" presId="urn:microsoft.com/office/officeart/2005/8/layout/venn1"/>
    <dgm:cxn modelId="{2BD1455C-6167-47A5-8EB5-76F5FD9AC9FE}" type="presParOf" srcId="{8C88D007-6C68-4AA7-A025-EB6C505388A3}" destId="{12EE9165-DB2F-4582-BF5D-150F566EF7DE}" srcOrd="11" destOrd="0" presId="urn:microsoft.com/office/officeart/2005/8/layout/venn1"/>
    <dgm:cxn modelId="{FDC7C217-28A4-404D-AC5D-786980F352D0}" type="presParOf" srcId="{8C88D007-6C68-4AA7-A025-EB6C505388A3}" destId="{68CDC67C-C0CC-4CCA-BB2A-CE7456DC27F1}" srcOrd="12" destOrd="0" presId="urn:microsoft.com/office/officeart/2005/8/layout/venn1"/>
    <dgm:cxn modelId="{D49DB6F4-D6F3-445D-A13B-B303E3982E8F}" type="presParOf" srcId="{8C88D007-6C68-4AA7-A025-EB6C505388A3}" destId="{582536BC-7883-4DD6-AE92-A822D358D2D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618C8F-9EA0-45D2-AC2E-62A07D791281}" type="doc">
      <dgm:prSet loTypeId="urn:microsoft.com/office/officeart/2005/8/layout/cycle8" loCatId="cycle" qsTypeId="urn:microsoft.com/office/officeart/2005/8/quickstyle/simple2" qsCatId="simple" csTypeId="urn:microsoft.com/office/officeart/2005/8/colors/accent2_2" csCatId="accent2" phldr="1"/>
      <dgm:spPr/>
    </dgm:pt>
    <dgm:pt modelId="{C9292633-1A91-4ACF-9C71-D95FF8F6D18D}">
      <dgm:prSet phldrT="[Текст]" custT="1"/>
      <dgm:spPr/>
      <dgm:t>
        <a:bodyPr/>
        <a:lstStyle/>
        <a:p>
          <a:r>
            <a:rPr lang="ru-RU" sz="1400" dirty="0"/>
            <a:t>Выдвижение креативных идей</a:t>
          </a:r>
        </a:p>
      </dgm:t>
    </dgm:pt>
    <dgm:pt modelId="{CAB2AC79-85B9-443F-B2F1-7BFDB0FAD71F}" type="parTrans" cxnId="{D880D37D-753A-4CF5-9DAC-8477C3EFB3DF}">
      <dgm:prSet/>
      <dgm:spPr/>
      <dgm:t>
        <a:bodyPr/>
        <a:lstStyle/>
        <a:p>
          <a:endParaRPr lang="ru-RU"/>
        </a:p>
      </dgm:t>
    </dgm:pt>
    <dgm:pt modelId="{5C798689-9455-41DE-BA0E-62C17BFB39C7}" type="sibTrans" cxnId="{D880D37D-753A-4CF5-9DAC-8477C3EFB3DF}">
      <dgm:prSet/>
      <dgm:spPr/>
      <dgm:t>
        <a:bodyPr/>
        <a:lstStyle/>
        <a:p>
          <a:endParaRPr lang="ru-RU"/>
        </a:p>
      </dgm:t>
    </dgm:pt>
    <dgm:pt modelId="{CBE0EDBF-788F-42AD-AAF5-4D033C7058B6}">
      <dgm:prSet phldrT="[Текст]" custT="1"/>
      <dgm:spPr/>
      <dgm:t>
        <a:bodyPr/>
        <a:lstStyle/>
        <a:p>
          <a:r>
            <a:rPr lang="ru-RU" sz="1400" dirty="0"/>
            <a:t>Уточнение и совершенствование идей</a:t>
          </a:r>
        </a:p>
      </dgm:t>
    </dgm:pt>
    <dgm:pt modelId="{8945E6AB-C206-461A-BB04-88549C0B7A3E}" type="parTrans" cxnId="{974BFFAF-3AC0-4ED8-981E-DE8C069C6771}">
      <dgm:prSet/>
      <dgm:spPr/>
      <dgm:t>
        <a:bodyPr/>
        <a:lstStyle/>
        <a:p>
          <a:endParaRPr lang="ru-RU"/>
        </a:p>
      </dgm:t>
    </dgm:pt>
    <dgm:pt modelId="{9BDD41DA-3610-4CAB-94C9-5CAA796A9D95}" type="sibTrans" cxnId="{974BFFAF-3AC0-4ED8-981E-DE8C069C6771}">
      <dgm:prSet/>
      <dgm:spPr/>
      <dgm:t>
        <a:bodyPr/>
        <a:lstStyle/>
        <a:p>
          <a:endParaRPr lang="ru-RU"/>
        </a:p>
      </dgm:t>
    </dgm:pt>
    <dgm:pt modelId="{BDDC8972-76A3-4E2F-8685-BEA76CF4BDB4}">
      <dgm:prSet phldrT="[Текст]" custT="1"/>
      <dgm:spPr/>
      <dgm:t>
        <a:bodyPr/>
        <a:lstStyle/>
        <a:p>
          <a:r>
            <a:rPr lang="ru-RU" sz="1400" dirty="0"/>
            <a:t>Выдвижение разнообразных идей</a:t>
          </a:r>
        </a:p>
      </dgm:t>
    </dgm:pt>
    <dgm:pt modelId="{3E4B3764-8A52-4EED-AD3E-DD93407087CF}" type="parTrans" cxnId="{3F834E44-C88D-4AC2-B346-3F1895EDECE6}">
      <dgm:prSet/>
      <dgm:spPr/>
      <dgm:t>
        <a:bodyPr/>
        <a:lstStyle/>
        <a:p>
          <a:endParaRPr lang="ru-RU"/>
        </a:p>
      </dgm:t>
    </dgm:pt>
    <dgm:pt modelId="{09ED1630-FB83-4ADF-B55D-B79335CFE2C1}" type="sibTrans" cxnId="{3F834E44-C88D-4AC2-B346-3F1895EDECE6}">
      <dgm:prSet/>
      <dgm:spPr/>
      <dgm:t>
        <a:bodyPr/>
        <a:lstStyle/>
        <a:p>
          <a:endParaRPr lang="ru-RU"/>
        </a:p>
      </dgm:t>
    </dgm:pt>
    <dgm:pt modelId="{594348D6-1217-4451-BE5E-2583D41EC7EA}" type="pres">
      <dgm:prSet presAssocID="{93618C8F-9EA0-45D2-AC2E-62A07D791281}" presName="compositeShape" presStyleCnt="0">
        <dgm:presLayoutVars>
          <dgm:chMax val="7"/>
          <dgm:dir/>
          <dgm:resizeHandles val="exact"/>
        </dgm:presLayoutVars>
      </dgm:prSet>
      <dgm:spPr/>
    </dgm:pt>
    <dgm:pt modelId="{DBDE7480-629D-4EA4-916B-491337D392FC}" type="pres">
      <dgm:prSet presAssocID="{93618C8F-9EA0-45D2-AC2E-62A07D791281}" presName="wedge1" presStyleLbl="node1" presStyleIdx="0" presStyleCnt="3" custScaleX="112706"/>
      <dgm:spPr/>
      <dgm:t>
        <a:bodyPr/>
        <a:lstStyle/>
        <a:p>
          <a:endParaRPr lang="ru-RU"/>
        </a:p>
      </dgm:t>
    </dgm:pt>
    <dgm:pt modelId="{4B1BFE54-B225-46E4-B2CC-783C39F01522}" type="pres">
      <dgm:prSet presAssocID="{93618C8F-9EA0-45D2-AC2E-62A07D791281}" presName="dummy1a" presStyleCnt="0"/>
      <dgm:spPr/>
    </dgm:pt>
    <dgm:pt modelId="{7F76ADEE-86B2-4784-8A0C-1C2DFF5118C6}" type="pres">
      <dgm:prSet presAssocID="{93618C8F-9EA0-45D2-AC2E-62A07D791281}" presName="dummy1b" presStyleCnt="0"/>
      <dgm:spPr/>
    </dgm:pt>
    <dgm:pt modelId="{C6E50EA9-39CC-431E-8547-68A2C157D41B}" type="pres">
      <dgm:prSet presAssocID="{93618C8F-9EA0-45D2-AC2E-62A07D79128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E1D1D-80DF-434F-9B53-4AF0D177CE22}" type="pres">
      <dgm:prSet presAssocID="{93618C8F-9EA0-45D2-AC2E-62A07D791281}" presName="wedge2" presStyleLbl="node1" presStyleIdx="1" presStyleCnt="3" custScaleX="121087" custScaleY="108873"/>
      <dgm:spPr/>
      <dgm:t>
        <a:bodyPr/>
        <a:lstStyle/>
        <a:p>
          <a:endParaRPr lang="ru-RU"/>
        </a:p>
      </dgm:t>
    </dgm:pt>
    <dgm:pt modelId="{723E8601-9233-4B41-A95D-FC305A22C23A}" type="pres">
      <dgm:prSet presAssocID="{93618C8F-9EA0-45D2-AC2E-62A07D791281}" presName="dummy2a" presStyleCnt="0"/>
      <dgm:spPr/>
    </dgm:pt>
    <dgm:pt modelId="{1F1160A1-1275-411E-91F9-081A7464967C}" type="pres">
      <dgm:prSet presAssocID="{93618C8F-9EA0-45D2-AC2E-62A07D791281}" presName="dummy2b" presStyleCnt="0"/>
      <dgm:spPr/>
    </dgm:pt>
    <dgm:pt modelId="{FA34503E-7265-472D-ABDF-7E06D8E76613}" type="pres">
      <dgm:prSet presAssocID="{93618C8F-9EA0-45D2-AC2E-62A07D79128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1A72C-3AB1-47C0-90D5-398E6760E241}" type="pres">
      <dgm:prSet presAssocID="{93618C8F-9EA0-45D2-AC2E-62A07D791281}" presName="wedge3" presStyleLbl="node1" presStyleIdx="2" presStyleCnt="3" custScaleX="114190" custScaleY="104599"/>
      <dgm:spPr/>
      <dgm:t>
        <a:bodyPr/>
        <a:lstStyle/>
        <a:p>
          <a:endParaRPr lang="ru-RU"/>
        </a:p>
      </dgm:t>
    </dgm:pt>
    <dgm:pt modelId="{61EBE085-0075-416B-BFC7-40FF579F4B40}" type="pres">
      <dgm:prSet presAssocID="{93618C8F-9EA0-45D2-AC2E-62A07D791281}" presName="dummy3a" presStyleCnt="0"/>
      <dgm:spPr/>
    </dgm:pt>
    <dgm:pt modelId="{C892614F-AEF9-427F-93E5-DB7BF0C3F932}" type="pres">
      <dgm:prSet presAssocID="{93618C8F-9EA0-45D2-AC2E-62A07D791281}" presName="dummy3b" presStyleCnt="0"/>
      <dgm:spPr/>
    </dgm:pt>
    <dgm:pt modelId="{43A0CB6F-8111-49DF-B7A7-125FB0876AAE}" type="pres">
      <dgm:prSet presAssocID="{93618C8F-9EA0-45D2-AC2E-62A07D79128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05B7A-D6FC-401B-9D8D-AC22B2D65A95}" type="pres">
      <dgm:prSet presAssocID="{5C798689-9455-41DE-BA0E-62C17BFB39C7}" presName="arrowWedge1" presStyleLbl="fgSibTrans2D1" presStyleIdx="0" presStyleCnt="3" custLinFactNeighborX="4327" custLinFactNeighborY="-75"/>
      <dgm:spPr/>
    </dgm:pt>
    <dgm:pt modelId="{258F4398-F0A8-402E-AD9E-BDDFB41A2E01}" type="pres">
      <dgm:prSet presAssocID="{9BDD41DA-3610-4CAB-94C9-5CAA796A9D95}" presName="arrowWedge2" presStyleLbl="fgSibTrans2D1" presStyleIdx="1" presStyleCnt="3" custScaleX="111744" custLinFactNeighborX="-1524" custLinFactNeighborY="2025"/>
      <dgm:spPr/>
    </dgm:pt>
    <dgm:pt modelId="{5768C90D-36A6-4192-9F30-D06859163ACC}" type="pres">
      <dgm:prSet presAssocID="{09ED1630-FB83-4ADF-B55D-B79335CFE2C1}" presName="arrowWedge3" presStyleLbl="fgSibTrans2D1" presStyleIdx="2" presStyleCnt="3" custLinFactNeighborX="-3540" custLinFactNeighborY="-46"/>
      <dgm:spPr/>
    </dgm:pt>
  </dgm:ptLst>
  <dgm:cxnLst>
    <dgm:cxn modelId="{32C33C9A-6AC9-452A-A019-CDEB3932D0BF}" type="presOf" srcId="{C9292633-1A91-4ACF-9C71-D95FF8F6D18D}" destId="{C6E50EA9-39CC-431E-8547-68A2C157D41B}" srcOrd="1" destOrd="0" presId="urn:microsoft.com/office/officeart/2005/8/layout/cycle8"/>
    <dgm:cxn modelId="{F838C00B-875C-46CB-B238-6D945F42E9C0}" type="presOf" srcId="{BDDC8972-76A3-4E2F-8685-BEA76CF4BDB4}" destId="{43A0CB6F-8111-49DF-B7A7-125FB0876AAE}" srcOrd="1" destOrd="0" presId="urn:microsoft.com/office/officeart/2005/8/layout/cycle8"/>
    <dgm:cxn modelId="{D880D37D-753A-4CF5-9DAC-8477C3EFB3DF}" srcId="{93618C8F-9EA0-45D2-AC2E-62A07D791281}" destId="{C9292633-1A91-4ACF-9C71-D95FF8F6D18D}" srcOrd="0" destOrd="0" parTransId="{CAB2AC79-85B9-443F-B2F1-7BFDB0FAD71F}" sibTransId="{5C798689-9455-41DE-BA0E-62C17BFB39C7}"/>
    <dgm:cxn modelId="{B59E9804-CCB9-4E56-AAD9-EA2A1C6DFA12}" type="presOf" srcId="{93618C8F-9EA0-45D2-AC2E-62A07D791281}" destId="{594348D6-1217-4451-BE5E-2583D41EC7EA}" srcOrd="0" destOrd="0" presId="urn:microsoft.com/office/officeart/2005/8/layout/cycle8"/>
    <dgm:cxn modelId="{A0817F48-B4C6-4EDD-941F-F8D3610AC229}" type="presOf" srcId="{CBE0EDBF-788F-42AD-AAF5-4D033C7058B6}" destId="{FA34503E-7265-472D-ABDF-7E06D8E76613}" srcOrd="1" destOrd="0" presId="urn:microsoft.com/office/officeart/2005/8/layout/cycle8"/>
    <dgm:cxn modelId="{A6D7A22D-75FE-4790-A8FC-48EDA454538F}" type="presOf" srcId="{C9292633-1A91-4ACF-9C71-D95FF8F6D18D}" destId="{DBDE7480-629D-4EA4-916B-491337D392FC}" srcOrd="0" destOrd="0" presId="urn:microsoft.com/office/officeart/2005/8/layout/cycle8"/>
    <dgm:cxn modelId="{974BFFAF-3AC0-4ED8-981E-DE8C069C6771}" srcId="{93618C8F-9EA0-45D2-AC2E-62A07D791281}" destId="{CBE0EDBF-788F-42AD-AAF5-4D033C7058B6}" srcOrd="1" destOrd="0" parTransId="{8945E6AB-C206-461A-BB04-88549C0B7A3E}" sibTransId="{9BDD41DA-3610-4CAB-94C9-5CAA796A9D95}"/>
    <dgm:cxn modelId="{3F834E44-C88D-4AC2-B346-3F1895EDECE6}" srcId="{93618C8F-9EA0-45D2-AC2E-62A07D791281}" destId="{BDDC8972-76A3-4E2F-8685-BEA76CF4BDB4}" srcOrd="2" destOrd="0" parTransId="{3E4B3764-8A52-4EED-AD3E-DD93407087CF}" sibTransId="{09ED1630-FB83-4ADF-B55D-B79335CFE2C1}"/>
    <dgm:cxn modelId="{EEA96BAC-939A-40CF-870B-9E7E5A7660A0}" type="presOf" srcId="{CBE0EDBF-788F-42AD-AAF5-4D033C7058B6}" destId="{612E1D1D-80DF-434F-9B53-4AF0D177CE22}" srcOrd="0" destOrd="0" presId="urn:microsoft.com/office/officeart/2005/8/layout/cycle8"/>
    <dgm:cxn modelId="{F0F73C54-0258-4632-8AC2-D18CE7A9596A}" type="presOf" srcId="{BDDC8972-76A3-4E2F-8685-BEA76CF4BDB4}" destId="{87A1A72C-3AB1-47C0-90D5-398E6760E241}" srcOrd="0" destOrd="0" presId="urn:microsoft.com/office/officeart/2005/8/layout/cycle8"/>
    <dgm:cxn modelId="{4B285CDC-1B1A-46E9-8E7F-352D104C13D6}" type="presParOf" srcId="{594348D6-1217-4451-BE5E-2583D41EC7EA}" destId="{DBDE7480-629D-4EA4-916B-491337D392FC}" srcOrd="0" destOrd="0" presId="urn:microsoft.com/office/officeart/2005/8/layout/cycle8"/>
    <dgm:cxn modelId="{EAAA4FD2-D977-4358-9E10-45AE7F53627D}" type="presParOf" srcId="{594348D6-1217-4451-BE5E-2583D41EC7EA}" destId="{4B1BFE54-B225-46E4-B2CC-783C39F01522}" srcOrd="1" destOrd="0" presId="urn:microsoft.com/office/officeart/2005/8/layout/cycle8"/>
    <dgm:cxn modelId="{BCD0E454-1DF8-4053-B7A0-239682A57EAC}" type="presParOf" srcId="{594348D6-1217-4451-BE5E-2583D41EC7EA}" destId="{7F76ADEE-86B2-4784-8A0C-1C2DFF5118C6}" srcOrd="2" destOrd="0" presId="urn:microsoft.com/office/officeart/2005/8/layout/cycle8"/>
    <dgm:cxn modelId="{36A85513-DFBE-461D-8298-33A176996B04}" type="presParOf" srcId="{594348D6-1217-4451-BE5E-2583D41EC7EA}" destId="{C6E50EA9-39CC-431E-8547-68A2C157D41B}" srcOrd="3" destOrd="0" presId="urn:microsoft.com/office/officeart/2005/8/layout/cycle8"/>
    <dgm:cxn modelId="{270C5012-B14D-4087-B1F9-845294B40BE5}" type="presParOf" srcId="{594348D6-1217-4451-BE5E-2583D41EC7EA}" destId="{612E1D1D-80DF-434F-9B53-4AF0D177CE22}" srcOrd="4" destOrd="0" presId="urn:microsoft.com/office/officeart/2005/8/layout/cycle8"/>
    <dgm:cxn modelId="{58B19AFD-9E6D-44D5-A862-A8D0E751C929}" type="presParOf" srcId="{594348D6-1217-4451-BE5E-2583D41EC7EA}" destId="{723E8601-9233-4B41-A95D-FC305A22C23A}" srcOrd="5" destOrd="0" presId="urn:microsoft.com/office/officeart/2005/8/layout/cycle8"/>
    <dgm:cxn modelId="{B94000A6-2D4C-43BC-9125-BECF44F22B14}" type="presParOf" srcId="{594348D6-1217-4451-BE5E-2583D41EC7EA}" destId="{1F1160A1-1275-411E-91F9-081A7464967C}" srcOrd="6" destOrd="0" presId="urn:microsoft.com/office/officeart/2005/8/layout/cycle8"/>
    <dgm:cxn modelId="{8C3057C1-CE61-4572-B5DC-B005147D7FA1}" type="presParOf" srcId="{594348D6-1217-4451-BE5E-2583D41EC7EA}" destId="{FA34503E-7265-472D-ABDF-7E06D8E76613}" srcOrd="7" destOrd="0" presId="urn:microsoft.com/office/officeart/2005/8/layout/cycle8"/>
    <dgm:cxn modelId="{ED331D6C-9064-483F-A9A5-AA4B55C5D3B6}" type="presParOf" srcId="{594348D6-1217-4451-BE5E-2583D41EC7EA}" destId="{87A1A72C-3AB1-47C0-90D5-398E6760E241}" srcOrd="8" destOrd="0" presId="urn:microsoft.com/office/officeart/2005/8/layout/cycle8"/>
    <dgm:cxn modelId="{D0A5FD0A-3DAA-46C5-A2DA-2635C632A2E3}" type="presParOf" srcId="{594348D6-1217-4451-BE5E-2583D41EC7EA}" destId="{61EBE085-0075-416B-BFC7-40FF579F4B40}" srcOrd="9" destOrd="0" presId="urn:microsoft.com/office/officeart/2005/8/layout/cycle8"/>
    <dgm:cxn modelId="{016F7F45-FCF9-4619-A086-0F196C4AD5AB}" type="presParOf" srcId="{594348D6-1217-4451-BE5E-2583D41EC7EA}" destId="{C892614F-AEF9-427F-93E5-DB7BF0C3F932}" srcOrd="10" destOrd="0" presId="urn:microsoft.com/office/officeart/2005/8/layout/cycle8"/>
    <dgm:cxn modelId="{B37C601C-DFC3-46BC-BB48-D1C493F1BBB0}" type="presParOf" srcId="{594348D6-1217-4451-BE5E-2583D41EC7EA}" destId="{43A0CB6F-8111-49DF-B7A7-125FB0876AAE}" srcOrd="11" destOrd="0" presId="urn:microsoft.com/office/officeart/2005/8/layout/cycle8"/>
    <dgm:cxn modelId="{947A2C97-AEB4-425D-81E1-19D485D380FE}" type="presParOf" srcId="{594348D6-1217-4451-BE5E-2583D41EC7EA}" destId="{47505B7A-D6FC-401B-9D8D-AC22B2D65A95}" srcOrd="12" destOrd="0" presId="urn:microsoft.com/office/officeart/2005/8/layout/cycle8"/>
    <dgm:cxn modelId="{B71669A6-3A9D-4AFD-94AA-85B4FB8327F5}" type="presParOf" srcId="{594348D6-1217-4451-BE5E-2583D41EC7EA}" destId="{258F4398-F0A8-402E-AD9E-BDDFB41A2E01}" srcOrd="13" destOrd="0" presId="urn:microsoft.com/office/officeart/2005/8/layout/cycle8"/>
    <dgm:cxn modelId="{16A408B1-3B49-44C0-A5D3-F305E3253718}" type="presParOf" srcId="{594348D6-1217-4451-BE5E-2583D41EC7EA}" destId="{5768C90D-36A6-4192-9F30-D06859163AC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618C8F-9EA0-45D2-AC2E-62A07D791281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BDDC8972-76A3-4E2F-8685-BEA76CF4BDB4}">
      <dgm:prSet phldrT="[Текст]"/>
      <dgm:spPr/>
      <dgm:t>
        <a:bodyPr/>
        <a:lstStyle/>
        <a:p>
          <a:r>
            <a:rPr lang="ru-RU" dirty="0"/>
            <a:t>Оценка сильных и слабых сторон идей</a:t>
          </a:r>
        </a:p>
      </dgm:t>
    </dgm:pt>
    <dgm:pt modelId="{09ED1630-FB83-4ADF-B55D-B79335CFE2C1}" type="sibTrans" cxnId="{3F834E44-C88D-4AC2-B346-3F1895EDECE6}">
      <dgm:prSet/>
      <dgm:spPr/>
      <dgm:t>
        <a:bodyPr/>
        <a:lstStyle/>
        <a:p>
          <a:endParaRPr lang="ru-RU"/>
        </a:p>
      </dgm:t>
    </dgm:pt>
    <dgm:pt modelId="{3E4B3764-8A52-4EED-AD3E-DD93407087CF}" type="parTrans" cxnId="{3F834E44-C88D-4AC2-B346-3F1895EDECE6}">
      <dgm:prSet/>
      <dgm:spPr/>
      <dgm:t>
        <a:bodyPr/>
        <a:lstStyle/>
        <a:p>
          <a:endParaRPr lang="ru-RU"/>
        </a:p>
      </dgm:t>
    </dgm:pt>
    <dgm:pt modelId="{CBE0EDBF-788F-42AD-AAF5-4D033C7058B6}">
      <dgm:prSet phldrT="[Текст]"/>
      <dgm:spPr/>
      <dgm:t>
        <a:bodyPr/>
        <a:lstStyle/>
        <a:p>
          <a:r>
            <a:rPr lang="ru-RU" dirty="0"/>
            <a:t>Отбор креативных идей</a:t>
          </a:r>
        </a:p>
      </dgm:t>
    </dgm:pt>
    <dgm:pt modelId="{9BDD41DA-3610-4CAB-94C9-5CAA796A9D95}" type="sibTrans" cxnId="{974BFFAF-3AC0-4ED8-981E-DE8C069C6771}">
      <dgm:prSet/>
      <dgm:spPr/>
      <dgm:t>
        <a:bodyPr/>
        <a:lstStyle/>
        <a:p>
          <a:endParaRPr lang="ru-RU"/>
        </a:p>
      </dgm:t>
    </dgm:pt>
    <dgm:pt modelId="{8945E6AB-C206-461A-BB04-88549C0B7A3E}" type="parTrans" cxnId="{974BFFAF-3AC0-4ED8-981E-DE8C069C6771}">
      <dgm:prSet/>
      <dgm:spPr/>
      <dgm:t>
        <a:bodyPr/>
        <a:lstStyle/>
        <a:p>
          <a:endParaRPr lang="ru-RU"/>
        </a:p>
      </dgm:t>
    </dgm:pt>
    <dgm:pt modelId="{594348D6-1217-4451-BE5E-2583D41EC7EA}" type="pres">
      <dgm:prSet presAssocID="{93618C8F-9EA0-45D2-AC2E-62A07D791281}" presName="compositeShape" presStyleCnt="0">
        <dgm:presLayoutVars>
          <dgm:chMax val="7"/>
          <dgm:dir/>
          <dgm:resizeHandles val="exact"/>
        </dgm:presLayoutVars>
      </dgm:prSet>
      <dgm:spPr/>
    </dgm:pt>
    <dgm:pt modelId="{DBDE7480-629D-4EA4-916B-491337D392FC}" type="pres">
      <dgm:prSet presAssocID="{93618C8F-9EA0-45D2-AC2E-62A07D791281}" presName="wedge1" presStyleLbl="node1" presStyleIdx="0" presStyleCnt="2" custScaleX="111030" custScaleY="107419"/>
      <dgm:spPr/>
      <dgm:t>
        <a:bodyPr/>
        <a:lstStyle/>
        <a:p>
          <a:endParaRPr lang="ru-RU"/>
        </a:p>
      </dgm:t>
    </dgm:pt>
    <dgm:pt modelId="{4B1BFE54-B225-46E4-B2CC-783C39F01522}" type="pres">
      <dgm:prSet presAssocID="{93618C8F-9EA0-45D2-AC2E-62A07D791281}" presName="dummy1a" presStyleCnt="0"/>
      <dgm:spPr/>
    </dgm:pt>
    <dgm:pt modelId="{7F76ADEE-86B2-4784-8A0C-1C2DFF5118C6}" type="pres">
      <dgm:prSet presAssocID="{93618C8F-9EA0-45D2-AC2E-62A07D791281}" presName="dummy1b" presStyleCnt="0"/>
      <dgm:spPr/>
    </dgm:pt>
    <dgm:pt modelId="{C6E50EA9-39CC-431E-8547-68A2C157D41B}" type="pres">
      <dgm:prSet presAssocID="{93618C8F-9EA0-45D2-AC2E-62A07D791281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E1D1D-80DF-434F-9B53-4AF0D177CE22}" type="pres">
      <dgm:prSet presAssocID="{93618C8F-9EA0-45D2-AC2E-62A07D791281}" presName="wedge2" presStyleLbl="node1" presStyleIdx="1" presStyleCnt="2" custLinFactNeighborX="1073" custLinFactNeighborY="-1073"/>
      <dgm:spPr/>
      <dgm:t>
        <a:bodyPr/>
        <a:lstStyle/>
        <a:p>
          <a:endParaRPr lang="ru-RU"/>
        </a:p>
      </dgm:t>
    </dgm:pt>
    <dgm:pt modelId="{723E8601-9233-4B41-A95D-FC305A22C23A}" type="pres">
      <dgm:prSet presAssocID="{93618C8F-9EA0-45D2-AC2E-62A07D791281}" presName="dummy2a" presStyleCnt="0"/>
      <dgm:spPr/>
    </dgm:pt>
    <dgm:pt modelId="{1F1160A1-1275-411E-91F9-081A7464967C}" type="pres">
      <dgm:prSet presAssocID="{93618C8F-9EA0-45D2-AC2E-62A07D791281}" presName="dummy2b" presStyleCnt="0"/>
      <dgm:spPr/>
    </dgm:pt>
    <dgm:pt modelId="{FA34503E-7265-472D-ABDF-7E06D8E76613}" type="pres">
      <dgm:prSet presAssocID="{93618C8F-9EA0-45D2-AC2E-62A07D791281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28254-6286-4F07-9103-881DD264C459}" type="pres">
      <dgm:prSet presAssocID="{9BDD41DA-3610-4CAB-94C9-5CAA796A9D95}" presName="arrowWedge1" presStyleLbl="fgSibTrans2D1" presStyleIdx="0" presStyleCnt="2" custScaleX="106832" custScaleY="106627"/>
      <dgm:spPr/>
    </dgm:pt>
    <dgm:pt modelId="{E985E411-20C8-4B52-87D4-285F9013DAAE}" type="pres">
      <dgm:prSet presAssocID="{09ED1630-FB83-4ADF-B55D-B79335CFE2C1}" presName="arrowWedge2" presStyleLbl="fgSibTrans2D1" presStyleIdx="1" presStyleCnt="2" custScaleX="102626" custScaleY="104811"/>
      <dgm:spPr/>
    </dgm:pt>
  </dgm:ptLst>
  <dgm:cxnLst>
    <dgm:cxn modelId="{974BFFAF-3AC0-4ED8-981E-DE8C069C6771}" srcId="{93618C8F-9EA0-45D2-AC2E-62A07D791281}" destId="{CBE0EDBF-788F-42AD-AAF5-4D033C7058B6}" srcOrd="0" destOrd="0" parTransId="{8945E6AB-C206-461A-BB04-88549C0B7A3E}" sibTransId="{9BDD41DA-3610-4CAB-94C9-5CAA796A9D95}"/>
    <dgm:cxn modelId="{A7CD6A5B-09FD-45C9-BCED-1E0C1F3ECC48}" type="presOf" srcId="{CBE0EDBF-788F-42AD-AAF5-4D033C7058B6}" destId="{C6E50EA9-39CC-431E-8547-68A2C157D41B}" srcOrd="1" destOrd="0" presId="urn:microsoft.com/office/officeart/2005/8/layout/cycle8"/>
    <dgm:cxn modelId="{3F834E44-C88D-4AC2-B346-3F1895EDECE6}" srcId="{93618C8F-9EA0-45D2-AC2E-62A07D791281}" destId="{BDDC8972-76A3-4E2F-8685-BEA76CF4BDB4}" srcOrd="1" destOrd="0" parTransId="{3E4B3764-8A52-4EED-AD3E-DD93407087CF}" sibTransId="{09ED1630-FB83-4ADF-B55D-B79335CFE2C1}"/>
    <dgm:cxn modelId="{54A7B6D6-AD0B-4AB6-BAE8-B5EDF3B41F5C}" type="presOf" srcId="{93618C8F-9EA0-45D2-AC2E-62A07D791281}" destId="{594348D6-1217-4451-BE5E-2583D41EC7EA}" srcOrd="0" destOrd="0" presId="urn:microsoft.com/office/officeart/2005/8/layout/cycle8"/>
    <dgm:cxn modelId="{414C18C7-1840-4143-A684-0A7A19CB04E8}" type="presOf" srcId="{BDDC8972-76A3-4E2F-8685-BEA76CF4BDB4}" destId="{FA34503E-7265-472D-ABDF-7E06D8E76613}" srcOrd="1" destOrd="0" presId="urn:microsoft.com/office/officeart/2005/8/layout/cycle8"/>
    <dgm:cxn modelId="{2F6E1AE7-3D6F-4136-B4EF-4832CAF7811F}" type="presOf" srcId="{BDDC8972-76A3-4E2F-8685-BEA76CF4BDB4}" destId="{612E1D1D-80DF-434F-9B53-4AF0D177CE22}" srcOrd="0" destOrd="0" presId="urn:microsoft.com/office/officeart/2005/8/layout/cycle8"/>
    <dgm:cxn modelId="{4B26C710-C254-4CFE-A392-B1C954130D69}" type="presOf" srcId="{CBE0EDBF-788F-42AD-AAF5-4D033C7058B6}" destId="{DBDE7480-629D-4EA4-916B-491337D392FC}" srcOrd="0" destOrd="0" presId="urn:microsoft.com/office/officeart/2005/8/layout/cycle8"/>
    <dgm:cxn modelId="{521347D0-06DF-4B58-BAC4-B735AFCB4BBE}" type="presParOf" srcId="{594348D6-1217-4451-BE5E-2583D41EC7EA}" destId="{DBDE7480-629D-4EA4-916B-491337D392FC}" srcOrd="0" destOrd="0" presId="urn:microsoft.com/office/officeart/2005/8/layout/cycle8"/>
    <dgm:cxn modelId="{CEBA8951-8DE0-46F7-9927-B6A16D8E5E74}" type="presParOf" srcId="{594348D6-1217-4451-BE5E-2583D41EC7EA}" destId="{4B1BFE54-B225-46E4-B2CC-783C39F01522}" srcOrd="1" destOrd="0" presId="urn:microsoft.com/office/officeart/2005/8/layout/cycle8"/>
    <dgm:cxn modelId="{BE478321-2CC4-491B-B8BC-9D6A3CFD42C9}" type="presParOf" srcId="{594348D6-1217-4451-BE5E-2583D41EC7EA}" destId="{7F76ADEE-86B2-4784-8A0C-1C2DFF5118C6}" srcOrd="2" destOrd="0" presId="urn:microsoft.com/office/officeart/2005/8/layout/cycle8"/>
    <dgm:cxn modelId="{879A4019-2DD3-49C6-875D-10B559024CB6}" type="presParOf" srcId="{594348D6-1217-4451-BE5E-2583D41EC7EA}" destId="{C6E50EA9-39CC-431E-8547-68A2C157D41B}" srcOrd="3" destOrd="0" presId="urn:microsoft.com/office/officeart/2005/8/layout/cycle8"/>
    <dgm:cxn modelId="{115406A0-CE26-4E25-879A-55DF1DA0AAC2}" type="presParOf" srcId="{594348D6-1217-4451-BE5E-2583D41EC7EA}" destId="{612E1D1D-80DF-434F-9B53-4AF0D177CE22}" srcOrd="4" destOrd="0" presId="urn:microsoft.com/office/officeart/2005/8/layout/cycle8"/>
    <dgm:cxn modelId="{C921A3B1-87A8-40E9-8937-296207407F59}" type="presParOf" srcId="{594348D6-1217-4451-BE5E-2583D41EC7EA}" destId="{723E8601-9233-4B41-A95D-FC305A22C23A}" srcOrd="5" destOrd="0" presId="urn:microsoft.com/office/officeart/2005/8/layout/cycle8"/>
    <dgm:cxn modelId="{557971E4-5139-461E-A48C-5C789ADFBEDF}" type="presParOf" srcId="{594348D6-1217-4451-BE5E-2583D41EC7EA}" destId="{1F1160A1-1275-411E-91F9-081A7464967C}" srcOrd="6" destOrd="0" presId="urn:microsoft.com/office/officeart/2005/8/layout/cycle8"/>
    <dgm:cxn modelId="{F954ABBA-9888-4A12-8C5B-0CA9EE00A394}" type="presParOf" srcId="{594348D6-1217-4451-BE5E-2583D41EC7EA}" destId="{FA34503E-7265-472D-ABDF-7E06D8E76613}" srcOrd="7" destOrd="0" presId="urn:microsoft.com/office/officeart/2005/8/layout/cycle8"/>
    <dgm:cxn modelId="{912F8820-22AB-49B8-8543-E0F7E531C630}" type="presParOf" srcId="{594348D6-1217-4451-BE5E-2583D41EC7EA}" destId="{C8E28254-6286-4F07-9103-881DD264C459}" srcOrd="8" destOrd="0" presId="urn:microsoft.com/office/officeart/2005/8/layout/cycle8"/>
    <dgm:cxn modelId="{9ED2134B-B87D-41AE-940B-9071CCF89CA4}" type="presParOf" srcId="{594348D6-1217-4451-BE5E-2583D41EC7EA}" destId="{E985E411-20C8-4B52-87D4-285F9013DAAE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A843-236E-440D-984D-AA68707362C7}">
      <dsp:nvSpPr>
        <dsp:cNvPr id="0" name=""/>
        <dsp:cNvSpPr/>
      </dsp:nvSpPr>
      <dsp:spPr>
        <a:xfrm rot="5400000">
          <a:off x="1814181" y="1381251"/>
          <a:ext cx="1221597" cy="13907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B03B0-2747-4413-B6D4-ACE31750700E}">
      <dsp:nvSpPr>
        <dsp:cNvPr id="0" name=""/>
        <dsp:cNvSpPr/>
      </dsp:nvSpPr>
      <dsp:spPr>
        <a:xfrm>
          <a:off x="1490532" y="27085"/>
          <a:ext cx="2056451" cy="1439449"/>
        </a:xfrm>
        <a:prstGeom prst="roundRect">
          <a:avLst>
            <a:gd name="adj" fmla="val 166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Разработка материалов</a:t>
          </a:r>
          <a:endParaRPr lang="ru-RU" sz="2400" kern="1200" dirty="0"/>
        </a:p>
      </dsp:txBody>
      <dsp:txXfrm>
        <a:off x="1560813" y="97366"/>
        <a:ext cx="1915889" cy="1298887"/>
      </dsp:txXfrm>
    </dsp:sp>
    <dsp:sp modelId="{95FA45BD-2068-43C5-83B3-1C32F8B44453}">
      <dsp:nvSpPr>
        <dsp:cNvPr id="0" name=""/>
        <dsp:cNvSpPr/>
      </dsp:nvSpPr>
      <dsp:spPr>
        <a:xfrm>
          <a:off x="3537135" y="182368"/>
          <a:ext cx="2120841" cy="116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Период реализации 2019-2020</a:t>
          </a:r>
          <a:endParaRPr lang="ru-RU" sz="1600" b="1" kern="1200" dirty="0"/>
        </a:p>
      </dsp:txBody>
      <dsp:txXfrm>
        <a:off x="3537135" y="182368"/>
        <a:ext cx="2120841" cy="1163426"/>
      </dsp:txXfrm>
    </dsp:sp>
    <dsp:sp modelId="{EE9F3655-8205-4810-BFE3-C3605AC4A897}">
      <dsp:nvSpPr>
        <dsp:cNvPr id="0" name=""/>
        <dsp:cNvSpPr/>
      </dsp:nvSpPr>
      <dsp:spPr>
        <a:xfrm rot="5400000">
          <a:off x="3669240" y="2998228"/>
          <a:ext cx="1221597" cy="13907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693D9-9AA2-4551-80FA-F031E275BE30}">
      <dsp:nvSpPr>
        <dsp:cNvPr id="0" name=""/>
        <dsp:cNvSpPr/>
      </dsp:nvSpPr>
      <dsp:spPr>
        <a:xfrm>
          <a:off x="3345591" y="1644062"/>
          <a:ext cx="2056451" cy="1439449"/>
        </a:xfrm>
        <a:prstGeom prst="roundRect">
          <a:avLst>
            <a:gd name="adj" fmla="val 166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Апробация</a:t>
          </a:r>
          <a:endParaRPr lang="ru-RU" sz="2400" kern="1200" dirty="0"/>
        </a:p>
      </dsp:txBody>
      <dsp:txXfrm>
        <a:off x="3415872" y="1714343"/>
        <a:ext cx="1915889" cy="1298887"/>
      </dsp:txXfrm>
    </dsp:sp>
    <dsp:sp modelId="{FCA24C60-5824-41F1-89E7-7877D06D368B}">
      <dsp:nvSpPr>
        <dsp:cNvPr id="0" name=""/>
        <dsp:cNvSpPr/>
      </dsp:nvSpPr>
      <dsp:spPr>
        <a:xfrm>
          <a:off x="5576437" y="1766536"/>
          <a:ext cx="2074520" cy="116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Период реализации 2019-2020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</a:t>
          </a:r>
          <a:r>
            <a:rPr lang="ru-RU" sz="1600" b="1" kern="1200" dirty="0" smtClean="0">
              <a:hlinkClick xmlns:r="http://schemas.openxmlformats.org/officeDocument/2006/relationships" r:id="rId1"/>
            </a:rPr>
            <a:t>Ссылка на </a:t>
          </a:r>
          <a:r>
            <a:rPr lang="ru-RU" sz="1600" b="1" kern="1200" dirty="0" err="1" smtClean="0">
              <a:hlinkClick xmlns:r="http://schemas.openxmlformats.org/officeDocument/2006/relationships" r:id="rId1"/>
            </a:rPr>
            <a:t>вебинар</a:t>
          </a:r>
          <a:r>
            <a:rPr lang="ru-RU" sz="1600" b="1" kern="1200" dirty="0" smtClean="0">
              <a:hlinkClick xmlns:r="http://schemas.openxmlformats.org/officeDocument/2006/relationships" r:id="rId1"/>
            </a:rPr>
            <a:t> по результатам апробации</a:t>
          </a:r>
          <a:endParaRPr lang="ru-RU" sz="1600" b="1" kern="1200" dirty="0"/>
        </a:p>
      </dsp:txBody>
      <dsp:txXfrm>
        <a:off x="5576437" y="1766536"/>
        <a:ext cx="2074520" cy="1163426"/>
      </dsp:txXfrm>
    </dsp:sp>
    <dsp:sp modelId="{E565C942-FC74-4C41-96EA-0594998D0F86}">
      <dsp:nvSpPr>
        <dsp:cNvPr id="0" name=""/>
        <dsp:cNvSpPr/>
      </dsp:nvSpPr>
      <dsp:spPr>
        <a:xfrm>
          <a:off x="5200650" y="3261039"/>
          <a:ext cx="2056451" cy="1439449"/>
        </a:xfrm>
        <a:prstGeom prst="roundRect">
          <a:avLst>
            <a:gd name="adj" fmla="val 166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Масштабный мониторинг</a:t>
          </a:r>
          <a:endParaRPr lang="ru-RU" sz="2400" kern="1200" dirty="0"/>
        </a:p>
      </dsp:txBody>
      <dsp:txXfrm>
        <a:off x="5270931" y="3331320"/>
        <a:ext cx="1915889" cy="1298887"/>
      </dsp:txXfrm>
    </dsp:sp>
    <dsp:sp modelId="{2C1639B5-D205-4227-8D00-6D9AAD664AE4}">
      <dsp:nvSpPr>
        <dsp:cNvPr id="0" name=""/>
        <dsp:cNvSpPr/>
      </dsp:nvSpPr>
      <dsp:spPr>
        <a:xfrm>
          <a:off x="7267668" y="3422720"/>
          <a:ext cx="2395864" cy="116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/>
            <a:t>Период реализации 2020-2024</a:t>
          </a:r>
          <a:endParaRPr lang="ru-RU" sz="1600" b="1" i="0" kern="1200" dirty="0"/>
        </a:p>
      </dsp:txBody>
      <dsp:txXfrm>
        <a:off x="7267668" y="3422720"/>
        <a:ext cx="2395864" cy="1163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894BC-9563-44ED-978B-E48E27C3028F}">
      <dsp:nvSpPr>
        <dsp:cNvPr id="0" name=""/>
        <dsp:cNvSpPr/>
      </dsp:nvSpPr>
      <dsp:spPr>
        <a:xfrm>
          <a:off x="2175899" y="1290059"/>
          <a:ext cx="1434399" cy="14345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948C62-EB5D-4665-953A-09A5D35FA2D8}">
      <dsp:nvSpPr>
        <dsp:cNvPr id="0" name=""/>
        <dsp:cNvSpPr/>
      </dsp:nvSpPr>
      <dsp:spPr>
        <a:xfrm>
          <a:off x="2001242" y="491165"/>
          <a:ext cx="1643582" cy="3186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деньги</a:t>
          </a:r>
          <a:endParaRPr lang="ru-RU" sz="1600" kern="1200" dirty="0"/>
        </a:p>
      </dsp:txBody>
      <dsp:txXfrm>
        <a:off x="2001242" y="491165"/>
        <a:ext cx="1643582" cy="318649"/>
      </dsp:txXfrm>
    </dsp:sp>
    <dsp:sp modelId="{882685E4-2653-4CE6-A870-EA9CD6FBCAFB}">
      <dsp:nvSpPr>
        <dsp:cNvPr id="0" name=""/>
        <dsp:cNvSpPr/>
      </dsp:nvSpPr>
      <dsp:spPr>
        <a:xfrm>
          <a:off x="2596656" y="1492360"/>
          <a:ext cx="1434399" cy="14345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C297B72-4BEC-4531-8B1D-05C596C1E526}">
      <dsp:nvSpPr>
        <dsp:cNvPr id="0" name=""/>
        <dsp:cNvSpPr/>
      </dsp:nvSpPr>
      <dsp:spPr>
        <a:xfrm>
          <a:off x="2904013" y="740446"/>
          <a:ext cx="2752139" cy="21913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доход         </a:t>
          </a:r>
          <a:endParaRPr lang="ru-RU" sz="1600" b="1" i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         процент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                    накопления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                        инвестиции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</a:t>
          </a:r>
          <a:endParaRPr lang="ru-RU" sz="1600" kern="1200" dirty="0"/>
        </a:p>
      </dsp:txBody>
      <dsp:txXfrm>
        <a:off x="2904013" y="740446"/>
        <a:ext cx="2752139" cy="2191395"/>
      </dsp:txXfrm>
    </dsp:sp>
    <dsp:sp modelId="{1D0705A6-71EF-4E4D-AB0A-04B104018C1B}">
      <dsp:nvSpPr>
        <dsp:cNvPr id="0" name=""/>
        <dsp:cNvSpPr/>
      </dsp:nvSpPr>
      <dsp:spPr>
        <a:xfrm>
          <a:off x="2700053" y="1947536"/>
          <a:ext cx="1434399" cy="14345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7D6FBE-6D36-42BB-9051-B718414527C5}">
      <dsp:nvSpPr>
        <dsp:cNvPr id="0" name=""/>
        <dsp:cNvSpPr/>
      </dsp:nvSpPr>
      <dsp:spPr>
        <a:xfrm>
          <a:off x="4131152" y="2646699"/>
          <a:ext cx="1524049" cy="10334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страховка</a:t>
          </a:r>
          <a:endParaRPr lang="ru-RU" sz="1600" kern="1200" dirty="0"/>
        </a:p>
      </dsp:txBody>
      <dsp:txXfrm>
        <a:off x="4131152" y="2646699"/>
        <a:ext cx="1524049" cy="1033492"/>
      </dsp:txXfrm>
    </dsp:sp>
    <dsp:sp modelId="{1071323D-52C3-4C5E-A6B7-86BD8B3BF111}">
      <dsp:nvSpPr>
        <dsp:cNvPr id="0" name=""/>
        <dsp:cNvSpPr/>
      </dsp:nvSpPr>
      <dsp:spPr>
        <a:xfrm>
          <a:off x="2408989" y="2312557"/>
          <a:ext cx="1434399" cy="14345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A3227B-5F1B-4CEA-B262-4729B5407996}">
      <dsp:nvSpPr>
        <dsp:cNvPr id="0" name=""/>
        <dsp:cNvSpPr/>
      </dsp:nvSpPr>
      <dsp:spPr>
        <a:xfrm>
          <a:off x="3170550" y="3873316"/>
          <a:ext cx="1643582" cy="3821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риск    </a:t>
          </a:r>
          <a:endParaRPr lang="ru-RU" sz="1600" kern="1200" dirty="0"/>
        </a:p>
      </dsp:txBody>
      <dsp:txXfrm>
        <a:off x="3170550" y="3873316"/>
        <a:ext cx="1643582" cy="382109"/>
      </dsp:txXfrm>
    </dsp:sp>
    <dsp:sp modelId="{1718B0C2-8EE3-43FC-8F88-2981BDB33DB4}">
      <dsp:nvSpPr>
        <dsp:cNvPr id="0" name=""/>
        <dsp:cNvSpPr/>
      </dsp:nvSpPr>
      <dsp:spPr>
        <a:xfrm>
          <a:off x="1942809" y="2312557"/>
          <a:ext cx="1434399" cy="143457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D7F3F2-6D6A-4704-90AA-4C8314E5ACF1}">
      <dsp:nvSpPr>
        <dsp:cNvPr id="0" name=""/>
        <dsp:cNvSpPr/>
      </dsp:nvSpPr>
      <dsp:spPr>
        <a:xfrm>
          <a:off x="1155373" y="3927783"/>
          <a:ext cx="1643582" cy="3195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пенсия</a:t>
          </a:r>
          <a:endParaRPr lang="ru-RU" sz="1600" kern="1200" dirty="0"/>
        </a:p>
      </dsp:txBody>
      <dsp:txXfrm>
        <a:off x="1155373" y="3927783"/>
        <a:ext cx="1643582" cy="319505"/>
      </dsp:txXfrm>
    </dsp:sp>
    <dsp:sp modelId="{CFF9D62C-346C-4FAC-86D1-5198B4773EF6}">
      <dsp:nvSpPr>
        <dsp:cNvPr id="0" name=""/>
        <dsp:cNvSpPr/>
      </dsp:nvSpPr>
      <dsp:spPr>
        <a:xfrm>
          <a:off x="1651746" y="1947536"/>
          <a:ext cx="1434399" cy="14345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EE9165-DB2F-4582-BF5D-150F566EF7DE}">
      <dsp:nvSpPr>
        <dsp:cNvPr id="0" name=""/>
        <dsp:cNvSpPr/>
      </dsp:nvSpPr>
      <dsp:spPr>
        <a:xfrm>
          <a:off x="-384337" y="2053655"/>
          <a:ext cx="2102258" cy="20919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  банковский счет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инфляция</a:t>
          </a:r>
          <a:endParaRPr lang="ru-RU" sz="1600" b="1" i="1" kern="1200" dirty="0"/>
        </a:p>
      </dsp:txBody>
      <dsp:txXfrm>
        <a:off x="-384337" y="2053655"/>
        <a:ext cx="2102258" cy="2091984"/>
      </dsp:txXfrm>
    </dsp:sp>
    <dsp:sp modelId="{68CDC67C-C0CC-4CCA-BB2A-CE7456DC27F1}">
      <dsp:nvSpPr>
        <dsp:cNvPr id="0" name=""/>
        <dsp:cNvSpPr/>
      </dsp:nvSpPr>
      <dsp:spPr>
        <a:xfrm>
          <a:off x="1708151" y="1459465"/>
          <a:ext cx="1434399" cy="143457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82536BC-7883-4DD6-AE92-A822D358D2DF}">
      <dsp:nvSpPr>
        <dsp:cNvPr id="0" name=""/>
        <dsp:cNvSpPr/>
      </dsp:nvSpPr>
      <dsp:spPr>
        <a:xfrm>
          <a:off x="-204282" y="467734"/>
          <a:ext cx="2011099" cy="20439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                   товары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   услуги</a:t>
          </a:r>
          <a:endParaRPr lang="ru-RU" sz="1600" b="1" i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/>
            <a:t>права </a:t>
          </a:r>
          <a:r>
            <a:rPr lang="ru-RU" sz="1600" b="1" i="1" kern="1200" dirty="0" smtClean="0"/>
            <a:t>покупателей      </a:t>
          </a:r>
          <a:endParaRPr lang="ru-RU" sz="1600" kern="1200" dirty="0"/>
        </a:p>
      </dsp:txBody>
      <dsp:txXfrm>
        <a:off x="-204282" y="467734"/>
        <a:ext cx="2011099" cy="2043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E7480-629D-4EA4-916B-491337D392FC}">
      <dsp:nvSpPr>
        <dsp:cNvPr id="0" name=""/>
        <dsp:cNvSpPr/>
      </dsp:nvSpPr>
      <dsp:spPr>
        <a:xfrm>
          <a:off x="863266" y="189629"/>
          <a:ext cx="3204445" cy="284319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Выдвижение креативных идей</a:t>
          </a:r>
        </a:p>
      </dsp:txBody>
      <dsp:txXfrm>
        <a:off x="2552086" y="792114"/>
        <a:ext cx="1144444" cy="846187"/>
      </dsp:txXfrm>
    </dsp:sp>
    <dsp:sp modelId="{612E1D1D-80DF-434F-9B53-4AF0D177CE22}">
      <dsp:nvSpPr>
        <dsp:cNvPr id="0" name=""/>
        <dsp:cNvSpPr/>
      </dsp:nvSpPr>
      <dsp:spPr>
        <a:xfrm>
          <a:off x="685566" y="165033"/>
          <a:ext cx="3442733" cy="3095466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Уточнение и совершенствование идей</a:t>
          </a:r>
        </a:p>
      </dsp:txBody>
      <dsp:txXfrm>
        <a:off x="1505265" y="2173401"/>
        <a:ext cx="1844321" cy="810717"/>
      </dsp:txXfrm>
    </dsp:sp>
    <dsp:sp modelId="{87A1A72C-3AB1-47C0-90D5-398E6760E241}">
      <dsp:nvSpPr>
        <dsp:cNvPr id="0" name=""/>
        <dsp:cNvSpPr/>
      </dsp:nvSpPr>
      <dsp:spPr>
        <a:xfrm>
          <a:off x="725057" y="124250"/>
          <a:ext cx="3246638" cy="2973948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Выдвижение разнообразных идей</a:t>
          </a:r>
        </a:p>
      </dsp:txBody>
      <dsp:txXfrm>
        <a:off x="1101126" y="754443"/>
        <a:ext cx="1159513" cy="885103"/>
      </dsp:txXfrm>
    </dsp:sp>
    <dsp:sp modelId="{47505B7A-D6FC-401B-9D8D-AC22B2D65A95}">
      <dsp:nvSpPr>
        <dsp:cNvPr id="0" name=""/>
        <dsp:cNvSpPr/>
      </dsp:nvSpPr>
      <dsp:spPr>
        <a:xfrm>
          <a:off x="1003801" y="11225"/>
          <a:ext cx="3195204" cy="319520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8F4398-F0A8-402E-AD9E-BDDFB41A2E01}">
      <dsp:nvSpPr>
        <dsp:cNvPr id="0" name=""/>
        <dsp:cNvSpPr/>
      </dsp:nvSpPr>
      <dsp:spPr>
        <a:xfrm>
          <a:off x="568418" y="177949"/>
          <a:ext cx="3570448" cy="319520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68C90D-36A6-4192-9F30-D06859163ACC}">
      <dsp:nvSpPr>
        <dsp:cNvPr id="0" name=""/>
        <dsp:cNvSpPr/>
      </dsp:nvSpPr>
      <dsp:spPr>
        <a:xfrm>
          <a:off x="634513" y="11286"/>
          <a:ext cx="3195204" cy="319520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E7480-629D-4EA4-916B-491337D392FC}">
      <dsp:nvSpPr>
        <dsp:cNvPr id="0" name=""/>
        <dsp:cNvSpPr/>
      </dsp:nvSpPr>
      <dsp:spPr>
        <a:xfrm>
          <a:off x="369985" y="155420"/>
          <a:ext cx="2967912" cy="287138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Отбор креативных идей</a:t>
          </a:r>
        </a:p>
      </dsp:txBody>
      <dsp:txXfrm>
        <a:off x="1991737" y="907450"/>
        <a:ext cx="1059968" cy="1367327"/>
      </dsp:txXfrm>
    </dsp:sp>
    <dsp:sp modelId="{612E1D1D-80DF-434F-9B53-4AF0D177CE22}">
      <dsp:nvSpPr>
        <dsp:cNvPr id="0" name=""/>
        <dsp:cNvSpPr/>
      </dsp:nvSpPr>
      <dsp:spPr>
        <a:xfrm>
          <a:off x="418798" y="225896"/>
          <a:ext cx="2673072" cy="26730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Оценка сильных и слабых сторон идей</a:t>
          </a:r>
        </a:p>
      </dsp:txBody>
      <dsp:txXfrm>
        <a:off x="676558" y="925986"/>
        <a:ext cx="954668" cy="1272891"/>
      </dsp:txXfrm>
    </dsp:sp>
    <dsp:sp modelId="{C8E28254-6286-4F07-9103-881DD264C459}">
      <dsp:nvSpPr>
        <dsp:cNvPr id="0" name=""/>
        <dsp:cNvSpPr/>
      </dsp:nvSpPr>
      <dsp:spPr>
        <a:xfrm>
          <a:off x="247326" y="-11771"/>
          <a:ext cx="3209259" cy="3203100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85E411-20C8-4B52-87D4-285F9013DAAE}">
      <dsp:nvSpPr>
        <dsp:cNvPr id="0" name=""/>
        <dsp:cNvSpPr/>
      </dsp:nvSpPr>
      <dsp:spPr>
        <a:xfrm>
          <a:off x="213879" y="-11841"/>
          <a:ext cx="3082909" cy="314854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46F4-3602-4837-BFFD-3E3B4BA3A09D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744538"/>
            <a:ext cx="61722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0C06-5FE1-4F23-A7EB-1A222EB9C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7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4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rao.ru/index.php/content-page/365-spisok-proektov-gosudarstvennogo-zadaniya-fgbnu-institut-strategii-razvitiya-obrazovaniya-rossiyskoy-akademii-obrazovaniya-na-2018-god/2980-didakticheskoe-soprovozhdenie-formirovaniya-funkcionalnoy-gramotnosti-shkolnikov-v-sovremennyh-usloviyah-27-7948-2017-bch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2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65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46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4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25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Функциональная грамотность должна быть продуктом интеграции личностных, предметных и метапредметных учебных действий. Функциональная грамотность это комплексная способность.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2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2060"/>
                </a:solidFill>
                <a:cs typeface="Arial" charset="0"/>
              </a:rPr>
              <a:t>Модели Европейской классификацией навыков, компетенций и профессий (ESCO), </a:t>
            </a:r>
            <a:r>
              <a:rPr lang="ru-RU" sz="1200" dirty="0" err="1" smtClean="0">
                <a:solidFill>
                  <a:srgbClr val="002060"/>
                </a:solidFill>
                <a:cs typeface="Arial" charset="0"/>
              </a:rPr>
              <a:t>Партнерства</a:t>
            </a:r>
            <a:r>
              <a:rPr lang="ru-RU" sz="1200" dirty="0" smtClean="0">
                <a:solidFill>
                  <a:srgbClr val="002060"/>
                </a:solidFill>
                <a:cs typeface="Arial" charset="0"/>
              </a:rPr>
              <a:t> за навыки XXI века, </a:t>
            </a:r>
            <a:r>
              <a:rPr lang="ru-RU" sz="1200" dirty="0" err="1" smtClean="0">
                <a:solidFill>
                  <a:srgbClr val="002060"/>
                </a:solidFill>
                <a:cs typeface="Arial" charset="0"/>
              </a:rPr>
              <a:t>enGauge</a:t>
            </a:r>
            <a:r>
              <a:rPr lang="ru-RU" sz="1200" dirty="0" smtClean="0">
                <a:solidFill>
                  <a:srgbClr val="002060"/>
                </a:solidFill>
                <a:cs typeface="Arial" charset="0"/>
              </a:rPr>
              <a:t>, </a:t>
            </a:r>
            <a:r>
              <a:rPr lang="ru-RU" sz="1200" dirty="0" err="1" smtClean="0">
                <a:solidFill>
                  <a:srgbClr val="002060"/>
                </a:solidFill>
                <a:cs typeface="Arial" charset="0"/>
              </a:rPr>
              <a:t>Brookings</a:t>
            </a:r>
            <a:r>
              <a:rPr lang="ru-RU" sz="1200" dirty="0" smtClean="0">
                <a:solidFill>
                  <a:srgbClr val="002060"/>
                </a:solidFill>
                <a:cs typeface="Arial" charset="0"/>
              </a:rPr>
              <a:t> и </a:t>
            </a:r>
            <a:r>
              <a:rPr lang="ru-RU" sz="1200" dirty="0" err="1" smtClean="0">
                <a:solidFill>
                  <a:srgbClr val="002060"/>
                </a:solidFill>
                <a:cs typeface="Arial" charset="0"/>
              </a:rPr>
              <a:t>Pearson</a:t>
            </a:r>
            <a:r>
              <a:rPr lang="ru-RU" sz="1200" dirty="0" smtClean="0">
                <a:solidFill>
                  <a:srgbClr val="002060"/>
                </a:solidFill>
                <a:cs typeface="Arial" charset="0"/>
              </a:rPr>
              <a:t>. Организация экономического сотрудничества и развития. 2013. </a:t>
            </a:r>
          </a:p>
          <a:p>
            <a:r>
              <a:rPr lang="en-US" sz="1200" dirty="0" smtClean="0">
                <a:solidFill>
                  <a:srgbClr val="002060"/>
                </a:solidFill>
                <a:cs typeface="Arial" charset="0"/>
              </a:rPr>
              <a:t>http://www.oecd.org/site/piaac/surveyofadultskills.htm</a:t>
            </a:r>
            <a:endParaRPr lang="ru-RU" sz="1200" dirty="0" smtClean="0">
              <a:solidFill>
                <a:srgbClr val="002060"/>
              </a:solidFill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1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Дополнения Ковалёвой Галины Сергеевны.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84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6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заказу Министерства просвещения и Правительства РФ Институту Стратегии развития образования РАО было поручено государственное задание </a:t>
            </a:r>
            <a:r>
              <a:rPr lang="ru-RU" b="1" dirty="0" smtClean="0">
                <a:hlinkClick r:id="rId3"/>
              </a:rPr>
              <a:t>Дидактическое сопровождение формирования функциональной грамотности школьников в современных условиях (27.7948.2017/БЧ)</a:t>
            </a:r>
            <a:r>
              <a:rPr lang="ru-RU" b="1" baseline="0" dirty="0" smtClean="0"/>
              <a:t> . </a:t>
            </a:r>
            <a:r>
              <a:rPr lang="ru-RU" b="0" dirty="0" smtClean="0"/>
              <a:t>В</a:t>
            </a:r>
            <a:r>
              <a:rPr lang="ru-RU" b="0" baseline="0" dirty="0" smtClean="0"/>
              <a:t> рамках данного гос. задания в 2018 году началась работа над инновационным проектом </a:t>
            </a:r>
            <a:r>
              <a:rPr lang="ru-RU" altLang="en-US" sz="1200" b="0" dirty="0" smtClean="0"/>
              <a:t>Министерства просвещения РФ </a:t>
            </a:r>
            <a:r>
              <a:rPr lang="ru-RU" altLang="en-US" sz="1200" b="1" dirty="0" smtClean="0"/>
              <a:t>«Мониторинг формирования и оценки функциональной грамотности». </a:t>
            </a:r>
            <a:r>
              <a:rPr lang="ru-RU" altLang="en-US" sz="1200" b="0" dirty="0" smtClean="0"/>
              <a:t>Институтом были разработаны задания в формате </a:t>
            </a:r>
            <a:r>
              <a:rPr lang="en-US" altLang="en-US" sz="1200" b="0" dirty="0" smtClean="0"/>
              <a:t>PISA</a:t>
            </a:r>
            <a:r>
              <a:rPr lang="ru-RU" altLang="en-US" sz="1200" b="0" dirty="0" smtClean="0"/>
              <a:t>, адаптированные для учащихся 5-х и 7-х классов,</a:t>
            </a:r>
            <a:r>
              <a:rPr lang="ru-RU" altLang="en-US" sz="1200" b="0" baseline="0" dirty="0" smtClean="0"/>
              <a:t> так как 7-е классы будут участвовать в исследовании </a:t>
            </a:r>
            <a:r>
              <a:rPr lang="en-US" altLang="en-US" sz="1200" b="0" baseline="0" dirty="0" smtClean="0"/>
              <a:t>PISA </a:t>
            </a:r>
            <a:r>
              <a:rPr lang="ru-RU" altLang="en-US" sz="1200" b="0" baseline="0" dirty="0" smtClean="0"/>
              <a:t>в 2021 году, а 5-е – в 2024 году. </a:t>
            </a:r>
          </a:p>
          <a:p>
            <a:pPr marL="0" marR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200" b="0" baseline="0" dirty="0" smtClean="0"/>
              <a:t>Руководитель данного проекта Ковалёва Галина Сергеевна, к</a:t>
            </a:r>
            <a:r>
              <a:rPr lang="ru-RU" dirty="0" smtClean="0"/>
              <a:t>андидат педагогических наук, заведующая Центром оценки качества образования ФГБНУ «ИСРО РАО» назвала этот мониторинг</a:t>
            </a:r>
            <a:r>
              <a:rPr lang="ru-RU" baseline="0" dirty="0" smtClean="0"/>
              <a:t> «мягким», так как он направлен в основном на формирование функциональной грамотности школьников.</a:t>
            </a:r>
            <a:endParaRPr lang="ru-RU" b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72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73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9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225605"/>
            <a:ext cx="10098723" cy="153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0" y="4059820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8" y="286908"/>
            <a:ext cx="2673191" cy="61129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286908"/>
            <a:ext cx="7821560" cy="61129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77500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8" y="4603785"/>
            <a:ext cx="10098723" cy="142292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8" y="3036576"/>
            <a:ext cx="10098723" cy="156721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1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7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5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5" y="1603698"/>
            <a:ext cx="5249437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5" y="2272043"/>
            <a:ext cx="5249437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9" y="1603698"/>
            <a:ext cx="5251501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9" y="2272043"/>
            <a:ext cx="5251501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6" y="285251"/>
            <a:ext cx="3908718" cy="121396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4" y="285251"/>
            <a:ext cx="6641725" cy="611460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6" y="1499216"/>
            <a:ext cx="3908718" cy="4900641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15073"/>
            <a:ext cx="7128510" cy="59205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0151"/>
            <a:ext cx="7128510" cy="4298633"/>
          </a:xfrm>
        </p:spPr>
        <p:txBody>
          <a:bodyPr/>
          <a:lstStyle>
            <a:lvl1pPr marL="0" indent="0">
              <a:buNone/>
              <a:defRPr sz="3600"/>
            </a:lvl1pPr>
            <a:lvl2pPr marL="521284" indent="0">
              <a:buNone/>
              <a:defRPr sz="3200"/>
            </a:lvl2pPr>
            <a:lvl3pPr marL="1042569" indent="0">
              <a:buNone/>
              <a:defRPr sz="2700"/>
            </a:lvl3pPr>
            <a:lvl4pPr marL="1563853" indent="0">
              <a:buNone/>
              <a:defRPr sz="2300"/>
            </a:lvl4pPr>
            <a:lvl5pPr marL="2085137" indent="0">
              <a:buNone/>
              <a:defRPr sz="2300"/>
            </a:lvl5pPr>
            <a:lvl6pPr marL="2606422" indent="0">
              <a:buNone/>
              <a:defRPr sz="2300"/>
            </a:lvl6pPr>
            <a:lvl7pPr marL="3127706" indent="0">
              <a:buNone/>
              <a:defRPr sz="2300"/>
            </a:lvl7pPr>
            <a:lvl8pPr marL="3648990" indent="0">
              <a:buNone/>
              <a:defRPr sz="2300"/>
            </a:lvl8pPr>
            <a:lvl9pPr marL="417027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07131"/>
            <a:ext cx="7128510" cy="840819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19406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4" y="1671693"/>
            <a:ext cx="10692765" cy="4728165"/>
          </a:xfrm>
          <a:prstGeom prst="rect">
            <a:avLst/>
          </a:prstGeom>
        </p:spPr>
        <p:txBody>
          <a:bodyPr vert="horz" lIns="104257" tIns="52128" rIns="104257" bIns="521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E020-E3D2-4B40-A05B-7CD782450F67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2" y="6640325"/>
            <a:ext cx="3762269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11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56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64" indent="-390964" algn="l" defTabSz="104256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87" indent="-325803" algn="l" defTabSz="104256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11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494" indent="-260643" algn="l" defTabSz="104256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779" indent="-260643" algn="l" defTabSz="104256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06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349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63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917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84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69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53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137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422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706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99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275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" TargetMode="External"/><Relationship Id="rId2" Type="http://schemas.openxmlformats.org/officeDocument/2006/relationships/hyperlink" Target="http://www.centerok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enteroko.ru/" TargetMode="External"/><Relationship Id="rId3" Type="http://schemas.openxmlformats.org/officeDocument/2006/relationships/hyperlink" Target="http://pirls2016.org/" TargetMode="External"/><Relationship Id="rId7" Type="http://schemas.openxmlformats.org/officeDocument/2006/relationships/hyperlink" Target="http://www.oecd.org/edu/pisa" TargetMode="External"/><Relationship Id="rId12" Type="http://schemas.openxmlformats.org/officeDocument/2006/relationships/image" Target="../media/image18.png"/><Relationship Id="rId2" Type="http://schemas.openxmlformats.org/officeDocument/2006/relationships/hyperlink" Target="http://timss2015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irls@bc.edu" TargetMode="External"/><Relationship Id="rId11" Type="http://schemas.openxmlformats.org/officeDocument/2006/relationships/image" Target="../media/image17.png"/><Relationship Id="rId5" Type="http://schemas.openxmlformats.org/officeDocument/2006/relationships/hyperlink" Target="mailto:timss@bc.edu" TargetMode="External"/><Relationship Id="rId10" Type="http://schemas.openxmlformats.org/officeDocument/2006/relationships/image" Target="../media/image16.png"/><Relationship Id="rId4" Type="http://schemas.openxmlformats.org/officeDocument/2006/relationships/hyperlink" Target="mailto:%20timsspirls@bc.edu" TargetMode="External"/><Relationship Id="rId9" Type="http://schemas.openxmlformats.org/officeDocument/2006/relationships/hyperlink" Target="mailto:centeroko@mail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instrao.ru/fin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cd.org/site/piaac/surveyofadultskills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hyperlink" Target="https://www.oecd.org/pisa/aboutpisa/Global-competency-for-an-inclusive-world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35" y="2099907"/>
            <a:ext cx="11580030" cy="2952328"/>
          </a:xfrm>
        </p:spPr>
        <p:txBody>
          <a:bodyPr>
            <a:normAutofit fontScale="90000"/>
          </a:bodyPr>
          <a:lstStyle/>
          <a:p>
            <a:r>
              <a:rPr lang="ru-RU" altLang="en-US" sz="2700" b="1" dirty="0" smtClean="0"/>
              <a:t/>
            </a:r>
            <a:br>
              <a:rPr lang="ru-RU" altLang="en-US" sz="2700" b="1" dirty="0" smtClean="0"/>
            </a:br>
            <a:r>
              <a:rPr lang="ru-RU" altLang="en-US" sz="4900" b="1" dirty="0" smtClean="0"/>
              <a:t>Требования к составлению заданий для формирования функциональной </a:t>
            </a:r>
            <a:r>
              <a:rPr lang="ru-RU" altLang="en-US" sz="4900" b="1" dirty="0" smtClean="0"/>
              <a:t>грамотности</a:t>
            </a:r>
            <a:r>
              <a:rPr lang="ru-RU" altLang="en-US" sz="4900" b="1" dirty="0">
                <a:latin typeface="HelveticaNeueLT Std Med" pitchFamily="6" charset="0"/>
              </a:rPr>
              <a:t/>
            </a:r>
            <a:br>
              <a:rPr lang="ru-RU" altLang="en-US" sz="4900" b="1" dirty="0">
                <a:latin typeface="HelveticaNeueLT Std Med" pitchFamily="6" charset="0"/>
              </a:rPr>
            </a:br>
            <a:r>
              <a:rPr lang="ru-RU" altLang="en-US" sz="2700" b="1" dirty="0" smtClean="0"/>
              <a:t/>
            </a:r>
            <a:br>
              <a:rPr lang="ru-RU" altLang="en-US" sz="2700" b="1" dirty="0" smtClean="0"/>
            </a:br>
            <a:endParaRPr lang="ru-RU" sz="3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38255" y="6252733"/>
            <a:ext cx="2702443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PISA_WebBanner6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192000" y="6354594"/>
            <a:ext cx="2688850" cy="82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1" y="67004"/>
            <a:ext cx="3456384" cy="8556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420" y="-160509"/>
            <a:ext cx="2019645" cy="211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IEA Home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50" y="6107382"/>
            <a:ext cx="2520280" cy="100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3610846" y="6171555"/>
            <a:ext cx="1021581" cy="1011039"/>
            <a:chOff x="8845" y="281"/>
            <a:chExt cx="816" cy="685"/>
          </a:xfrm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8845" y="281"/>
              <a:ext cx="816" cy="685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8887" y="336"/>
              <a:ext cx="727" cy="154"/>
              <a:chOff x="8887" y="336"/>
              <a:chExt cx="727" cy="154"/>
            </a:xfrm>
          </p:grpSpPr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34"/>
            <p:cNvGrpSpPr>
              <a:grpSpLocks/>
            </p:cNvGrpSpPr>
            <p:nvPr/>
          </p:nvGrpSpPr>
          <p:grpSpPr bwMode="auto">
            <a:xfrm>
              <a:off x="8886" y="662"/>
              <a:ext cx="725" cy="254"/>
              <a:chOff x="8886" y="662"/>
              <a:chExt cx="725" cy="254"/>
            </a:xfrm>
          </p:grpSpPr>
          <p:sp>
            <p:nvSpPr>
              <p:cNvPr id="18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" name="Freeform 48"/>
            <p:cNvSpPr>
              <a:spLocks/>
            </p:cNvSpPr>
            <p:nvPr/>
          </p:nvSpPr>
          <p:spPr bwMode="auto">
            <a:xfrm>
              <a:off x="8875" y="563"/>
              <a:ext cx="74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3721" y="27299"/>
            <a:ext cx="4600575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проекте участвуют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4" y="1277939"/>
            <a:ext cx="10692765" cy="51219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Минпросвещения России</a:t>
            </a:r>
          </a:p>
          <a:p>
            <a:endParaRPr lang="ru-RU" dirty="0"/>
          </a:p>
          <a:p>
            <a:r>
              <a:rPr lang="ru-RU" dirty="0" smtClean="0"/>
              <a:t>ИСРО РАО</a:t>
            </a:r>
          </a:p>
          <a:p>
            <a:endParaRPr lang="ru-RU" dirty="0"/>
          </a:p>
          <a:p>
            <a:r>
              <a:rPr lang="ru-RU" dirty="0" smtClean="0"/>
              <a:t>МЦКО</a:t>
            </a:r>
          </a:p>
          <a:p>
            <a:endParaRPr lang="ru-RU" dirty="0"/>
          </a:p>
          <a:p>
            <a:r>
              <a:rPr lang="ru-RU" dirty="0" smtClean="0"/>
              <a:t>НИУ ВШЭ</a:t>
            </a:r>
          </a:p>
          <a:p>
            <a:endParaRPr lang="ru-RU" dirty="0"/>
          </a:p>
          <a:p>
            <a:r>
              <a:rPr lang="ru-RU" dirty="0" smtClean="0"/>
              <a:t>Издательство Просвещение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73" y="2167589"/>
            <a:ext cx="3456384" cy="855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918" y="5418784"/>
            <a:ext cx="2066925" cy="981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073" y="1250641"/>
            <a:ext cx="4149854" cy="7785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203" y="3126984"/>
            <a:ext cx="3573366" cy="950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073" y="4179712"/>
            <a:ext cx="3583092" cy="10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этапы мониторинга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780523"/>
              </p:ext>
            </p:extLst>
          </p:nvPr>
        </p:nvGraphicFramePr>
        <p:xfrm>
          <a:off x="593725" y="1671638"/>
          <a:ext cx="10693400" cy="472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861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AC5333-3219-465F-80BB-4F6C60BBD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/>
              <a:t>Подробная информация: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E3D7EF-E53E-4996-A016-7631570B6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5" y="1671694"/>
            <a:ext cx="10692765" cy="5205785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http://www.centeroko.ru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smtClean="0">
                <a:hlinkClick r:id="rId3"/>
              </a:rPr>
              <a:t>http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skiv.instrao.ru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16BB0A-B1A6-4EBB-A0D4-2DB49854C9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001" t="4724" r="14240" b="72638"/>
          <a:stretch/>
        </p:blipFill>
        <p:spPr>
          <a:xfrm>
            <a:off x="594042" y="1671313"/>
            <a:ext cx="9000813" cy="15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22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1"/>
            <a:ext cx="10692765" cy="7018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дополнительной информации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849" y="1493962"/>
            <a:ext cx="10657184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Международный координационный центр исследования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TIMSS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PIRLS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://timss2015.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org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/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pirls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201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6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.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org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/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тел.: +1-617-552-1600 –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Ina V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Mullis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Michael O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Martin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– международные координаторы (электронная почта –</a:t>
            </a:r>
            <a:r>
              <a:rPr lang="en-AU" sz="1600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 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timss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@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bc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.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edu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pirls@bc.edu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857" y="2358058"/>
            <a:ext cx="1065718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Организация Экономического Сотрудничества и Развития (ОЭСР) 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Organization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Economic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Cooperation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Development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OECD) –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www.oecd.org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/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edu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/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pisa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841" y="557858"/>
            <a:ext cx="10729192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Центр оценки качества образования ИСРО РАО –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http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://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centeroko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.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ru</a:t>
            </a: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тел.: +7-495-621-76-36 – Ковалева Галина Сергеевна – национальный координатор России (электронная почта – 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centeroko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@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mail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.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ru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01" y="3294162"/>
            <a:ext cx="57606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457" y="3294162"/>
            <a:ext cx="545762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353" y="4302274"/>
            <a:ext cx="1584176" cy="187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769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Особенности заданий исследования </a:t>
            </a:r>
            <a:r>
              <a:rPr lang="en-US" sz="3200" dirty="0" smtClean="0"/>
              <a:t>PISA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4" y="1223014"/>
            <a:ext cx="10692765" cy="5455523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Задача, поставленная вне предметной области и решаемая с помощью предметных знаний (математики, физики, биологии и др.)</a:t>
            </a:r>
          </a:p>
          <a:p>
            <a:r>
              <a:rPr lang="ru-RU" sz="3200" dirty="0" smtClean="0"/>
              <a:t>В каждом из заданий описываются жизненная ситуация, как правило близкая и понятная учащемуся</a:t>
            </a:r>
          </a:p>
          <a:p>
            <a:r>
              <a:rPr lang="ru-RU" sz="3200" dirty="0" smtClean="0"/>
              <a:t>Контекст заданий близок к проблемным ситуациям, возникающим в повседневной жизни</a:t>
            </a:r>
          </a:p>
          <a:p>
            <a:r>
              <a:rPr lang="ru-RU" sz="3200" dirty="0" smtClean="0"/>
              <a:t>Ситуация требует осознанного выбора модели поведения</a:t>
            </a:r>
          </a:p>
          <a:p>
            <a:r>
              <a:rPr lang="ru-RU" sz="3200" dirty="0" smtClean="0"/>
              <a:t>Вопросы изложены простым, ясным языком и, как правило, не многословны</a:t>
            </a:r>
          </a:p>
          <a:p>
            <a:r>
              <a:rPr lang="ru-RU" sz="3200" dirty="0" smtClean="0"/>
              <a:t>Требуют перевода с обыденного языка на язык предметной области (математики, физики и др.)</a:t>
            </a:r>
          </a:p>
          <a:p>
            <a:r>
              <a:rPr lang="ru-RU" sz="3200" dirty="0" smtClean="0"/>
              <a:t>Используются иллюстрации: рисунки, таблицы</a:t>
            </a:r>
            <a:endParaRPr lang="ru-RU" sz="3200" dirty="0"/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00865" y="125811"/>
            <a:ext cx="1753599" cy="540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8" y="161907"/>
            <a:ext cx="1762463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15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0630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Параметры для анализа заданий на соответствие компетентностному подходу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/>
              <a:t>Наличие ситуационной значимости контекста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/>
              <a:t>Необходимость перевода условий задачи, сформулированных с помощью обыденной семантики на язык предметной области (например, математическое моделирование)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/>
              <a:t>Новизна формулировки задачи (</a:t>
            </a:r>
            <a:r>
              <a:rPr lang="ru-RU" sz="4000" dirty="0" err="1" smtClean="0"/>
              <a:t>нетипичность</a:t>
            </a:r>
            <a:r>
              <a:rPr lang="ru-RU" sz="4000" dirty="0" smtClean="0"/>
              <a:t>), неопределённость</a:t>
            </a:r>
            <a:endParaRPr lang="ru-RU" sz="4000" dirty="0"/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127068" y="6655261"/>
            <a:ext cx="17535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24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Концептуальные рамки для разработки измерительных материалов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115889" y="2286050"/>
            <a:ext cx="9361577" cy="4203298"/>
            <a:chOff x="1261260" y="2314108"/>
            <a:chExt cx="9361577" cy="4203298"/>
          </a:xfrm>
        </p:grpSpPr>
        <p:sp>
          <p:nvSpPr>
            <p:cNvPr id="8" name="AutoShape 11">
              <a:extLst>
                <a:ext uri="{FF2B5EF4-FFF2-40B4-BE49-F238E27FC236}">
                  <a16:creationId xmlns:a16="http://schemas.microsoft.com/office/drawing/2014/main" xmlns="" id="{293C8813-FCC4-47DD-9EB9-2721F456E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260" y="4543170"/>
              <a:ext cx="2448237" cy="1059633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Уровень сложности</a:t>
              </a:r>
              <a:endPara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xmlns="" id="{2035B760-0F91-48A5-B3D3-BCA6092C6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917" y="3615643"/>
              <a:ext cx="2109411" cy="999015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Реальная ситуация</a:t>
              </a:r>
              <a:endParaRPr kumimoji="0" lang="ru-RU" altLang="ru-RU" b="0" i="0" u="none" strike="noStrike" cap="none" normalizeH="0" baseline="0" dirty="0">
                <a:ln>
                  <a:noFill/>
                </a:ln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AutoShape 13">
              <a:extLst>
                <a:ext uri="{FF2B5EF4-FFF2-40B4-BE49-F238E27FC236}">
                  <a16:creationId xmlns:a16="http://schemas.microsoft.com/office/drawing/2014/main" xmlns="" id="{34D68609-14D1-4AFB-ADC2-03A4CFFDD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0905" y="2652041"/>
              <a:ext cx="2751932" cy="1177231"/>
            </a:xfrm>
            <a:prstGeom prst="flowChartMultidocumen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Содержательная область</a:t>
              </a:r>
              <a:endParaRPr kumimoji="0" lang="ru-RU" altLang="ru-RU" b="0" i="0" u="none" strike="noStrike" cap="none" normalizeH="0" baseline="0" dirty="0">
                <a:ln>
                  <a:noFill/>
                </a:ln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AutoShape 14">
              <a:extLst>
                <a:ext uri="{FF2B5EF4-FFF2-40B4-BE49-F238E27FC236}">
                  <a16:creationId xmlns:a16="http://schemas.microsoft.com/office/drawing/2014/main" xmlns="" id="{63E0368C-D8F5-4A27-97F2-F5A5D3BAE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9347" y="4614658"/>
              <a:ext cx="2461796" cy="1062560"/>
            </a:xfrm>
            <a:prstGeom prst="flowChartPunchedTap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Контекст</a:t>
              </a:r>
              <a:endParaRPr kumimoji="0" lang="ru-RU" altLang="ru-RU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AutoShape 15">
              <a:extLst>
                <a:ext uri="{FF2B5EF4-FFF2-40B4-BE49-F238E27FC236}">
                  <a16:creationId xmlns:a16="http://schemas.microsoft.com/office/drawing/2014/main" xmlns="" id="{006C284E-5B83-4273-AD4C-23696796B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314" y="2314108"/>
              <a:ext cx="2319948" cy="1598707"/>
            </a:xfrm>
            <a:prstGeom prst="horizont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Оцениваемые компетенции </a:t>
              </a:r>
              <a:endPara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xmlns="" id="{D2787B1D-BA97-4E35-8BF8-083DBF8A09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72548">
              <a:off x="3853859" y="4552001"/>
              <a:ext cx="974725" cy="452438"/>
            </a:xfrm>
            <a:prstGeom prst="rightArrow">
              <a:avLst>
                <a:gd name="adj1" fmla="val 41667"/>
                <a:gd name="adj2" fmla="val 53860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17">
              <a:extLst>
                <a:ext uri="{FF2B5EF4-FFF2-40B4-BE49-F238E27FC236}">
                  <a16:creationId xmlns:a16="http://schemas.microsoft.com/office/drawing/2014/main" xmlns="" id="{68A127A5-AAA0-4783-9DC5-49D1C7C445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0269">
              <a:off x="3802612" y="3607825"/>
              <a:ext cx="950913" cy="366713"/>
            </a:xfrm>
            <a:prstGeom prst="rightArrow">
              <a:avLst>
                <a:gd name="adj1" fmla="val 50000"/>
                <a:gd name="adj2" fmla="val 64827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AutoShape 18">
              <a:extLst>
                <a:ext uri="{FF2B5EF4-FFF2-40B4-BE49-F238E27FC236}">
                  <a16:creationId xmlns:a16="http://schemas.microsoft.com/office/drawing/2014/main" xmlns="" id="{6FC0ADEE-EFEF-447C-A535-F9D3E49ECD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29011">
              <a:off x="6694533" y="3538607"/>
              <a:ext cx="965754" cy="336068"/>
            </a:xfrm>
            <a:prstGeom prst="leftArrow">
              <a:avLst>
                <a:gd name="adj1" fmla="val 57300"/>
                <a:gd name="adj2" fmla="val 54745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Блок-схема: перфолента 17">
              <a:extLst>
                <a:ext uri="{FF2B5EF4-FFF2-40B4-BE49-F238E27FC236}">
                  <a16:creationId xmlns:a16="http://schemas.microsoft.com/office/drawing/2014/main" xmlns="" id="{2AEDBDCE-ECAF-4C4A-AB21-B85B52502DE5}"/>
                </a:ext>
              </a:extLst>
            </p:cNvPr>
            <p:cNvSpPr/>
            <p:nvPr/>
          </p:nvSpPr>
          <p:spPr>
            <a:xfrm>
              <a:off x="4214316" y="5454846"/>
              <a:ext cx="2963094" cy="1062560"/>
            </a:xfrm>
            <a:prstGeom prst="flowChartPunchedTape">
              <a:avLst/>
            </a:prstGeom>
            <a:solidFill>
              <a:srgbClr val="FAAC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tx1"/>
                  </a:solidFill>
                </a:rPr>
                <a:t>Формат ответа</a:t>
              </a:r>
            </a:p>
          </p:txBody>
        </p:sp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xmlns="" id="{467AF659-500A-411E-9B1F-4413893672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170281" y="4892693"/>
              <a:ext cx="892175" cy="347663"/>
            </a:xfrm>
            <a:prstGeom prst="leftArrow">
              <a:avLst>
                <a:gd name="adj1" fmla="val 50000"/>
                <a:gd name="adj2" fmla="val 64155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AutoShape 19">
              <a:extLst>
                <a:ext uri="{FF2B5EF4-FFF2-40B4-BE49-F238E27FC236}">
                  <a16:creationId xmlns:a16="http://schemas.microsoft.com/office/drawing/2014/main" xmlns="" id="{DF152886-F38D-4859-AC5D-F3969F6C48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88210">
              <a:off x="6627538" y="4493468"/>
              <a:ext cx="857180" cy="371534"/>
            </a:xfrm>
            <a:prstGeom prst="leftArrow">
              <a:avLst>
                <a:gd name="adj1" fmla="val 50000"/>
                <a:gd name="adj2" fmla="val 64155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60891" y="1542648"/>
            <a:ext cx="42957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Структура заданий в формате </a:t>
            </a:r>
            <a:r>
              <a:rPr lang="en-US" b="1" dirty="0" smtClean="0"/>
              <a:t>PISA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2367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Читательская </a:t>
            </a:r>
            <a:r>
              <a:rPr lang="ru-RU" dirty="0"/>
              <a:t>грамотность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719664" rIns="91397" bIns="45699" rtlCol="0" anchor="ctr"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понимать, использовать, оценивать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тексты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размышлять о них и заниматься чтением для того,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достигать своих целей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расширять свои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 и возможности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участвовать в социальной жизни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127251" y="0"/>
            <a:ext cx="17535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9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текстам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0488" indent="-90488">
              <a:buFont typeface="Wingdings" panose="05000000000000000000" pitchFamily="2" charset="2"/>
              <a:buChar char="§"/>
            </a:pPr>
            <a:r>
              <a:rPr lang="ru-RU" altLang="ru-RU" dirty="0"/>
              <a:t>информационная насыщенность текстового материала;</a:t>
            </a:r>
          </a:p>
          <a:p>
            <a:pPr marL="90488" indent="-90488">
              <a:buFont typeface="Wingdings" panose="05000000000000000000" pitchFamily="2" charset="2"/>
              <a:buChar char="§"/>
            </a:pPr>
            <a:r>
              <a:rPr lang="ru-RU" altLang="ru-RU" dirty="0"/>
              <a:t> отсутствие «привязки» к содержанию разных образовательных областей, представленных в школьном курсе;</a:t>
            </a:r>
          </a:p>
          <a:p>
            <a:pPr marL="90488" indent="-90488">
              <a:buFont typeface="Wingdings" panose="05000000000000000000" pitchFamily="2" charset="2"/>
              <a:buChar char="§"/>
            </a:pPr>
            <a:r>
              <a:rPr lang="ru-RU" altLang="ru-RU" dirty="0"/>
              <a:t> соответствие возрастным особенностям восприятия ученика;</a:t>
            </a:r>
          </a:p>
          <a:p>
            <a:pPr marL="90488" indent="-90488">
              <a:buFont typeface="Wingdings" panose="05000000000000000000" pitchFamily="2" charset="2"/>
              <a:buChar char="§"/>
            </a:pPr>
            <a:r>
              <a:rPr lang="ru-RU" altLang="ru-RU" dirty="0"/>
              <a:t> соответствие читательским и жизненным интересам учеников;</a:t>
            </a:r>
          </a:p>
          <a:p>
            <a:pPr marL="90488" indent="-90488">
              <a:buFont typeface="Wingdings" panose="05000000000000000000" pitchFamily="2" charset="2"/>
              <a:buChar char="§"/>
            </a:pPr>
            <a:r>
              <a:rPr lang="ru-RU" altLang="ru-RU" dirty="0"/>
              <a:t> возможность разработать задания, «готовящие к жизни», на основе данного текстового материала.</a:t>
            </a:r>
          </a:p>
          <a:p>
            <a:endParaRPr lang="ru-RU" alt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665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Математическая грамотность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719664" rIns="91397" bIns="45699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Математическая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грамотность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– это способность индивидуума проводить математические рассуждения  и формулировать, применять, интерпретировать математику для решения проблем в разнообразных контекстах реального мира. </a:t>
            </a:r>
          </a:p>
          <a:p>
            <a:pPr>
              <a:buNone/>
            </a:pP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  Она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включает использование математических понятий, процедур,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фактов и инструментов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, чтобы описать, объяснить и предсказать явления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  Она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помогает людям понять роль математики в мире, высказывать хорошо обоснованные суждения и принимать решения, которые необходимы конструктивному, активному и размышляющему гражданину.»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127251" y="0"/>
            <a:ext cx="17535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3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4" y="341834"/>
            <a:ext cx="10692765" cy="6336703"/>
          </a:xfrm>
          <a:scene3d>
            <a:camera prst="orthographicFront"/>
            <a:lightRig rig="threePt" dir="t"/>
          </a:scene3d>
          <a:sp3d>
            <a:bevelT w="114300" prst="hardEdge"/>
            <a:bevelB w="165100" prst="coolSlant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Из указа Президента России от </a:t>
            </a:r>
            <a:r>
              <a:rPr lang="ru-RU" sz="2800" b="1" i="1" dirty="0" smtClean="0"/>
              <a:t>7 мая 2018 года:</a:t>
            </a:r>
          </a:p>
          <a:p>
            <a:pPr marL="0" indent="457200" algn="just">
              <a:buNone/>
            </a:pPr>
            <a:r>
              <a:rPr lang="ru-RU" sz="2800" dirty="0" smtClean="0"/>
              <a:t>Правительству РФ поручено обеспечить глобальную конкурентоспособность российского образования, вхождения Российской Федерации в число 10 ведущих стран мира по качеству  общего образования.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b="1" dirty="0" smtClean="0"/>
              <a:t>Из </a:t>
            </a:r>
            <a:r>
              <a:rPr lang="ru-RU" sz="2800" b="1" dirty="0"/>
              <a:t>Г</a:t>
            </a:r>
            <a:r>
              <a:rPr lang="ru-RU" sz="2800" b="1" dirty="0" smtClean="0"/>
              <a:t>осударственной программы РФ «Развитие образования» (2018-2025 годы) от </a:t>
            </a:r>
            <a:r>
              <a:rPr lang="ru-RU" sz="2800" b="1" i="1" dirty="0" smtClean="0"/>
              <a:t>26 декабря 2017 года.</a:t>
            </a:r>
          </a:p>
          <a:p>
            <a:pPr marL="0" indent="457200" algn="just">
              <a:buNone/>
            </a:pPr>
            <a:r>
              <a:rPr lang="ru-RU" sz="2800" dirty="0" smtClean="0"/>
              <a:t>Цель программы – качество образования, которое характеризуется: сохранением лидирующих позиций РФ в международном качестве чтения и понимания текстов (</a:t>
            </a:r>
            <a:r>
              <a:rPr lang="en-US" sz="2800" dirty="0" smtClean="0"/>
              <a:t>PIRLS)</a:t>
            </a:r>
            <a:r>
              <a:rPr lang="ru-RU" sz="2800" dirty="0" smtClean="0"/>
              <a:t>, а также в международном исследовании качества математического и естественнонаучного образования (</a:t>
            </a:r>
            <a:r>
              <a:rPr lang="en-US" sz="2800" dirty="0" smtClean="0"/>
              <a:t>TIMSS)</a:t>
            </a:r>
            <a:r>
              <a:rPr lang="ru-RU" sz="2800" dirty="0" smtClean="0"/>
              <a:t>; повышением позиций РФ в международной программе по оценке образовательных достижений учащихся (</a:t>
            </a:r>
            <a:r>
              <a:rPr lang="en-US" sz="2800" dirty="0" smtClean="0"/>
              <a:t>PISA) </a:t>
            </a:r>
            <a:r>
              <a:rPr lang="ru-RU" sz="2800" dirty="0" smtClean="0"/>
              <a:t>…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27261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Уточнение концептуальных рамок: </a:t>
            </a:r>
            <a:r>
              <a:rPr lang="ru-RU" dirty="0" smtClean="0"/>
              <a:t>математическая грамотность (</a:t>
            </a:r>
            <a:r>
              <a:rPr lang="en-US" dirty="0" smtClean="0"/>
              <a:t>PISA 2021)</a:t>
            </a:r>
            <a:endParaRPr lang="ru-RU" dirty="0"/>
          </a:p>
        </p:txBody>
      </p:sp>
      <p:pic>
        <p:nvPicPr>
          <p:cNvPr id="11" name="Содержимое 6"/>
          <p:cNvPicPr>
            <a:picLocks noGrp="1"/>
          </p:cNvPicPr>
          <p:nvPr>
            <p:ph idx="1"/>
          </p:nvPr>
        </p:nvPicPr>
        <p:blipFill>
          <a:blip r:embed="rId3" cstate="print"/>
          <a:srcRect l="18279" t="20641" r="21593" b="5210"/>
          <a:stretch>
            <a:fillRect/>
          </a:stretch>
        </p:blipFill>
        <p:spPr bwMode="auto">
          <a:xfrm>
            <a:off x="2051993" y="1205930"/>
            <a:ext cx="7650732" cy="595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7689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Естественнонаучная грамотность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719664" rIns="91397" bIns="45699" rtlCol="0" anchor="ctr"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ru-RU" sz="3000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«</a:t>
            </a: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Естественнонаучная грамотность – </a:t>
            </a:r>
            <a:r>
              <a:rPr lang="ru-RU" sz="3000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 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следующих компетентностей: научно объяснять явления, оценивать и планировать научные исследования, научно интерпретировать данные и доказательства.»</a:t>
            </a:r>
            <a:endParaRPr lang="ru-RU" sz="48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123933" y="-14173"/>
            <a:ext cx="17535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45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Уточнение концептуальных рамок: естественнонаучная грамотность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00" y="1998018"/>
            <a:ext cx="5557265" cy="40727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552" y="1998018"/>
            <a:ext cx="5889187" cy="40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5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1"/>
            <a:ext cx="10692765" cy="106191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Уточнение концептуальных рамок: естественнонаучная грамотность</a:t>
            </a:r>
            <a:endParaRPr lang="ru-RU" dirty="0"/>
          </a:p>
        </p:txBody>
      </p:sp>
      <p:pic>
        <p:nvPicPr>
          <p:cNvPr id="514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25" y="1133922"/>
            <a:ext cx="1087320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8199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65" y="197818"/>
            <a:ext cx="10297144" cy="68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95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Финансовая </a:t>
            </a:r>
            <a:r>
              <a:rPr lang="ru-RU" dirty="0"/>
              <a:t>грамотность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719664" rIns="91397" bIns="45699" rtlCol="0" anchor="ctr">
            <a:normAutofit lnSpcReduction="10000"/>
          </a:bodyPr>
          <a:lstStyle/>
          <a:p>
            <a:pPr marL="0" lvl="0" indent="0" algn="just">
              <a:buNone/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ru-RU" sz="3000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«</a:t>
            </a: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Финансовая грамотность </a:t>
            </a:r>
            <a:r>
              <a:rPr lang="ru-RU" sz="3000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включает знание и понимание финансовых терминов, понятий и финансовых рисков, а также навыки, мотивацию и уверенность, необходимые для принятия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жизни»</a:t>
            </a:r>
            <a:endParaRPr lang="ru-RU" sz="48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123933" y="-14173"/>
            <a:ext cx="17535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09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заданий </a:t>
            </a:r>
            <a:r>
              <a:rPr lang="ru-RU" dirty="0" smtClean="0"/>
              <a:t>(финансовая грамотность)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4" y="1205931"/>
            <a:ext cx="10692765" cy="51939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ea typeface="Droid Sans Fallback" charset="0"/>
                <a:cs typeface="Droid Sans Fallback" charset="0"/>
              </a:rPr>
              <a:t>Акцент на конкретные повседневные ситуации решения личных и семейных финансовых вопросов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61030487"/>
              </p:ext>
            </p:extLst>
          </p:nvPr>
        </p:nvGraphicFramePr>
        <p:xfrm>
          <a:off x="755849" y="1747742"/>
          <a:ext cx="59766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452593" y="2430066"/>
            <a:ext cx="3528392" cy="33843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8823" tIns="54411" rIns="108823" bIns="54411"/>
          <a:lstStyle/>
          <a:p>
            <a:pPr marL="341961">
              <a:spcBef>
                <a:spcPts val="952"/>
              </a:spcBef>
              <a:tabLst>
                <a:tab pos="1086339" algn="l"/>
                <a:tab pos="2174566" algn="l"/>
                <a:tab pos="3262794" algn="l"/>
                <a:tab pos="4351021" algn="l"/>
                <a:tab pos="5439249" algn="l"/>
                <a:tab pos="6527476" algn="l"/>
                <a:tab pos="7615703" algn="l"/>
                <a:tab pos="8703931" algn="l"/>
                <a:tab pos="9792158" algn="l"/>
                <a:tab pos="10880386" algn="l"/>
                <a:tab pos="11968613" algn="l"/>
              </a:tabLst>
            </a:pPr>
            <a:r>
              <a:rPr lang="ru-RU" sz="2000" b="1" dirty="0" smtClean="0">
                <a:solidFill>
                  <a:srgbClr val="002060"/>
                </a:solidFill>
                <a:ea typeface="Droid Sans Fallback" charset="0"/>
                <a:cs typeface="Droid Sans Fallback" charset="0"/>
              </a:rPr>
              <a:t>В фокусе внимания </a:t>
            </a:r>
            <a:r>
              <a:rPr lang="ru-RU" sz="2000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модели поведения личности в сфере финансов</a:t>
            </a:r>
            <a:endParaRPr lang="ru-RU" sz="2000" b="1" dirty="0" smtClean="0">
              <a:solidFill>
                <a:srgbClr val="002060"/>
              </a:solidFill>
              <a:ea typeface="Droid Sans Fallback" charset="0"/>
              <a:cs typeface="Droid Sans Fallback" charset="0"/>
            </a:endParaRPr>
          </a:p>
          <a:p>
            <a:pPr marL="341961" indent="-340071">
              <a:spcBef>
                <a:spcPts val="952"/>
              </a:spcBef>
              <a:buFont typeface="Wingdings" pitchFamily="2" charset="2"/>
              <a:buChar char=""/>
              <a:tabLst>
                <a:tab pos="1086339" algn="l"/>
                <a:tab pos="2174566" algn="l"/>
                <a:tab pos="3262794" algn="l"/>
                <a:tab pos="4351021" algn="l"/>
                <a:tab pos="5439249" algn="l"/>
                <a:tab pos="6527476" algn="l"/>
                <a:tab pos="7615703" algn="l"/>
                <a:tab pos="8703931" algn="l"/>
                <a:tab pos="9792158" algn="l"/>
                <a:tab pos="10880386" algn="l"/>
                <a:tab pos="11968613" algn="l"/>
              </a:tabLst>
            </a:pPr>
            <a:r>
              <a:rPr lang="ru-RU" sz="1800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покупка </a:t>
            </a:r>
            <a:r>
              <a:rPr lang="ru-RU" sz="18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товаров и услуг</a:t>
            </a:r>
          </a:p>
          <a:p>
            <a:pPr marL="341961" indent="-340071">
              <a:spcBef>
                <a:spcPts val="952"/>
              </a:spcBef>
              <a:buFont typeface="Wingdings" pitchFamily="2" charset="2"/>
              <a:buChar char=""/>
              <a:tabLst>
                <a:tab pos="1086339" algn="l"/>
                <a:tab pos="2174566" algn="l"/>
                <a:tab pos="3262794" algn="l"/>
                <a:tab pos="4351021" algn="l"/>
                <a:tab pos="5439249" algn="l"/>
                <a:tab pos="6527476" algn="l"/>
                <a:tab pos="7615703" algn="l"/>
                <a:tab pos="8703931" algn="l"/>
                <a:tab pos="9792158" algn="l"/>
                <a:tab pos="10880386" algn="l"/>
                <a:tab pos="11968613" algn="l"/>
              </a:tabLst>
            </a:pPr>
            <a:r>
              <a:rPr lang="ru-RU" sz="1800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управление </a:t>
            </a:r>
            <a:r>
              <a:rPr lang="ru-RU" sz="18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семейным бюджетом</a:t>
            </a:r>
          </a:p>
          <a:p>
            <a:pPr marL="341961" indent="-340071">
              <a:spcBef>
                <a:spcPts val="952"/>
              </a:spcBef>
              <a:buFont typeface="Wingdings" pitchFamily="2" charset="2"/>
              <a:buChar char=""/>
              <a:tabLst>
                <a:tab pos="1086339" algn="l"/>
                <a:tab pos="2174566" algn="l"/>
                <a:tab pos="3262794" algn="l"/>
                <a:tab pos="4351021" algn="l"/>
                <a:tab pos="5439249" algn="l"/>
                <a:tab pos="6527476" algn="l"/>
                <a:tab pos="7615703" algn="l"/>
                <a:tab pos="8703931" algn="l"/>
                <a:tab pos="9792158" algn="l"/>
                <a:tab pos="10880386" algn="l"/>
                <a:tab pos="11968613" algn="l"/>
              </a:tabLst>
            </a:pPr>
            <a:r>
              <a:rPr lang="ru-RU" sz="1800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планирование </a:t>
            </a:r>
            <a:r>
              <a:rPr lang="ru-RU" sz="18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финансовых дел </a:t>
            </a:r>
            <a:r>
              <a:rPr lang="ru-RU" sz="1800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    и </a:t>
            </a:r>
            <a:r>
              <a:rPr lang="ru-RU" sz="18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др.</a:t>
            </a:r>
          </a:p>
          <a:p>
            <a:pPr marL="341961" indent="-340071">
              <a:spcBef>
                <a:spcPts val="952"/>
              </a:spcBef>
              <a:tabLst>
                <a:tab pos="1086339" algn="l"/>
                <a:tab pos="2174566" algn="l"/>
                <a:tab pos="3262794" algn="l"/>
                <a:tab pos="4351021" algn="l"/>
                <a:tab pos="5439249" algn="l"/>
                <a:tab pos="6527476" algn="l"/>
                <a:tab pos="7615703" algn="l"/>
                <a:tab pos="8703931" algn="l"/>
                <a:tab pos="9792158" algn="l"/>
                <a:tab pos="10880386" algn="l"/>
                <a:tab pos="11968613" algn="l"/>
              </a:tabLst>
            </a:pPr>
            <a:endParaRPr lang="ru-RU" sz="3800" b="1" i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341961" indent="-340071">
              <a:spcBef>
                <a:spcPts val="952"/>
              </a:spcBef>
              <a:tabLst>
                <a:tab pos="1086339" algn="l"/>
                <a:tab pos="2174566" algn="l"/>
                <a:tab pos="3262794" algn="l"/>
                <a:tab pos="4351021" algn="l"/>
                <a:tab pos="5439249" algn="l"/>
                <a:tab pos="6527476" algn="l"/>
                <a:tab pos="7615703" algn="l"/>
                <a:tab pos="8703931" algn="l"/>
                <a:tab pos="9792158" algn="l"/>
                <a:tab pos="10880386" algn="l"/>
                <a:tab pos="11968613" algn="l"/>
              </a:tabLst>
            </a:pPr>
            <a:endParaRPr lang="ru-RU" sz="3800" b="1" i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98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4D8A0E3-F066-4631-8604-FD8AAED966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889" y="341834"/>
            <a:ext cx="9722378" cy="647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736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825" y="1277938"/>
            <a:ext cx="10692765" cy="5697984"/>
          </a:xfrm>
        </p:spPr>
        <p:txBody>
          <a:bodyPr>
            <a:normAutofit fontScale="70000" lnSpcReduction="20000"/>
          </a:bodyPr>
          <a:lstStyle/>
          <a:p>
            <a:pPr marL="404020" indent="-404020">
              <a:spcBef>
                <a:spcPts val="952"/>
              </a:spcBef>
              <a:tabLst>
                <a:tab pos="404020" algn="l"/>
                <a:tab pos="1491490" algn="l"/>
                <a:tab pos="2578955" algn="l"/>
                <a:tab pos="3666422" algn="l"/>
                <a:tab pos="4753885" algn="l"/>
                <a:tab pos="5841353" algn="l"/>
                <a:tab pos="6928817" algn="l"/>
                <a:tab pos="8016283" algn="l"/>
                <a:tab pos="9103749" algn="l"/>
                <a:tab pos="10191216" algn="l"/>
                <a:tab pos="11278678" algn="l"/>
                <a:tab pos="12366146" algn="l"/>
              </a:tabLst>
            </a:pPr>
            <a:r>
              <a:rPr lang="ru-RU" dirty="0"/>
              <a:t>Все задания предъявляются на основе определённой жизненной ситуации, </a:t>
            </a:r>
            <a:r>
              <a:rPr lang="ru-RU" dirty="0">
                <a:solidFill>
                  <a:srgbClr val="000000"/>
                </a:solidFill>
              </a:rPr>
              <a:t>понятной учащимся и похожей </a:t>
            </a:r>
            <a:r>
              <a:rPr lang="ru-RU" dirty="0"/>
              <a:t>на возникающие в повседневной жизни.</a:t>
            </a:r>
          </a:p>
          <a:p>
            <a:pPr marL="404020" indent="-404020">
              <a:spcBef>
                <a:spcPts val="952"/>
              </a:spcBef>
              <a:tabLst>
                <a:tab pos="404020" algn="l"/>
                <a:tab pos="1491490" algn="l"/>
                <a:tab pos="2578955" algn="l"/>
                <a:tab pos="3666422" algn="l"/>
                <a:tab pos="4753885" algn="l"/>
                <a:tab pos="5841353" algn="l"/>
                <a:tab pos="6928817" algn="l"/>
                <a:tab pos="8016283" algn="l"/>
                <a:tab pos="9103749" algn="l"/>
                <a:tab pos="10191216" algn="l"/>
                <a:tab pos="11278678" algn="l"/>
                <a:tab pos="12366146" algn="l"/>
              </a:tabLst>
            </a:pPr>
            <a:r>
              <a:rPr lang="ru-RU" dirty="0"/>
              <a:t>В каждой ситуации действуют конкретные люди, среди которых есть ровесники учащихся, выполняющих тест, члены их семей, одноклассники, друзья и соседи.</a:t>
            </a:r>
          </a:p>
          <a:p>
            <a:pPr marL="404020" indent="-404020">
              <a:spcBef>
                <a:spcPts val="952"/>
              </a:spcBef>
              <a:tabLst>
                <a:tab pos="404020" algn="l"/>
                <a:tab pos="1491490" algn="l"/>
                <a:tab pos="2578955" algn="l"/>
                <a:tab pos="3666422" algn="l"/>
                <a:tab pos="4753885" algn="l"/>
                <a:tab pos="5841353" algn="l"/>
                <a:tab pos="6928817" algn="l"/>
                <a:tab pos="8016283" algn="l"/>
                <a:tab pos="9103749" algn="l"/>
                <a:tab pos="10191216" algn="l"/>
                <a:tab pos="11278678" algn="l"/>
                <a:tab pos="12366146" algn="l"/>
              </a:tabLst>
            </a:pPr>
            <a:r>
              <a:rPr lang="ru-RU" dirty="0"/>
              <a:t>Обстоятельства, в которые попадают герои описываемых ситуаций, отличаются повседневностью, и варианты предлагаемых героям действий близки и понятны школьникам. </a:t>
            </a:r>
          </a:p>
          <a:p>
            <a:pPr marL="404020" indent="-404020">
              <a:spcBef>
                <a:spcPts val="952"/>
              </a:spcBef>
              <a:tabLst>
                <a:tab pos="404020" algn="l"/>
                <a:tab pos="1491490" algn="l"/>
                <a:tab pos="2578955" algn="l"/>
                <a:tab pos="3666422" algn="l"/>
                <a:tab pos="4753885" algn="l"/>
                <a:tab pos="5841353" algn="l"/>
                <a:tab pos="6928817" algn="l"/>
                <a:tab pos="8016283" algn="l"/>
                <a:tab pos="9103749" algn="l"/>
                <a:tab pos="10191216" algn="l"/>
                <a:tab pos="11278678" algn="l"/>
                <a:tab pos="12366146" algn="l"/>
              </a:tabLst>
            </a:pPr>
            <a:r>
              <a:rPr lang="ru-RU" dirty="0">
                <a:solidFill>
                  <a:srgbClr val="000000"/>
                </a:solidFill>
              </a:rPr>
              <a:t>Ситуация и задачи изложены простым, понятным языком, как правило, немногословно.</a:t>
            </a:r>
          </a:p>
          <a:p>
            <a:pPr marL="404020" indent="-404020">
              <a:spcBef>
                <a:spcPts val="952"/>
              </a:spcBef>
              <a:tabLst>
                <a:tab pos="404020" algn="l"/>
                <a:tab pos="1491490" algn="l"/>
                <a:tab pos="2578955" algn="l"/>
                <a:tab pos="3666422" algn="l"/>
                <a:tab pos="4753885" algn="l"/>
                <a:tab pos="5841353" algn="l"/>
                <a:tab pos="6928817" algn="l"/>
                <a:tab pos="8016283" algn="l"/>
                <a:tab pos="9103749" algn="l"/>
                <a:tab pos="10191216" algn="l"/>
                <a:tab pos="11278678" algn="l"/>
                <a:tab pos="12366146" algn="l"/>
              </a:tabLst>
            </a:pPr>
            <a:r>
              <a:rPr lang="ru-RU" dirty="0"/>
              <a:t>По каждой ситуации предлагается серия заданий-задач, требующих определённых интеллектуальных действий разной степени сложности.</a:t>
            </a:r>
          </a:p>
          <a:p>
            <a:pPr marL="404020" indent="-404020">
              <a:spcBef>
                <a:spcPts val="714"/>
              </a:spcBef>
              <a:tabLst>
                <a:tab pos="404020" algn="l"/>
                <a:tab pos="1491490" algn="l"/>
                <a:tab pos="2578955" algn="l"/>
                <a:tab pos="3666422" algn="l"/>
                <a:tab pos="4753885" algn="l"/>
                <a:tab pos="5841353" algn="l"/>
                <a:tab pos="6928817" algn="l"/>
                <a:tab pos="8016283" algn="l"/>
                <a:tab pos="9103749" algn="l"/>
                <a:tab pos="10191216" algn="l"/>
                <a:tab pos="11278678" algn="l"/>
                <a:tab pos="12366146" algn="l"/>
              </a:tabLst>
            </a:pPr>
            <a:r>
              <a:rPr lang="ru-RU" dirty="0">
                <a:solidFill>
                  <a:srgbClr val="000000"/>
                </a:solidFill>
              </a:rPr>
              <a:t>Ситуации акцентируют вопрос «Как поступить?» и предполагают  определение наиболее целесообразной модели поведения с учётом возможных альтернатив.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897" y="269826"/>
            <a:ext cx="10007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Особенности заданий (финансовая грамотность)</a:t>
            </a:r>
          </a:p>
        </p:txBody>
      </p:sp>
    </p:spTree>
    <p:extLst>
      <p:ext uri="{BB962C8B-B14F-4D97-AF65-F5344CB8AC3E}">
        <p14:creationId xmlns:p14="http://schemas.microsoft.com/office/powerpoint/2010/main" val="1087044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Обучающие измерительные материалы </a:t>
            </a:r>
            <a:br>
              <a:rPr lang="ru-RU" dirty="0"/>
            </a:br>
            <a:r>
              <a:rPr lang="ru-RU" dirty="0"/>
              <a:t>«Дружи с финансами»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961" y="1205930"/>
            <a:ext cx="8352928" cy="5256584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2484041" y="6462514"/>
            <a:ext cx="684076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n-CL" sz="3200" b="1" dirty="0">
                <a:hlinkClick r:id="rId3"/>
              </a:rPr>
              <a:t>http://finance.instrao.ru/fin/</a:t>
            </a:r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21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0"/>
            <a:ext cx="10692765" cy="1224137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Международная программа по оценке образовательных достижений учащихся </a:t>
            </a:r>
            <a:r>
              <a:rPr lang="en-US" sz="2800" dirty="0" smtClean="0"/>
              <a:t>PISA</a:t>
            </a:r>
            <a:br>
              <a:rPr lang="en-US" sz="2800" dirty="0" smtClean="0"/>
            </a:br>
            <a:r>
              <a:rPr lang="en-US" sz="2800" dirty="0" smtClean="0"/>
              <a:t>(Programme for International Student Assessment)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4" y="1671693"/>
            <a:ext cx="7578629" cy="52228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/>
              <a:t>Основная цель: </a:t>
            </a:r>
            <a:r>
              <a:rPr lang="ru-RU" sz="2400" i="1" dirty="0" smtClean="0"/>
              <a:t>Оценка функциональной грамотности 15-летних учащихся в области математики, чтения и естествознания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Исследовательский вопрос: </a:t>
            </a:r>
            <a:r>
              <a:rPr lang="ru-RU" sz="2400" dirty="0" smtClean="0"/>
              <a:t>«Обладают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то есть для решения широкого диапазона задач в различных сферах человеческой деятельности, общения и социальных отношений?»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Фокус: </a:t>
            </a:r>
            <a:r>
              <a:rPr lang="ru-RU" sz="2400" dirty="0" smtClean="0"/>
              <a:t>Выявление факторов, позволяющих объяснить различия в результатах стран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Оценка качества и эффективности образования, равенства доступа к образованию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16689" y="1671693"/>
            <a:ext cx="316835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Проводит :</a:t>
            </a:r>
          </a:p>
          <a:p>
            <a:r>
              <a:rPr lang="ru-RU" dirty="0" smtClean="0"/>
              <a:t>Организация экономического сотрудничества и развития (ОЭСР) - </a:t>
            </a:r>
            <a:r>
              <a:rPr lang="en-US" dirty="0" smtClean="0"/>
              <a:t>OECD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88697" y="3392811"/>
            <a:ext cx="2702443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16689" y="4518298"/>
            <a:ext cx="331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Циклы исследования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2000, 2003, 2006, 2009, 2012, 2015, </a:t>
            </a:r>
            <a:r>
              <a:rPr lang="ru-RU" dirty="0" smtClean="0">
                <a:solidFill>
                  <a:srgbClr val="FF0000"/>
                </a:solidFill>
              </a:rPr>
              <a:t>2018</a:t>
            </a:r>
            <a:r>
              <a:rPr lang="ru-RU" dirty="0" smtClean="0"/>
              <a:t>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952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Глобальные компетенции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719664" rIns="91397" bIns="45699" rtlCol="0" anchor="ctr">
            <a:normAutofit fontScale="55000" lnSpcReduction="20000"/>
          </a:bodyPr>
          <a:lstStyle/>
          <a:p>
            <a:pPr marL="0" indent="0">
              <a:buNone/>
            </a:pPr>
            <a:r>
              <a:rPr lang="ru-RU" altLang="ru-RU" sz="3000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4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«</a:t>
            </a:r>
            <a:r>
              <a:rPr lang="ru-RU" altLang="ru-RU" sz="4400" b="1" u="sng" dirty="0" smtClean="0">
                <a:solidFill>
                  <a:schemeClr val="accent3">
                    <a:lumMod val="50000"/>
                  </a:schemeClr>
                </a:solidFill>
                <a:ea typeface="MS PGothic" pitchFamily="34" charset="-128"/>
              </a:rPr>
              <a:t>Глобальные </a:t>
            </a:r>
            <a:r>
              <a:rPr lang="ru-RU" altLang="ru-RU" sz="4400" b="1" u="sng" dirty="0">
                <a:solidFill>
                  <a:schemeClr val="accent3">
                    <a:lumMod val="50000"/>
                  </a:schemeClr>
                </a:solidFill>
                <a:ea typeface="MS PGothic" pitchFamily="34" charset="-128"/>
              </a:rPr>
              <a:t>компетенции </a:t>
            </a:r>
            <a:r>
              <a:rPr lang="ru-RU" altLang="ru-RU" sz="4400" b="1" dirty="0">
                <a:solidFill>
                  <a:schemeClr val="accent3">
                    <a:lumMod val="50000"/>
                  </a:schemeClr>
                </a:solidFill>
                <a:ea typeface="MS PGothic" pitchFamily="34" charset="-128"/>
              </a:rPr>
              <a:t>– способность эффективно действовать индивидуально или в группе в различных ситуациях</a:t>
            </a:r>
            <a:r>
              <a:rPr lang="en-US" altLang="ru-RU" sz="4400" b="1" dirty="0">
                <a:solidFill>
                  <a:schemeClr val="accent3">
                    <a:lumMod val="50000"/>
                  </a:schemeClr>
                </a:solidFill>
                <a:ea typeface="MS PGothic" pitchFamily="34" charset="-128"/>
              </a:rPr>
              <a:t>. </a:t>
            </a:r>
            <a:endParaRPr lang="ru-RU" altLang="ru-RU" sz="4400" b="1" dirty="0" smtClean="0">
              <a:solidFill>
                <a:schemeClr val="accent3">
                  <a:lumMod val="50000"/>
                </a:schemeClr>
              </a:solidFill>
              <a:ea typeface="MS PGothic" pitchFamily="34" charset="-128"/>
            </a:endParaRPr>
          </a:p>
          <a:p>
            <a:pPr marL="0" indent="0">
              <a:buNone/>
            </a:pPr>
            <a:endParaRPr lang="ru-RU" altLang="ru-RU" sz="4400" b="1" dirty="0">
              <a:solidFill>
                <a:schemeClr val="accent3">
                  <a:lumMod val="50000"/>
                </a:schemeClr>
              </a:solidFill>
              <a:ea typeface="MS PGothic" pitchFamily="34" charset="-128"/>
            </a:endParaRPr>
          </a:p>
          <a:p>
            <a:pPr marL="0" indent="0">
              <a:buNone/>
            </a:pPr>
            <a:r>
              <a:rPr lang="ru-RU" altLang="ru-RU" sz="4400" b="1" dirty="0" smtClean="0">
                <a:solidFill>
                  <a:schemeClr val="accent3">
                    <a:lumMod val="50000"/>
                  </a:schemeClr>
                </a:solidFill>
                <a:ea typeface="MS PGothic" pitchFamily="34" charset="-128"/>
              </a:rPr>
              <a:t>Они </a:t>
            </a:r>
            <a:r>
              <a:rPr lang="ru-RU" altLang="ru-RU" sz="4400" b="1" dirty="0">
                <a:solidFill>
                  <a:schemeClr val="accent3">
                    <a:lumMod val="50000"/>
                  </a:schemeClr>
                </a:solidFill>
                <a:ea typeface="MS PGothic" pitchFamily="34" charset="-128"/>
              </a:rPr>
              <a:t>включают:</a:t>
            </a:r>
            <a:endParaRPr lang="en-US" altLang="ru-RU" sz="4400" b="1" dirty="0">
              <a:solidFill>
                <a:schemeClr val="accent3">
                  <a:lumMod val="50000"/>
                </a:schemeClr>
              </a:solidFill>
              <a:ea typeface="MS PGothic" pitchFamily="34" charset="-128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a typeface="MS PGothic" pitchFamily="34" charset="-128"/>
              </a:rPr>
              <a:t>- 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ea typeface="MS PGothic" pitchFamily="34" charset="-128"/>
              </a:rPr>
              <a:t>з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аинтересованность и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осведомлённость 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о глобальных тенденциях развития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- управление поведением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- открытость к новому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- эмоциональное восприятие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нового»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123933" y="-14173"/>
            <a:ext cx="17535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93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929" y="485850"/>
            <a:ext cx="9145016" cy="57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52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825" y="358918"/>
            <a:ext cx="10692765" cy="55898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Особенности заданий (глобальные компетенции)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4" y="1061914"/>
            <a:ext cx="10692765" cy="590465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sz="5100" u="sng" dirty="0" smtClean="0"/>
              <a:t>Характеристика заданий</a:t>
            </a:r>
          </a:p>
          <a:p>
            <a:r>
              <a:rPr lang="ru-RU" sz="5100" dirty="0" smtClean="0"/>
              <a:t>Содержание</a:t>
            </a:r>
          </a:p>
          <a:p>
            <a:r>
              <a:rPr lang="ru-RU" sz="5100" dirty="0" smtClean="0"/>
              <a:t>Контекст</a:t>
            </a:r>
          </a:p>
          <a:p>
            <a:r>
              <a:rPr lang="ru-RU" sz="5100" dirty="0" smtClean="0"/>
              <a:t>Когнитивные процессы</a:t>
            </a:r>
            <a:r>
              <a:rPr lang="en-US" sz="5100" dirty="0" smtClean="0"/>
              <a:t>:</a:t>
            </a:r>
          </a:p>
          <a:p>
            <a:pPr lvl="1"/>
            <a:r>
              <a:rPr lang="ru-RU" sz="3800" dirty="0" smtClean="0"/>
              <a:t>Знание и понимание глобальных проблем</a:t>
            </a:r>
          </a:p>
          <a:p>
            <a:pPr lvl="1"/>
            <a:r>
              <a:rPr lang="ru-RU" sz="3800" dirty="0" smtClean="0"/>
              <a:t>Знание и понимание межкультурных взаимодействий</a:t>
            </a:r>
          </a:p>
          <a:p>
            <a:pPr lvl="1"/>
            <a:r>
              <a:rPr lang="ru-RU" sz="3800" dirty="0" smtClean="0"/>
              <a:t>Аналитическое и критическое мышление</a:t>
            </a:r>
          </a:p>
          <a:p>
            <a:endParaRPr lang="en-US" sz="5100" dirty="0" smtClean="0"/>
          </a:p>
          <a:p>
            <a:pPr>
              <a:buNone/>
            </a:pPr>
            <a:r>
              <a:rPr lang="ru-RU" sz="5100" u="sng" dirty="0" smtClean="0"/>
              <a:t>Структура блока</a:t>
            </a:r>
          </a:p>
          <a:p>
            <a:r>
              <a:rPr lang="ru-RU" sz="5100" dirty="0" smtClean="0"/>
              <a:t>Ситуация</a:t>
            </a:r>
          </a:p>
          <a:p>
            <a:r>
              <a:rPr lang="ru-RU" sz="5100" dirty="0" smtClean="0"/>
              <a:t>Задания с выбором ответа для оценки знаний и понимания проблемы</a:t>
            </a:r>
          </a:p>
          <a:p>
            <a:r>
              <a:rPr lang="ru-RU" sz="5100" dirty="0" smtClean="0"/>
              <a:t>Задания с открытыми ответами  на обоснования оценочные суждения и т</a:t>
            </a:r>
            <a:r>
              <a:rPr lang="en-US" sz="5100" dirty="0" smtClean="0"/>
              <a:t>.</a:t>
            </a:r>
            <a:r>
              <a:rPr lang="ru-RU" sz="5100" dirty="0" err="1" smtClean="0"/>
              <a:t>д</a:t>
            </a:r>
            <a:r>
              <a:rPr lang="en-US" sz="5100" dirty="0" smtClean="0"/>
              <a:t>.</a:t>
            </a:r>
            <a:endParaRPr lang="ru-RU" sz="5100" dirty="0" smtClean="0"/>
          </a:p>
          <a:p>
            <a:endParaRPr lang="ru-RU" sz="5100" dirty="0" smtClean="0"/>
          </a:p>
          <a:p>
            <a:pPr>
              <a:buNone/>
            </a:pPr>
            <a:r>
              <a:rPr lang="ru-RU" sz="5100" u="sng" dirty="0" smtClean="0"/>
              <a:t>Характер деятельности учащихся</a:t>
            </a:r>
          </a:p>
          <a:p>
            <a:r>
              <a:rPr lang="ru-RU" sz="5100" dirty="0" smtClean="0"/>
              <a:t>Тематическое исследование</a:t>
            </a:r>
          </a:p>
          <a:p>
            <a:r>
              <a:rPr lang="ru-RU" sz="5100" dirty="0" smtClean="0"/>
              <a:t>Анализ проблемных ситуаций и происшествий </a:t>
            </a:r>
            <a:endParaRPr lang="en-US" sz="5100" dirty="0" smtClean="0"/>
          </a:p>
        </p:txBody>
      </p:sp>
    </p:spTree>
    <p:extLst>
      <p:ext uri="{BB962C8B-B14F-4D97-AF65-F5344CB8AC3E}">
        <p14:creationId xmlns:p14="http://schemas.microsoft.com/office/powerpoint/2010/main" val="389740993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Уточнение концептуальных рамок: </a:t>
            </a:r>
            <a:r>
              <a:rPr lang="ru-RU" dirty="0" smtClean="0"/>
              <a:t>глобальные компетенции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094577"/>
              </p:ext>
            </p:extLst>
          </p:nvPr>
        </p:nvGraphicFramePr>
        <p:xfrm>
          <a:off x="179785" y="1325497"/>
          <a:ext cx="11593289" cy="572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604"/>
                <a:gridCol w="2306932"/>
                <a:gridCol w="3384376"/>
                <a:gridCol w="3384377"/>
              </a:tblGrid>
              <a:tr h="5649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Темы/Контексты содержания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Понимание (объект оценивания)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Умения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</a:t>
                      </a:r>
                      <a:endParaRPr lang="ru-RU" sz="1600" dirty="0"/>
                    </a:p>
                  </a:txBody>
                  <a:tcPr/>
                </a:tc>
              </a:tr>
              <a:tr h="51481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b="1" dirty="0" smtClean="0"/>
                        <a:t>1. Человек</a:t>
                      </a:r>
                      <a:r>
                        <a:rPr lang="ru-RU" sz="1600" b="1" baseline="0" dirty="0" smtClean="0"/>
                        <a:t> и природа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aseline="0" dirty="0" smtClean="0"/>
                        <a:t>(аспекты: охрана природы, ответственное отношение к живой природе)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="1" baseline="0" dirty="0" smtClean="0"/>
                        <a:t>2. Здоровье как ценность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="1" baseline="0" dirty="0" smtClean="0"/>
                        <a:t>3. Традиции и обычаи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aseline="0" dirty="0" smtClean="0"/>
                        <a:t>(аспекты: многообразие культур и идентификация с определённой культурой)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="1" baseline="0" dirty="0" smtClean="0"/>
                        <a:t>4. Права человека как ценность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="1" baseline="0" dirty="0" smtClean="0"/>
                        <a:t>5. Семья </a:t>
                      </a:r>
                      <a:r>
                        <a:rPr lang="ru-RU" sz="1600" b="0" baseline="0" dirty="0" smtClean="0"/>
                        <a:t>(аспект: роль семьи в социализации индивида/ в воспитании и образовании ребёнка)</a:t>
                      </a:r>
                      <a:endParaRPr lang="ru-RU" sz="16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Идентифицировать (распознавать) проблему (явление, действие, взаимодействие и пр.) в информации источника.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Идентифицировать проявления культурного сходства и различий на основе информации источника.</a:t>
                      </a:r>
                    </a:p>
                    <a:p>
                      <a:endParaRPr lang="ru-RU" sz="1600" dirty="0" smtClean="0"/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Различать/ называть причины и последствия существования проблемы (явление, действие, взаимодействие и пр.) в информации источника.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Объяснять влияние глобального на локальный аспект проблемы (явления, действия, взаимодействия и пр.) в информации источника.</a:t>
                      </a:r>
                    </a:p>
                    <a:p>
                      <a:pPr algn="l"/>
                      <a:endParaRPr lang="ru-RU" sz="1600" dirty="0" smtClean="0"/>
                    </a:p>
                    <a:p>
                      <a:pPr algn="l"/>
                      <a:r>
                        <a:rPr lang="ru-RU" sz="1600" dirty="0" smtClean="0"/>
                        <a:t>Высказывать предположения о перспективах (последствиях) развития проблемы (явления, действия, взаимодействия и пр.) на основе информации текста.</a:t>
                      </a:r>
                    </a:p>
                    <a:p>
                      <a:pPr algn="l"/>
                      <a:endParaRPr lang="ru-RU" sz="1600" dirty="0" smtClean="0"/>
                    </a:p>
                    <a:p>
                      <a:pPr algn="l"/>
                      <a:r>
                        <a:rPr lang="ru-RU" sz="1600" dirty="0" smtClean="0"/>
                        <a:t>Описывать проявления культурного сходства и различий на основе информации источника.</a:t>
                      </a:r>
                    </a:p>
                    <a:p>
                      <a:pPr algn="l"/>
                      <a:endParaRPr lang="ru-RU" sz="1600" dirty="0" smtClean="0"/>
                    </a:p>
                    <a:p>
                      <a:pPr algn="l"/>
                      <a:r>
                        <a:rPr lang="ru-RU" sz="1600" dirty="0" smtClean="0"/>
                        <a:t>Приводить аргументы (доводы, факты)</a:t>
                      </a:r>
                      <a:r>
                        <a:rPr lang="ru-RU" sz="1600" baseline="0" dirty="0" smtClean="0"/>
                        <a:t> в поддержку или опровержение приведённого тезиса с опорой на информацию текста.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Оценивать проблему, явление, взаимодействие (информацию) с личных позиций.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Оценивать информацию о проблеме (явлении, действии, взаимодействии и пр.) с точки зрения полноты описания проблемы, соответствия контексту задания.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Соотносить</a:t>
                      </a:r>
                      <a:r>
                        <a:rPr lang="ru-RU" sz="1400" baseline="0" dirty="0" smtClean="0"/>
                        <a:t> личную и иную оценки проблемы, явления, действия, взаимодействия (информации).</a:t>
                      </a:r>
                    </a:p>
                    <a:p>
                      <a:endParaRPr lang="ru-RU" sz="1400" baseline="0" dirty="0" smtClean="0"/>
                    </a:p>
                    <a:p>
                      <a:r>
                        <a:rPr lang="ru-RU" sz="1400" dirty="0" smtClean="0"/>
                        <a:t>Идентифицировать сходства и различия в оценке проблемы, явления, действия,</a:t>
                      </a:r>
                      <a:r>
                        <a:rPr lang="ru-RU" sz="1400" baseline="0" dirty="0" smtClean="0"/>
                        <a:t> взаимодействия и объяснять личный выбор.</a:t>
                      </a:r>
                    </a:p>
                    <a:p>
                      <a:endParaRPr lang="ru-RU" sz="1400" baseline="0" dirty="0" smtClean="0"/>
                    </a:p>
                    <a:p>
                      <a:r>
                        <a:rPr lang="ru-RU" sz="1400" baseline="0" dirty="0" smtClean="0"/>
                        <a:t>Оценивать информацию о проблеме с позиций непротиворечивости объективным данным и личному опыту.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913" y="917898"/>
            <a:ext cx="19620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5 класс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604570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220527"/>
              </p:ext>
            </p:extLst>
          </p:nvPr>
        </p:nvGraphicFramePr>
        <p:xfrm>
          <a:off x="179785" y="553108"/>
          <a:ext cx="11593289" cy="649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376264"/>
                <a:gridCol w="3528392"/>
                <a:gridCol w="2736305"/>
              </a:tblGrid>
              <a:tr h="5669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Темы/Контексты содержания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Понимание (объект оценивания)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Умения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</a:t>
                      </a:r>
                      <a:endParaRPr lang="ru-RU" sz="1600" dirty="0"/>
                    </a:p>
                  </a:txBody>
                  <a:tcPr/>
                </a:tc>
              </a:tr>
              <a:tr h="591851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b="1" dirty="0" smtClean="0"/>
                        <a:t>1. Основные причины возникновения глобальных проблем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="1" baseline="0" dirty="0" smtClean="0"/>
                        <a:t>2. Человек и природа </a:t>
                      </a:r>
                      <a:r>
                        <a:rPr lang="ru-RU" sz="1600" b="0" baseline="0" dirty="0" smtClean="0"/>
                        <a:t>(аспект: экологический кризис и его причины)</a:t>
                      </a:r>
                      <a:endParaRPr lang="ru-RU" sz="1600" b="1" baseline="0" dirty="0" smtClean="0"/>
                    </a:p>
                    <a:p>
                      <a:pPr marL="0" indent="0">
                        <a:buNone/>
                      </a:pPr>
                      <a:r>
                        <a:rPr lang="ru-RU" sz="1600" b="1" baseline="0" dirty="0" smtClean="0"/>
                        <a:t>3. Здоровье </a:t>
                      </a:r>
                      <a:r>
                        <a:rPr lang="ru-RU" sz="1600" b="0" baseline="0" dirty="0" smtClean="0"/>
                        <a:t>(аспект: глобальные проблемы и основы здорового образа жизни)</a:t>
                      </a:r>
                      <a:endParaRPr lang="ru-RU" sz="1600" b="1" baseline="0" dirty="0" smtClean="0"/>
                    </a:p>
                    <a:p>
                      <a:pPr marL="0" indent="0">
                        <a:buNone/>
                      </a:pPr>
                      <a:r>
                        <a:rPr lang="ru-RU" sz="1600" b="1" baseline="0" dirty="0" smtClean="0"/>
                        <a:t>4. Традиции и обычаи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aseline="0" dirty="0" smtClean="0"/>
                        <a:t>(аспект: понимание необходимости межкультурного диалога)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="1" baseline="0" dirty="0" smtClean="0"/>
                        <a:t>5. Права человека </a:t>
                      </a:r>
                      <a:r>
                        <a:rPr lang="ru-RU" sz="1600" b="0" baseline="0" dirty="0" smtClean="0"/>
                        <a:t>(аспекты: равноправие, противостояние политическому, расовому, гендерному, религиозному и другим видам неравенства)</a:t>
                      </a:r>
                      <a:endParaRPr lang="ru-RU" sz="1600" b="1" baseline="0" dirty="0" smtClean="0"/>
                    </a:p>
                    <a:p>
                      <a:pPr marL="0" indent="0">
                        <a:buNone/>
                      </a:pPr>
                      <a:r>
                        <a:rPr lang="ru-RU" sz="1600" b="1" baseline="0" dirty="0" smtClean="0"/>
                        <a:t>6. Семья </a:t>
                      </a:r>
                      <a:r>
                        <a:rPr lang="ru-RU" sz="1600" b="0" baseline="0" dirty="0" smtClean="0"/>
                        <a:t>(аспект: роль семьи в жизни общества)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="1" baseline="0" dirty="0" smtClean="0"/>
                        <a:t>7. Образование как ценность и право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Идентифицировать (распознавать) проблему (явление, действие, взаимодействие и пр.) в информации источника.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Идентифицировать проявления культурного сходства и различий на основе информации источника и контекстных заданий.</a:t>
                      </a:r>
                    </a:p>
                    <a:p>
                      <a:endParaRPr lang="ru-RU" sz="1600" dirty="0" smtClean="0"/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Распознавать контекст (личный, общественный).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Объяснять взаимосвязь глобального и локального аспектов проблемы (явления, действия, взаимодействия и пр.) на основе информации источника.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/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Объяснять причины и последствия существования проблемы (явления, действия, взаимодействия и пр.) с опорой на информацию текста и контекстные задания.</a:t>
                      </a:r>
                    </a:p>
                    <a:p>
                      <a:pPr algn="l"/>
                      <a:endParaRPr lang="ru-RU" sz="1300" dirty="0" smtClean="0"/>
                    </a:p>
                    <a:p>
                      <a:pPr algn="l"/>
                      <a:r>
                        <a:rPr lang="ru-RU" sz="1300" dirty="0" smtClean="0"/>
                        <a:t>Объяснять перспективы развития проблемы (явления, действия, взаимодействия и пр.) в зависимости от принятого решения.</a:t>
                      </a:r>
                    </a:p>
                    <a:p>
                      <a:pPr algn="l"/>
                      <a:endParaRPr lang="ru-RU" sz="1300" dirty="0" smtClean="0"/>
                    </a:p>
                    <a:p>
                      <a:pPr algn="l"/>
                      <a:r>
                        <a:rPr lang="ru-RU" sz="1300" dirty="0" smtClean="0"/>
                        <a:t>Высказывать предположения о перспективах (последствиях) развития проблемы (явления, действия, взаимодействия и пр.) на основе информации текста и контекстных заданий.</a:t>
                      </a:r>
                    </a:p>
                    <a:p>
                      <a:pPr algn="l"/>
                      <a:endParaRPr lang="ru-RU" sz="1300" dirty="0" smtClean="0"/>
                    </a:p>
                    <a:p>
                      <a:pPr algn="l"/>
                      <a:r>
                        <a:rPr lang="ru-RU" sz="1300" dirty="0" smtClean="0"/>
                        <a:t>Описывать проявления культурного сходства и различий на основе информации источника и контекстных заданий.</a:t>
                      </a:r>
                    </a:p>
                    <a:p>
                      <a:pPr algn="l"/>
                      <a:endParaRPr lang="ru-RU" sz="1300" dirty="0" smtClean="0"/>
                    </a:p>
                    <a:p>
                      <a:pPr algn="l"/>
                      <a:r>
                        <a:rPr lang="ru-RU" sz="1300" dirty="0" smtClean="0"/>
                        <a:t>Приводить аргументы (доводы, факты)</a:t>
                      </a:r>
                      <a:r>
                        <a:rPr lang="ru-RU" sz="1300" baseline="0" dirty="0" smtClean="0"/>
                        <a:t> в поддержку или опровержение приведённого тезиса с опорой на информацию текста и контекстные задания.</a:t>
                      </a:r>
                      <a:endParaRPr lang="ru-RU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Оценивать проблему, явление, взаимодействие (информацию) с личных позиций.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Оценивать информацию о проблеме (явлении, действии, взаимодействии и пр.) с точки зрения выбора источников, полноты описания проблемы, соответствия контексту задания.</a:t>
                      </a:r>
                    </a:p>
                    <a:p>
                      <a:endParaRPr lang="ru-RU" sz="1200" dirty="0" smtClean="0"/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Оценивать информацию о проблеме (явлении, действии, взаимодействии и пр.) с позиции внутренней ценности, непротиворечивости объективным данным и личному опыту.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Соотносить</a:t>
                      </a:r>
                      <a:r>
                        <a:rPr lang="ru-RU" sz="1200" baseline="0" dirty="0" smtClean="0"/>
                        <a:t> личную и общественную оценки проблемы, явления, действия, взаимодействия (информации).</a:t>
                      </a:r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dirty="0" smtClean="0"/>
                        <a:t>Объяснять сходства и различия в оценке проблемы, явления, действия,</a:t>
                      </a:r>
                      <a:r>
                        <a:rPr lang="ru-RU" sz="1200" baseline="0" dirty="0" smtClean="0"/>
                        <a:t> взаимодействия, обусловленные культурными особенностями и иными традициями.</a:t>
                      </a:r>
                    </a:p>
                    <a:p>
                      <a:endParaRPr lang="ru-RU" sz="14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801" y="125810"/>
            <a:ext cx="19620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7 класс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976115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Объект 2"/>
          <p:cNvSpPr txBox="1">
            <a:spLocks noGrp="1"/>
          </p:cNvSpPr>
          <p:nvPr>
            <p:ph type="body" idx="1"/>
          </p:nvPr>
        </p:nvSpPr>
        <p:spPr>
          <a:xfrm>
            <a:off x="317324" y="1638065"/>
            <a:ext cx="11557048" cy="48659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92358">
              <a:spcBef>
                <a:spcPts val="837"/>
              </a:spcBef>
              <a:buNone/>
              <a:defRPr sz="4100"/>
            </a:pPr>
            <a:r>
              <a:rPr lang="ru-RU" sz="3000" dirty="0" smtClean="0"/>
              <a:t>Способность </a:t>
            </a:r>
            <a:r>
              <a:rPr lang="ru-RU" sz="3000" dirty="0"/>
              <a:t>продуктивно участвовать в процессе </a:t>
            </a:r>
            <a:r>
              <a:rPr lang="ru-RU" sz="3000" b="1" dirty="0"/>
              <a:t>выработки</a:t>
            </a:r>
            <a:r>
              <a:rPr lang="ru-RU" sz="3000" dirty="0"/>
              <a:t>, </a:t>
            </a:r>
            <a:r>
              <a:rPr lang="ru-RU" sz="3000" b="1" dirty="0"/>
              <a:t>оценки</a:t>
            </a:r>
            <a:r>
              <a:rPr lang="ru-RU" sz="3000" dirty="0"/>
              <a:t> и </a:t>
            </a:r>
            <a:r>
              <a:rPr lang="ru-RU" sz="3000" b="1" dirty="0" smtClean="0"/>
              <a:t>совершенствовании</a:t>
            </a:r>
            <a:r>
              <a:rPr lang="ru-RU" sz="3000" dirty="0" smtClean="0"/>
              <a:t> </a:t>
            </a:r>
            <a:r>
              <a:rPr lang="ru-RU" sz="3000" dirty="0"/>
              <a:t>идей, направленных на </a:t>
            </a:r>
            <a:r>
              <a:rPr lang="ru-RU" sz="3000" dirty="0" smtClean="0"/>
              <a:t>получение</a:t>
            </a:r>
          </a:p>
          <a:p>
            <a:pPr defTabSz="892358">
              <a:spcBef>
                <a:spcPts val="837"/>
              </a:spcBef>
              <a:defRPr sz="4100"/>
            </a:pPr>
            <a:r>
              <a:rPr lang="ru-RU" sz="3000" b="1" i="1" dirty="0" smtClean="0"/>
              <a:t>инновационных</a:t>
            </a:r>
            <a:r>
              <a:rPr lang="ru-RU" sz="3000" dirty="0" smtClean="0"/>
              <a:t> (новых</a:t>
            </a:r>
            <a:r>
              <a:rPr lang="ru-RU" sz="3000" dirty="0"/>
              <a:t>, новаторских, оригинальных, нестандартных, непривычных и т.п</a:t>
            </a:r>
            <a:r>
              <a:rPr lang="ru-RU" sz="3000" dirty="0" smtClean="0"/>
              <a:t>.) и </a:t>
            </a:r>
            <a:r>
              <a:rPr lang="ru-RU" sz="3000" b="1" i="1" dirty="0" smtClean="0"/>
              <a:t>эффективных</a:t>
            </a:r>
            <a:r>
              <a:rPr lang="ru-RU" sz="3000" dirty="0" smtClean="0"/>
              <a:t> (действенных</a:t>
            </a:r>
            <a:r>
              <a:rPr lang="ru-RU" sz="3000" dirty="0"/>
              <a:t>, результативных, экономичных, оптимальных и т.п</a:t>
            </a:r>
            <a:r>
              <a:rPr lang="ru-RU" sz="3000" dirty="0" smtClean="0"/>
              <a:t>.) </a:t>
            </a:r>
            <a:r>
              <a:rPr lang="ru-RU" sz="3000" b="1" i="1" dirty="0"/>
              <a:t>решений</a:t>
            </a:r>
            <a:r>
              <a:rPr lang="ru-RU" sz="3000" dirty="0" smtClean="0"/>
              <a:t>, и/или</a:t>
            </a:r>
          </a:p>
          <a:p>
            <a:pPr defTabSz="892358">
              <a:spcBef>
                <a:spcPts val="837"/>
              </a:spcBef>
              <a:defRPr sz="4100"/>
            </a:pPr>
            <a:r>
              <a:rPr lang="ru-RU" sz="3000" b="1" i="1" dirty="0" smtClean="0"/>
              <a:t>нового </a:t>
            </a:r>
            <a:r>
              <a:rPr lang="ru-RU" sz="3000" b="1" i="1" dirty="0"/>
              <a:t>знания</a:t>
            </a:r>
            <a:r>
              <a:rPr lang="ru-RU" sz="3000" dirty="0"/>
              <a:t>, </a:t>
            </a:r>
            <a:r>
              <a:rPr lang="ru-RU" sz="3000" dirty="0" smtClean="0"/>
              <a:t>и/или</a:t>
            </a:r>
          </a:p>
          <a:p>
            <a:pPr defTabSz="892358">
              <a:spcBef>
                <a:spcPts val="837"/>
              </a:spcBef>
              <a:defRPr sz="4100"/>
            </a:pPr>
            <a:r>
              <a:rPr lang="ru-RU" sz="3000" b="1" i="1" dirty="0" smtClean="0"/>
              <a:t>эффектного</a:t>
            </a:r>
            <a:r>
              <a:rPr lang="ru-RU" sz="3000" dirty="0"/>
              <a:t> (впечатляющего, вдохновляющего, необыкновенного, удивительного и т.п</a:t>
            </a:r>
            <a:r>
              <a:rPr lang="ru-RU" sz="3000" dirty="0" smtClean="0"/>
              <a:t>.) </a:t>
            </a:r>
            <a:r>
              <a:rPr lang="ru-RU" sz="3000" b="1" i="1" dirty="0"/>
              <a:t>выражения </a:t>
            </a:r>
            <a:r>
              <a:rPr lang="ru-RU" sz="3000" b="1" i="1" dirty="0" smtClean="0"/>
              <a:t>воображения</a:t>
            </a:r>
            <a:endParaRPr sz="3000" b="1" i="1" dirty="0"/>
          </a:p>
        </p:txBody>
      </p:sp>
      <p:sp>
        <p:nvSpPr>
          <p:cNvPr id="261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1072091" y="5880403"/>
            <a:ext cx="214717" cy="27687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6517" tIns="38258" rIns="76517" bIns="38258"/>
          <a:lstStyle/>
          <a:p>
            <a:fld id="{86CB4B4D-7CA3-9044-876B-883B54F8677D}" type="slidenum">
              <a:rPr/>
              <a:pPr/>
              <a:t>35</a:t>
            </a:fld>
            <a:endParaRPr/>
          </a:p>
        </p:txBody>
      </p:sp>
      <p:sp>
        <p:nvSpPr>
          <p:cNvPr id="6" name="Овал 7"/>
          <p:cNvSpPr>
            <a:spLocks noChangeArrowheads="1"/>
          </p:cNvSpPr>
          <p:nvPr/>
        </p:nvSpPr>
        <p:spPr bwMode="auto">
          <a:xfrm>
            <a:off x="899865" y="0"/>
            <a:ext cx="9865096" cy="1421954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797" tIns="54398" rIns="108797" bIns="54398" anchor="ctr"/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err="1" smtClean="0"/>
              <a:t>Креативное</a:t>
            </a:r>
            <a:r>
              <a:rPr lang="ru-RU" sz="3200" b="1" dirty="0" smtClean="0"/>
              <a:t> мышление: определение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pPr algn="ctr"/>
            <a:r>
              <a:rPr lang="en-US" sz="3200" b="1" dirty="0" smtClean="0"/>
              <a:t>(PISA-20</a:t>
            </a:r>
            <a:r>
              <a:rPr lang="ru-RU" sz="3200" b="1" dirty="0" smtClean="0"/>
              <a:t>2</a:t>
            </a:r>
            <a:r>
              <a:rPr lang="en-US" sz="3200" b="1" dirty="0" smtClean="0"/>
              <a:t>1)</a:t>
            </a:r>
            <a:endParaRPr lang="ru-RU" sz="3200" b="1" dirty="0"/>
          </a:p>
        </p:txBody>
      </p:sp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096882" y="6610333"/>
            <a:ext cx="17535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73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1784343" y="901132"/>
            <a:ext cx="8446440" cy="1297706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2400" u="sng" dirty="0"/>
              <a:t>Модель </a:t>
            </a:r>
            <a:r>
              <a:rPr lang="ru-RU" sz="2400" u="sng" dirty="0"/>
              <a:t>оценки креативного </a:t>
            </a:r>
            <a:r>
              <a:rPr lang="ru-RU" sz="2400" u="sng" dirty="0"/>
              <a:t>мышления в </a:t>
            </a:r>
            <a:r>
              <a:rPr lang="ru-RU" sz="2400" u="sng" dirty="0"/>
              <a:t>исследовании </a:t>
            </a:r>
            <a:r>
              <a:rPr lang="en-US" sz="2400" u="sng" dirty="0"/>
              <a:t>PISA</a:t>
            </a:r>
            <a:r>
              <a:rPr lang="ru-RU" sz="2400" u="sng" dirty="0"/>
              <a:t>: четыре содержательные области оценки</a:t>
            </a:r>
            <a:endParaRPr sz="2400" u="sng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626192" y="2070026"/>
            <a:ext cx="8784975" cy="4941055"/>
            <a:chOff x="1577497" y="1722275"/>
            <a:chExt cx="8784975" cy="4941055"/>
          </a:xfrm>
        </p:grpSpPr>
        <p:sp>
          <p:nvSpPr>
            <p:cNvPr id="37" name="Rectangle 54"/>
            <p:cNvSpPr>
              <a:spLocks noChangeArrowheads="1"/>
            </p:cNvSpPr>
            <p:nvPr/>
          </p:nvSpPr>
          <p:spPr bwMode="auto">
            <a:xfrm>
              <a:off x="2880305" y="2463381"/>
              <a:ext cx="148544" cy="306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73520" tIns="36760" rIns="73520" bIns="3676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sz="1447"/>
            </a:p>
          </p:txBody>
        </p:sp>
        <p:sp>
          <p:nvSpPr>
            <p:cNvPr id="38" name="Rectangle 70"/>
            <p:cNvSpPr>
              <a:spLocks noChangeArrowheads="1"/>
            </p:cNvSpPr>
            <p:nvPr/>
          </p:nvSpPr>
          <p:spPr bwMode="auto">
            <a:xfrm>
              <a:off x="2880305" y="2830981"/>
              <a:ext cx="148544" cy="306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73520" tIns="36760" rIns="73520" bIns="3676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sz="1447"/>
            </a:p>
          </p:txBody>
        </p:sp>
        <p:sp>
          <p:nvSpPr>
            <p:cNvPr id="2" name="Прямоугольник 30"/>
            <p:cNvSpPr>
              <a:spLocks noChangeArrowheads="1"/>
            </p:cNvSpPr>
            <p:nvPr/>
          </p:nvSpPr>
          <p:spPr bwMode="auto">
            <a:xfrm>
              <a:off x="1577497" y="1722275"/>
              <a:ext cx="8762742" cy="639342"/>
            </a:xfrm>
            <a:prstGeom prst="rect">
              <a:avLst/>
            </a:prstGeom>
            <a:gradFill rotWithShape="1">
              <a:gsLst>
                <a:gs pos="0">
                  <a:srgbClr val="FFDD9C"/>
                </a:gs>
                <a:gs pos="50000">
                  <a:srgbClr val="FFD78E"/>
                </a:gs>
                <a:gs pos="100000">
                  <a:srgbClr val="FFD479"/>
                </a:gs>
              </a:gsLst>
              <a:lin ang="5400000"/>
            </a:gradFill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73520" tIns="36760" rIns="73520" bIns="36760" numCol="1" anchor="ctr" anchorCtr="0" compatLnSpc="1">
              <a:prstTxWarp prst="textNoShape">
                <a:avLst/>
              </a:prstTxWarp>
            </a:bodyPr>
            <a:lstStyle/>
            <a:p>
              <a:pPr algn="ctr" defTabSz="7351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925" b="1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Креативное самовыражение</a:t>
              </a:r>
              <a:endParaRPr lang="ru-RU" altLang="ru-RU" sz="2925" dirty="0">
                <a:latin typeface="Arial" panose="020B0604020202020204" pitchFamily="34" charset="0"/>
              </a:endParaRPr>
            </a:p>
          </p:txBody>
        </p:sp>
        <p:sp>
          <p:nvSpPr>
            <p:cNvPr id="3" name="Овал 31"/>
            <p:cNvSpPr>
              <a:spLocks noChangeArrowheads="1"/>
            </p:cNvSpPr>
            <p:nvPr/>
          </p:nvSpPr>
          <p:spPr bwMode="auto">
            <a:xfrm>
              <a:off x="1577497" y="2490161"/>
              <a:ext cx="4174525" cy="1504333"/>
            </a:xfrm>
            <a:prstGeom prst="ellipse">
              <a:avLst/>
            </a:prstGeom>
            <a:gradFill rotWithShape="1">
              <a:gsLst>
                <a:gs pos="0">
                  <a:srgbClr val="FFDD9C"/>
                </a:gs>
                <a:gs pos="50000">
                  <a:srgbClr val="FFD78E"/>
                </a:gs>
                <a:gs pos="100000">
                  <a:srgbClr val="FFD479"/>
                </a:gs>
              </a:gsLst>
              <a:lin ang="5400000"/>
            </a:gradFill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73520" tIns="36760" rIns="73520" bIns="36760" numCol="1" anchor="ctr" anchorCtr="0" compatLnSpc="1">
              <a:prstTxWarp prst="textNoShape">
                <a:avLst/>
              </a:prstTxWarp>
            </a:bodyPr>
            <a:lstStyle/>
            <a:p>
              <a:pPr algn="ctr" defTabSz="7351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507" b="1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письменное</a:t>
              </a:r>
            </a:p>
            <a:p>
              <a:pPr algn="ctr" defTabSz="7351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507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или</a:t>
              </a:r>
            </a:p>
            <a:p>
              <a:pPr algn="ctr" defTabSz="7351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507" b="1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устное</a:t>
              </a:r>
              <a:endParaRPr lang="ru-RU" altLang="ru-RU" sz="2507" b="1" dirty="0">
                <a:latin typeface="Arial" panose="020B0604020202020204" pitchFamily="34" charset="0"/>
              </a:endParaRPr>
            </a:p>
          </p:txBody>
        </p:sp>
        <p:sp>
          <p:nvSpPr>
            <p:cNvPr id="4" name="Овал 32"/>
            <p:cNvSpPr>
              <a:spLocks noChangeArrowheads="1"/>
            </p:cNvSpPr>
            <p:nvPr/>
          </p:nvSpPr>
          <p:spPr bwMode="auto">
            <a:xfrm>
              <a:off x="6187947" y="2527490"/>
              <a:ext cx="4174525" cy="1504333"/>
            </a:xfrm>
            <a:prstGeom prst="ellipse">
              <a:avLst/>
            </a:prstGeom>
            <a:gradFill rotWithShape="1">
              <a:gsLst>
                <a:gs pos="0">
                  <a:srgbClr val="FFDD9C"/>
                </a:gs>
                <a:gs pos="50000">
                  <a:srgbClr val="FFD78E"/>
                </a:gs>
                <a:gs pos="100000">
                  <a:srgbClr val="FFD479"/>
                </a:gs>
              </a:gsLst>
              <a:lin ang="5400000"/>
            </a:gradFill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73520" tIns="36760" rIns="73520" bIns="36760" numCol="1" anchor="ctr" anchorCtr="0" compatLnSpc="1">
              <a:prstTxWarp prst="textNoShape">
                <a:avLst/>
              </a:prstTxWarp>
            </a:bodyPr>
            <a:lstStyle/>
            <a:p>
              <a:pPr algn="ctr" defTabSz="7351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507" b="1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художественное </a:t>
              </a:r>
              <a:r>
                <a:rPr lang="ru-RU" altLang="ru-RU" sz="2507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или</a:t>
              </a:r>
              <a:r>
                <a:rPr lang="ru-RU" altLang="ru-RU" sz="2507" b="1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 символическое</a:t>
              </a:r>
              <a:endParaRPr lang="ru-RU" altLang="ru-RU" sz="2507" b="1" dirty="0">
                <a:latin typeface="Arial" panose="020B0604020202020204" pitchFamily="34" charset="0"/>
              </a:endParaRPr>
            </a:p>
          </p:txBody>
        </p:sp>
        <p:sp>
          <p:nvSpPr>
            <p:cNvPr id="5" name="Прямоугольник 33"/>
            <p:cNvSpPr>
              <a:spLocks noChangeArrowheads="1"/>
            </p:cNvSpPr>
            <p:nvPr/>
          </p:nvSpPr>
          <p:spPr bwMode="auto">
            <a:xfrm>
              <a:off x="1577497" y="4387746"/>
              <a:ext cx="8762742" cy="639342"/>
            </a:xfrm>
            <a:prstGeom prst="rect">
              <a:avLst/>
            </a:prstGeom>
            <a:gradFill rotWithShape="1">
              <a:gsLst>
                <a:gs pos="0">
                  <a:srgbClr val="B5D5A7"/>
                </a:gs>
                <a:gs pos="50000">
                  <a:srgbClr val="AACE99"/>
                </a:gs>
                <a:gs pos="100000">
                  <a:srgbClr val="9CCA86"/>
                </a:gs>
              </a:gsLst>
              <a:lin ang="5400000"/>
            </a:gradFill>
            <a:ln w="63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73520" tIns="36760" rIns="73520" bIns="36760" numCol="1" anchor="ctr" anchorCtr="0" compatLnSpc="1">
              <a:prstTxWarp prst="textNoShape">
                <a:avLst/>
              </a:prstTxWarp>
            </a:bodyPr>
            <a:lstStyle/>
            <a:p>
              <a:pPr algn="ctr" defTabSz="7351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925" b="1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Получение нового знания/ Решение проблем</a:t>
              </a:r>
              <a:endParaRPr lang="ru-RU" altLang="ru-RU" sz="2925" dirty="0">
                <a:latin typeface="Arial" panose="020B0604020202020204" pitchFamily="34" charset="0"/>
              </a:endParaRPr>
            </a:p>
          </p:txBody>
        </p:sp>
        <p:sp>
          <p:nvSpPr>
            <p:cNvPr id="6" name="Овал 34"/>
            <p:cNvSpPr>
              <a:spLocks noChangeArrowheads="1"/>
            </p:cNvSpPr>
            <p:nvPr/>
          </p:nvSpPr>
          <p:spPr bwMode="auto">
            <a:xfrm>
              <a:off x="1577497" y="5158997"/>
              <a:ext cx="4174525" cy="1504333"/>
            </a:xfrm>
            <a:prstGeom prst="ellipse">
              <a:avLst/>
            </a:prstGeom>
            <a:gradFill rotWithShape="1">
              <a:gsLst>
                <a:gs pos="0">
                  <a:srgbClr val="B5D5A7"/>
                </a:gs>
                <a:gs pos="50000">
                  <a:srgbClr val="AACE99"/>
                </a:gs>
                <a:gs pos="100000">
                  <a:srgbClr val="9CCA86"/>
                </a:gs>
              </a:gsLst>
              <a:lin ang="5400000"/>
            </a:gradFill>
            <a:ln w="63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73520" tIns="36760" rIns="73520" bIns="36760" numCol="1" anchor="ctr" anchorCtr="0" compatLnSpc="1">
              <a:prstTxWarp prst="textNoShape">
                <a:avLst/>
              </a:prstTxWarp>
            </a:bodyPr>
            <a:lstStyle/>
            <a:p>
              <a:pPr algn="ctr" defTabSz="7351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507" b="1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естественно </a:t>
              </a:r>
              <a:r>
                <a:rPr lang="ru-RU" altLang="ru-RU" sz="2507" b="1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научные </a:t>
              </a:r>
              <a:r>
                <a:rPr lang="ru-RU" altLang="ru-RU" sz="2507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или </a:t>
              </a:r>
              <a:r>
                <a:rPr lang="ru-RU" altLang="ru-RU" sz="2507" b="1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математические</a:t>
              </a:r>
              <a:endParaRPr lang="ru-RU" altLang="ru-RU" sz="2507" b="1" dirty="0">
                <a:latin typeface="Arial" panose="020B0604020202020204" pitchFamily="34" charset="0"/>
              </a:endParaRPr>
            </a:p>
          </p:txBody>
        </p:sp>
        <p:sp>
          <p:nvSpPr>
            <p:cNvPr id="7" name="Овал 35"/>
            <p:cNvSpPr>
              <a:spLocks noChangeArrowheads="1"/>
            </p:cNvSpPr>
            <p:nvPr/>
          </p:nvSpPr>
          <p:spPr bwMode="auto">
            <a:xfrm>
              <a:off x="6139252" y="5158997"/>
              <a:ext cx="4174525" cy="1504333"/>
            </a:xfrm>
            <a:prstGeom prst="ellipse">
              <a:avLst/>
            </a:prstGeom>
            <a:gradFill rotWithShape="1">
              <a:gsLst>
                <a:gs pos="0">
                  <a:srgbClr val="B5D5A7"/>
                </a:gs>
                <a:gs pos="50000">
                  <a:srgbClr val="AACE99"/>
                </a:gs>
                <a:gs pos="100000">
                  <a:srgbClr val="9CCA86"/>
                </a:gs>
              </a:gsLst>
              <a:lin ang="5400000"/>
            </a:gradFill>
            <a:ln w="63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73520" tIns="36760" rIns="73520" bIns="36760" numCol="1" anchor="ctr" anchorCtr="0" compatLnSpc="1">
              <a:prstTxWarp prst="textNoShape">
                <a:avLst/>
              </a:prstTxWarp>
            </a:bodyPr>
            <a:lstStyle/>
            <a:p>
              <a:pPr algn="ctr" defTabSz="7351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507" b="1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социальные </a:t>
              </a:r>
              <a:r>
                <a:rPr lang="ru-RU" altLang="ru-RU" sz="2507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или</a:t>
              </a:r>
              <a:r>
                <a:rPr lang="ru-RU" altLang="ru-RU" sz="2507" b="1" dirty="0"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rPr>
                <a:t> межличностные</a:t>
              </a:r>
              <a:endParaRPr lang="ru-RU" altLang="ru-RU" sz="2507" b="1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173975" y="2021749"/>
              <a:ext cx="148544" cy="306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73520" tIns="36760" rIns="73520" bIns="3676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sz="1447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173975" y="2205550"/>
              <a:ext cx="148544" cy="306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73520" tIns="36760" rIns="73520" bIns="3676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sz="1447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" y="72985"/>
            <a:ext cx="3456384" cy="8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82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1784343" y="707461"/>
            <a:ext cx="8765291" cy="1194065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2400" u="sng" dirty="0"/>
              <a:t>Модель оценки креативного мышления</a:t>
            </a:r>
            <a:br>
              <a:rPr lang="ru-RU" sz="2400" u="sng" dirty="0"/>
            </a:br>
            <a:r>
              <a:rPr lang="ru-RU" sz="2400" u="sng" dirty="0"/>
              <a:t>в исследовании </a:t>
            </a:r>
            <a:r>
              <a:rPr lang="en-US" sz="2400" u="sng" dirty="0"/>
              <a:t>PISA</a:t>
            </a:r>
            <a:r>
              <a:rPr lang="ru-RU" sz="2400" u="sng" dirty="0"/>
              <a:t>: </a:t>
            </a:r>
            <a:r>
              <a:rPr lang="ru-RU" sz="2400" u="sng" dirty="0"/>
              <a:t>компетентности</a:t>
            </a:r>
            <a:endParaRPr sz="2400" u="sng" dirty="0"/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2855167" y="2036031"/>
            <a:ext cx="148544" cy="30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3520" tIns="36760" rIns="73520" bIns="367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47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48837" y="1594400"/>
            <a:ext cx="148544" cy="30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3520" tIns="36760" rIns="73520" bIns="367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47"/>
          </a:p>
        </p:txBody>
      </p:sp>
      <p:graphicFrame>
        <p:nvGraphicFramePr>
          <p:cNvPr id="20" name="Схема 19"/>
          <p:cNvGraphicFramePr/>
          <p:nvPr>
            <p:extLst/>
          </p:nvPr>
        </p:nvGraphicFramePr>
        <p:xfrm>
          <a:off x="1424510" y="1653538"/>
          <a:ext cx="4813867" cy="33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023039" y="5161859"/>
            <a:ext cx="3415883" cy="8676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73520" tIns="36760" rIns="73520" bIns="36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930" b="1" dirty="0">
                <a:ea typeface="Cambria" panose="02040503050406030204" pitchFamily="18" charset="0"/>
                <a:cs typeface="Times New Roman" panose="02020603050405020304" pitchFamily="18" charset="0"/>
              </a:rPr>
              <a:t>Выдвижение и совершенствование идей</a:t>
            </a:r>
            <a:endParaRPr lang="ru-RU" sz="193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Схема 21"/>
          <p:cNvGraphicFramePr/>
          <p:nvPr>
            <p:extLst/>
          </p:nvPr>
        </p:nvGraphicFramePr>
        <p:xfrm>
          <a:off x="6191808" y="1759674"/>
          <a:ext cx="3707883" cy="318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6577285" y="5161858"/>
            <a:ext cx="2957934" cy="865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3520" tIns="36760" rIns="73520" bIns="367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930" b="1">
                <a:ea typeface="Cambria" panose="02040503050406030204" pitchFamily="18" charset="0"/>
                <a:cs typeface="Times New Roman" panose="02020603050405020304" pitchFamily="18" charset="0"/>
              </a:rPr>
              <a:t>Оценка и отбор идей</a:t>
            </a:r>
            <a:endParaRPr lang="ru-RU" sz="193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" y="72985"/>
            <a:ext cx="3456384" cy="8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78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773073" cy="106191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Уточнение концептуальных рамок: </a:t>
            </a:r>
            <a:br>
              <a:rPr lang="ru-RU" dirty="0" smtClean="0"/>
            </a:br>
            <a:r>
              <a:rPr lang="ru-RU" dirty="0" smtClean="0"/>
              <a:t>креативное мышление </a:t>
            </a:r>
            <a:endParaRPr lang="ru-RU" dirty="0"/>
          </a:p>
        </p:txBody>
      </p:sp>
      <p:pic>
        <p:nvPicPr>
          <p:cNvPr id="515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140" y="905079"/>
            <a:ext cx="7128792" cy="622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2503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Комментарий к этому и другим заданиям в формате </a:t>
            </a:r>
            <a:r>
              <a:rPr lang="en-US" sz="3200" dirty="0" smtClean="0"/>
              <a:t>PISA</a:t>
            </a:r>
            <a:r>
              <a:rPr lang="ru-RU" sz="3200" dirty="0" smtClean="0"/>
              <a:t>: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соответствии с этой же моделью могут разрабатываться новые задания: как опирающиеся в основном на содержание какого-то одного предмета, так и межпредметные.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873" y="1205930"/>
            <a:ext cx="102971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А.А. Леонтьев</a:t>
            </a:r>
            <a:r>
              <a:rPr lang="ru-RU" sz="2800" dirty="0" smtClean="0"/>
              <a:t>: «Функционально грамотный человек –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</a:t>
            </a:r>
            <a:r>
              <a:rPr lang="en-US" sz="2800" dirty="0" smtClean="0"/>
              <a:t>[</a:t>
            </a:r>
            <a:r>
              <a:rPr lang="ru-RU" sz="2800" i="1" dirty="0" smtClean="0"/>
              <a:t>Образовательная система «Школа 2100». Педагогика здравого смысла / под ред. А.А. Леонтьева. М.:</a:t>
            </a:r>
            <a:r>
              <a:rPr lang="ru-RU" sz="2800" i="1" dirty="0" err="1" smtClean="0"/>
              <a:t>Баласс</a:t>
            </a:r>
            <a:r>
              <a:rPr lang="ru-RU" sz="2800" i="1" dirty="0" smtClean="0"/>
              <a:t>, 2003. с.35</a:t>
            </a:r>
            <a:r>
              <a:rPr lang="en-US" sz="2800" i="1" dirty="0" smtClean="0"/>
              <a:t>]</a:t>
            </a:r>
            <a:r>
              <a:rPr lang="ru-RU" sz="2800" i="1" dirty="0" smtClean="0"/>
              <a:t>.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914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33" y="13348"/>
            <a:ext cx="10692765" cy="77500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/>
              <a:t>Содержательная и критериальная база оценки качества образования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19945" y="1133922"/>
            <a:ext cx="2556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Требования ФГОС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906" y="1626364"/>
            <a:ext cx="6292167" cy="35283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841" y="1595924"/>
            <a:ext cx="4680520" cy="690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Овладение системой учебных действий с изучаемым материалом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945" y="5583076"/>
            <a:ext cx="2736304" cy="13834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800" b="1" u="sng" dirty="0" smtClean="0">
                <a:solidFill>
                  <a:schemeClr val="tx1"/>
                </a:solidFill>
              </a:rPr>
              <a:t>ЛИЧНОСТНЫХ: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</a:rPr>
              <a:t>амоопределение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смыслообразование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м</a:t>
            </a:r>
            <a:r>
              <a:rPr lang="ru-RU" sz="1600" b="1" dirty="0" smtClean="0">
                <a:solidFill>
                  <a:schemeClr val="tx1"/>
                </a:solidFill>
              </a:rPr>
              <a:t>орально-этическая ориентация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19945" y="2375320"/>
            <a:ext cx="2641061" cy="14949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 smtClean="0">
                <a:solidFill>
                  <a:schemeClr val="tx1"/>
                </a:solidFill>
              </a:rPr>
              <a:t>ПРЕДМЕТНЫХ: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освоение, преобразование и применение знаний и познавательных учебных действий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19945" y="3959496"/>
            <a:ext cx="2641061" cy="14228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 smtClean="0">
                <a:solidFill>
                  <a:schemeClr val="tx1"/>
                </a:solidFill>
              </a:rPr>
              <a:t>МЕТАПРЕДМЕТНЫХ: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регулятивные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к</a:t>
            </a:r>
            <a:r>
              <a:rPr lang="ru-RU" sz="1600" b="1" dirty="0" smtClean="0">
                <a:solidFill>
                  <a:schemeClr val="tx1"/>
                </a:solidFill>
              </a:rPr>
              <a:t>оммуникативные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познавательные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4681" y="1072367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OECD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48117" y="5446463"/>
            <a:ext cx="640871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cs typeface="Arial" charset="0"/>
              </a:rPr>
              <a:t>Модели Европейской 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классификации 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навыков, компетенций и профессий (ESCO), </a:t>
            </a:r>
            <a:r>
              <a:rPr lang="ru-RU" sz="1400" dirty="0" err="1">
                <a:solidFill>
                  <a:srgbClr val="002060"/>
                </a:solidFill>
                <a:cs typeface="Arial" charset="0"/>
              </a:rPr>
              <a:t>Партнерства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 за навыки XXI века, </a:t>
            </a:r>
            <a:r>
              <a:rPr lang="ru-RU" sz="1400" dirty="0" err="1">
                <a:solidFill>
                  <a:srgbClr val="002060"/>
                </a:solidFill>
                <a:cs typeface="Arial" charset="0"/>
              </a:rPr>
              <a:t>enGauge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cs typeface="Arial" charset="0"/>
              </a:rPr>
              <a:t>Brookings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 и </a:t>
            </a:r>
            <a:r>
              <a:rPr lang="ru-RU" sz="1400" dirty="0" err="1">
                <a:solidFill>
                  <a:srgbClr val="002060"/>
                </a:solidFill>
                <a:cs typeface="Arial" charset="0"/>
              </a:rPr>
              <a:t>Pearson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. Организация экономического сотрудничества и развития. 2013. </a:t>
            </a:r>
          </a:p>
          <a:p>
            <a:r>
              <a:rPr lang="en-US" sz="1400" dirty="0">
                <a:solidFill>
                  <a:srgbClr val="002060"/>
                </a:solidFill>
                <a:cs typeface="Arial" charset="0"/>
                <a:hlinkClick r:id="rId4"/>
              </a:rPr>
              <a:t>http://www.oecd.org/site/piaac/surveyofadultskills.htm</a:t>
            </a:r>
            <a:endParaRPr lang="ru-RU" sz="1400" dirty="0">
              <a:solidFill>
                <a:srgbClr val="002060"/>
              </a:solidFill>
              <a:cs typeface="Arial" charset="0"/>
            </a:endParaRPr>
          </a:p>
          <a:p>
            <a:endParaRPr lang="ru-RU" sz="1050" dirty="0"/>
          </a:p>
          <a:p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86" y="773882"/>
            <a:ext cx="11701064" cy="50405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/>
              <a:t>Чему должны научиться дети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OECD 2030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sz="22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Через оценку качества образования система образования настраивается на новые результаты</a:t>
            </a:r>
            <a:r>
              <a:rPr lang="ru-RU" i="1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3011" name="Изображени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7977" y="1493962"/>
            <a:ext cx="9756849" cy="4176464"/>
          </a:xfrm>
        </p:spPr>
      </p:pic>
      <p:sp>
        <p:nvSpPr>
          <p:cNvPr id="43012" name="Прямоугольник 4"/>
          <p:cNvSpPr>
            <a:spLocks noChangeArrowheads="1"/>
          </p:cNvSpPr>
          <p:nvPr/>
        </p:nvSpPr>
        <p:spPr bwMode="auto">
          <a:xfrm>
            <a:off x="1450043" y="6462514"/>
            <a:ext cx="10571068" cy="63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r>
              <a:rPr lang="en-US" sz="1700" dirty="0">
                <a:solidFill>
                  <a:srgbClr val="002060"/>
                </a:solidFill>
              </a:rPr>
              <a:t>Schleicher A., Ramos G. Global competency for an inclusive world // OECD, 2016. </a:t>
            </a:r>
            <a:r>
              <a:rPr lang="ru-RU" sz="1700" dirty="0"/>
              <a:t>URL: </a:t>
            </a:r>
            <a:r>
              <a:rPr lang="ru-RU" sz="1700" u="sng" dirty="0">
                <a:hlinkClick r:id="rId4"/>
              </a:rPr>
              <a:t>https://</a:t>
            </a:r>
            <a:r>
              <a:rPr lang="ru-RU" sz="1700" u="sng" dirty="0" smtClean="0">
                <a:hlinkClick r:id="rId4"/>
              </a:rPr>
              <a:t>www.oecd.org/pisa/aboutpisa/Global-competency-for-an-inclusive-world.pdf</a:t>
            </a:r>
            <a:endParaRPr lang="ru-RU" sz="1700" dirty="0"/>
          </a:p>
        </p:txBody>
      </p:sp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900865" y="125811"/>
            <a:ext cx="1753599" cy="540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8" y="161907"/>
            <a:ext cx="176246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вальная выноска 6"/>
          <p:cNvSpPr/>
          <p:nvPr/>
        </p:nvSpPr>
        <p:spPr>
          <a:xfrm>
            <a:off x="9900865" y="1493962"/>
            <a:ext cx="1979985" cy="1296144"/>
          </a:xfrm>
          <a:prstGeom prst="wedgeEllipseCallout">
            <a:avLst>
              <a:gd name="adj1" fmla="val -20257"/>
              <a:gd name="adj2" fmla="val 12352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Как дети способны действовать</a:t>
            </a:r>
            <a:endParaRPr lang="ru-RU" sz="16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179785" y="1854002"/>
            <a:ext cx="2124000" cy="1080120"/>
          </a:xfrm>
          <a:prstGeom prst="wedgeEllipseCallout">
            <a:avLst>
              <a:gd name="adj1" fmla="val 56230"/>
              <a:gd name="adj2" fmla="val 6615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Предметные</a:t>
            </a:r>
          </a:p>
          <a:p>
            <a:pPr algn="ctr"/>
            <a:r>
              <a:rPr lang="ru-RU" sz="1400" dirty="0" err="1" smtClean="0"/>
              <a:t>Межпредметные</a:t>
            </a:r>
            <a:endParaRPr lang="ru-RU" sz="1400" dirty="0" smtClean="0"/>
          </a:p>
          <a:p>
            <a:pPr algn="ctr">
              <a:defRPr/>
            </a:pPr>
            <a:r>
              <a:rPr lang="ru-RU" sz="1400" dirty="0" smtClean="0"/>
              <a:t>Практические</a:t>
            </a:r>
            <a:endParaRPr lang="ru-RU" sz="14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0" y="3798218"/>
            <a:ext cx="2115616" cy="1368152"/>
          </a:xfrm>
          <a:prstGeom prst="wedgeEllipseCallout">
            <a:avLst>
              <a:gd name="adj1" fmla="val 64059"/>
              <a:gd name="adj2" fmla="val -2912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Когнитивные и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200" dirty="0" err="1" smtClean="0"/>
              <a:t>мета-когнитивные</a:t>
            </a:r>
            <a:endParaRPr lang="ru-RU" sz="1200" dirty="0" smtClean="0"/>
          </a:p>
          <a:p>
            <a:pPr algn="ctr"/>
            <a:r>
              <a:rPr lang="ru-RU" sz="1200" dirty="0" smtClean="0"/>
              <a:t>Социальные и эмоциональные</a:t>
            </a:r>
          </a:p>
          <a:p>
            <a:pPr algn="ctr"/>
            <a:r>
              <a:rPr lang="ru-RU" sz="1200" dirty="0" smtClean="0"/>
              <a:t>Физические и практические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5004321" y="5382394"/>
            <a:ext cx="6264696" cy="1152128"/>
          </a:xfrm>
          <a:prstGeom prst="wedgeEllipseCallout">
            <a:avLst>
              <a:gd name="adj1" fmla="val -12010"/>
              <a:gd name="adj2" fmla="val -14974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/>
              <a:t>Способность мобилизовать </a:t>
            </a:r>
          </a:p>
          <a:p>
            <a:pPr algn="ctr">
              <a:defRPr/>
            </a:pPr>
            <a:r>
              <a:rPr lang="ru-RU" sz="1400" dirty="0" smtClean="0"/>
              <a:t>знания, умения, отношения и ценности, а также проявлять  рефлексивный подход к процессу обучения, обеспечивающая возможность взаимодействовать  и действовать в мире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Компетентность</a:t>
            </a:r>
            <a:r>
              <a:rPr lang="ru-RU" dirty="0" smtClean="0"/>
              <a:t> (</a:t>
            </a:r>
            <a:r>
              <a:rPr lang="ru-RU" i="1" dirty="0" smtClean="0"/>
              <a:t>действенные знания, умения, способы</a:t>
            </a:r>
            <a:r>
              <a:rPr lang="ru-RU" dirty="0" smtClean="0"/>
              <a:t>) обнаруживает себя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з</a:t>
            </a:r>
            <a:r>
              <a:rPr lang="ru-RU" dirty="0" smtClean="0"/>
              <a:t>а пределами учебных ситуаций,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</a:t>
            </a:r>
            <a:r>
              <a:rPr lang="ru-RU" dirty="0" smtClean="0"/>
              <a:t> задачах, не похожих на те, где эти знания, умения и способы приобретались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05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125810"/>
            <a:ext cx="10692765" cy="1296144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Формирование функциональной грамотности – одно из направлений совершенствования российского образования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4" y="1671693"/>
            <a:ext cx="10692765" cy="5150861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Основной причиной невысоких результатов российских учащихся </a:t>
            </a:r>
            <a:r>
              <a:rPr lang="ru-RU" sz="2400" dirty="0" smtClean="0"/>
              <a:t>15-летнего возраста (выпускников основной школы) является </a:t>
            </a:r>
            <a:r>
              <a:rPr lang="ru-RU" sz="2400" u="sng" dirty="0" smtClean="0"/>
              <a:t>недостаточная сформированность у учащихся способности использовать (переносить) имеющиеся предметные знания и умения при решении задач, приближенных к реальным ситуациям, а также невысокий уровень овладения </a:t>
            </a:r>
            <a:r>
              <a:rPr lang="ru-RU" sz="2400" u="sng" dirty="0" err="1" smtClean="0"/>
              <a:t>общеучебными</a:t>
            </a:r>
            <a:r>
              <a:rPr lang="ru-RU" sz="2400" u="sng" dirty="0" smtClean="0"/>
              <a:t> умениями – поиска новых или альтернативных способов решения задач, проведения исследований или групповых проектов.</a:t>
            </a:r>
          </a:p>
          <a:p>
            <a:r>
              <a:rPr lang="ru-RU" sz="2400" dirty="0" smtClean="0"/>
              <a:t>Данная </a:t>
            </a:r>
            <a:r>
              <a:rPr lang="ru-RU" sz="2400" b="1" dirty="0" smtClean="0">
                <a:solidFill>
                  <a:srgbClr val="FF0000"/>
                </a:solidFill>
              </a:rPr>
              <a:t>причина в основном связана</a:t>
            </a:r>
            <a:r>
              <a:rPr lang="ru-RU" sz="2400" dirty="0" smtClean="0"/>
              <a:t> с особенностями организации учебного процесса в российских школах, его ориентация на овладение предметными знаниями и умениями, решение типичных (стандартных) задач, как правило входящих в демоверсии и банки задание ОГЭ и ЕГЭ. Следует также отметить </a:t>
            </a:r>
            <a:r>
              <a:rPr lang="ru-RU" sz="2400" i="1" u="sng" dirty="0" smtClean="0"/>
              <a:t>недостаточную подготовку учителей в области формирования функциональной грамотности, а также отсутствие необходимых учебно-методических материалов.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Решить проблему </a:t>
            </a:r>
            <a:r>
              <a:rPr lang="ru-RU" sz="2400" dirty="0" smtClean="0"/>
              <a:t>повышения функциональной грамотности школьников можно только :</a:t>
            </a:r>
          </a:p>
          <a:p>
            <a:pPr>
              <a:buFontTx/>
              <a:buChar char="-"/>
            </a:pPr>
            <a:r>
              <a:rPr lang="ru-RU" sz="2400" dirty="0" smtClean="0"/>
              <a:t>при системных комплексных изменениях в учебной деятельности учащихся;</a:t>
            </a:r>
          </a:p>
          <a:p>
            <a:pPr>
              <a:buFontTx/>
              <a:buChar char="-"/>
            </a:pPr>
            <a:r>
              <a:rPr lang="ru-RU" sz="2400" dirty="0" smtClean="0"/>
              <a:t>переориентации системы образования на новые результаты, связанные с «навыками 21 века», функциональной грамотностью учащихся и развитием позитивных стратегий поведения в различных ситуациях.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290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937" y="241971"/>
            <a:ext cx="10692765" cy="775005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Инновационный проект «Мониторинг </a:t>
            </a:r>
            <a:r>
              <a:rPr lang="ru-RU" altLang="en-US" sz="2800" dirty="0"/>
              <a:t>формирования и оценки функциональной грамотности».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85" y="1671693"/>
            <a:ext cx="11593287" cy="5294877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600" dirty="0" smtClean="0"/>
              <a:t>Мониторинг формирования функциональной грамотности – это проект, направленный на </a:t>
            </a:r>
            <a:r>
              <a:rPr lang="ru-RU" sz="2600" dirty="0" smtClean="0">
                <a:solidFill>
                  <a:srgbClr val="FF0000"/>
                </a:solidFill>
              </a:rPr>
              <a:t>формирование </a:t>
            </a:r>
            <a:r>
              <a:rPr lang="ru-RU" sz="2600" dirty="0" smtClean="0"/>
              <a:t>способности учащихся </a:t>
            </a:r>
            <a:r>
              <a:rPr lang="ru-RU" sz="2600" dirty="0" smtClean="0">
                <a:solidFill>
                  <a:srgbClr val="FF0000"/>
                </a:solidFill>
              </a:rPr>
              <a:t>применять в жизни </a:t>
            </a:r>
            <a:r>
              <a:rPr lang="ru-RU" sz="2600" dirty="0" smtClean="0"/>
              <a:t>полученные в школе знания.</a:t>
            </a:r>
          </a:p>
          <a:p>
            <a:pPr marL="457200" indent="-457200">
              <a:buAutoNum type="arabicPeriod"/>
            </a:pPr>
            <a:r>
              <a:rPr lang="ru-RU" sz="2600" dirty="0" smtClean="0"/>
              <a:t>Мониторинг формирования функциональной грамотности – это </a:t>
            </a:r>
            <a:r>
              <a:rPr lang="ru-RU" sz="2600" dirty="0" smtClean="0">
                <a:solidFill>
                  <a:srgbClr val="FF0000"/>
                </a:solidFill>
              </a:rPr>
              <a:t>не контроль и не проверка.</a:t>
            </a:r>
            <a:r>
              <a:rPr lang="ru-RU" sz="2600" dirty="0" smtClean="0"/>
              <a:t> Это </a:t>
            </a:r>
            <a:r>
              <a:rPr lang="ru-RU" sz="2600" dirty="0" smtClean="0">
                <a:solidFill>
                  <a:srgbClr val="FF0000"/>
                </a:solidFill>
              </a:rPr>
              <a:t>поддержка и обеспечение</a:t>
            </a:r>
            <a:r>
              <a:rPr lang="ru-RU" sz="2600" dirty="0" smtClean="0"/>
              <a:t> формирования функциональной грамотности.</a:t>
            </a:r>
          </a:p>
          <a:p>
            <a:pPr marL="457200" indent="-457200">
              <a:buAutoNum type="arabicPeriod"/>
            </a:pPr>
            <a:r>
              <a:rPr lang="ru-RU" sz="2600" dirty="0" smtClean="0"/>
              <a:t>Проект реализуется с </a:t>
            </a:r>
            <a:r>
              <a:rPr lang="ru-RU" sz="2600" dirty="0" smtClean="0">
                <a:solidFill>
                  <a:srgbClr val="FF0000"/>
                </a:solidFill>
              </a:rPr>
              <a:t>целью повышения качества</a:t>
            </a:r>
            <a:r>
              <a:rPr lang="ru-RU" sz="2600" dirty="0" smtClean="0"/>
              <a:t> и конкурентоспособности </a:t>
            </a:r>
            <a:r>
              <a:rPr lang="ru-RU" sz="2600" dirty="0" smtClean="0">
                <a:solidFill>
                  <a:srgbClr val="FF0000"/>
                </a:solidFill>
              </a:rPr>
              <a:t>российского образования </a:t>
            </a:r>
            <a:r>
              <a:rPr lang="ru-RU" sz="2600" dirty="0" smtClean="0"/>
              <a:t>в мире.</a:t>
            </a:r>
          </a:p>
          <a:p>
            <a:pPr marL="457200" indent="-457200">
              <a:buAutoNum type="arabicPeriod"/>
            </a:pPr>
            <a:r>
              <a:rPr lang="ru-RU" sz="2600" dirty="0" smtClean="0"/>
              <a:t>Главная </a:t>
            </a:r>
            <a:r>
              <a:rPr lang="ru-RU" sz="2600" dirty="0" smtClean="0">
                <a:solidFill>
                  <a:srgbClr val="FF0000"/>
                </a:solidFill>
              </a:rPr>
              <a:t>задача </a:t>
            </a:r>
            <a:r>
              <a:rPr lang="ru-RU" sz="2600" dirty="0" smtClean="0"/>
              <a:t>– разработка </a:t>
            </a:r>
            <a:r>
              <a:rPr lang="ru-RU" sz="2600" dirty="0" smtClean="0">
                <a:solidFill>
                  <a:srgbClr val="FF0000"/>
                </a:solidFill>
              </a:rPr>
              <a:t>системы заданий </a:t>
            </a:r>
            <a:r>
              <a:rPr lang="ru-RU" sz="2600" dirty="0" smtClean="0"/>
              <a:t>для учащихся 5-9 классов – основы для </a:t>
            </a:r>
            <a:r>
              <a:rPr lang="ru-RU" sz="2600" dirty="0" smtClean="0">
                <a:solidFill>
                  <a:srgbClr val="FF0000"/>
                </a:solidFill>
              </a:rPr>
              <a:t>новых методик формирования </a:t>
            </a:r>
            <a:r>
              <a:rPr lang="ru-RU" sz="2600" dirty="0" smtClean="0"/>
              <a:t>функциональной грамотности.</a:t>
            </a:r>
          </a:p>
          <a:p>
            <a:pPr marL="457200" indent="-457200">
              <a:buAutoNum type="arabicPeriod"/>
            </a:pPr>
            <a:r>
              <a:rPr lang="ru-RU" sz="2600" dirty="0" smtClean="0"/>
              <a:t>Основа  проекта – идеи и инструментарий международного исследования </a:t>
            </a:r>
            <a:r>
              <a:rPr lang="en-US" sz="2600" dirty="0" smtClean="0">
                <a:solidFill>
                  <a:srgbClr val="FF0000"/>
                </a:solidFill>
              </a:rPr>
              <a:t>PISA</a:t>
            </a:r>
            <a:r>
              <a:rPr lang="ru-RU" sz="2600" dirty="0" smtClean="0">
                <a:solidFill>
                  <a:srgbClr val="FF0000"/>
                </a:solidFill>
              </a:rPr>
              <a:t>.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970" y="11551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Основные положения проекта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990"/>
            <a:ext cx="17526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19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8623</TotalTime>
  <Words>2684</Words>
  <Application>Microsoft Office PowerPoint</Application>
  <PresentationFormat>Произвольный</PresentationFormat>
  <Paragraphs>312</Paragraphs>
  <Slides>39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MS PGothic</vt:lpstr>
      <vt:lpstr>Arial</vt:lpstr>
      <vt:lpstr>Calibri</vt:lpstr>
      <vt:lpstr>Cambria</vt:lpstr>
      <vt:lpstr>Droid Sans Fallback</vt:lpstr>
      <vt:lpstr>HelveticaNeueLT Std Med</vt:lpstr>
      <vt:lpstr>Times New Roman</vt:lpstr>
      <vt:lpstr>Wingdings</vt:lpstr>
      <vt:lpstr>Тема Office</vt:lpstr>
      <vt:lpstr> Требования к составлению заданий для формирования функциональной грамотности  </vt:lpstr>
      <vt:lpstr>Презентация PowerPoint</vt:lpstr>
      <vt:lpstr>Международная программа по оценке образовательных достижений учащихся PISA (Programme for International Student Assessment)</vt:lpstr>
      <vt:lpstr>Презентация PowerPoint</vt:lpstr>
      <vt:lpstr>Содержательная и критериальная база оценки качества образования</vt:lpstr>
      <vt:lpstr>Чему должны научиться дети  (OECD 2030) Через оценку качества образования система образования настраивается на новые результаты </vt:lpstr>
      <vt:lpstr>Презентация PowerPoint</vt:lpstr>
      <vt:lpstr>Формирование функциональной грамотности – одно из направлений совершенствования российского образования</vt:lpstr>
      <vt:lpstr>Инновационный проект «Мониторинг формирования и оценки функциональной грамотности».  </vt:lpstr>
      <vt:lpstr>В проекте участвуют</vt:lpstr>
      <vt:lpstr>Основные этапы мониторинга</vt:lpstr>
      <vt:lpstr>Подробная информация:</vt:lpstr>
      <vt:lpstr>Для дополнительной информации</vt:lpstr>
      <vt:lpstr>Особенности заданий исследования PISA</vt:lpstr>
      <vt:lpstr>Параметры для анализа заданий на соответствие компетентностному подходу</vt:lpstr>
      <vt:lpstr>Концептуальные рамки для разработки измерительных материалов</vt:lpstr>
      <vt:lpstr>Читательская грамотность</vt:lpstr>
      <vt:lpstr>Требования к текстам</vt:lpstr>
      <vt:lpstr>Математическая грамотность</vt:lpstr>
      <vt:lpstr>Уточнение концептуальных рамок: математическая грамотность (PISA 2021)</vt:lpstr>
      <vt:lpstr>Естественнонаучная грамотность</vt:lpstr>
      <vt:lpstr>Уточнение концептуальных рамок: естественнонаучная грамотность</vt:lpstr>
      <vt:lpstr>Уточнение концептуальных рамок: естественнонаучная грамотность</vt:lpstr>
      <vt:lpstr>Презентация PowerPoint</vt:lpstr>
      <vt:lpstr>Финансовая грамотность</vt:lpstr>
      <vt:lpstr>Особенности заданий (финансовая грамотность)</vt:lpstr>
      <vt:lpstr>Презентация PowerPoint</vt:lpstr>
      <vt:lpstr>Презентация PowerPoint</vt:lpstr>
      <vt:lpstr>Обучающие измерительные материалы  «Дружи с финансами»</vt:lpstr>
      <vt:lpstr>Глобальные компетенции</vt:lpstr>
      <vt:lpstr>Презентация PowerPoint</vt:lpstr>
      <vt:lpstr>Особенности заданий (глобальные компетенции)</vt:lpstr>
      <vt:lpstr>Уточнение концептуальных рамок: глобальные компетенции</vt:lpstr>
      <vt:lpstr>Презентация PowerPoint</vt:lpstr>
      <vt:lpstr>Презентация PowerPoint</vt:lpstr>
      <vt:lpstr>Модель оценки креативного мышления в исследовании PISA: четыре содержательные области оценки</vt:lpstr>
      <vt:lpstr>Модель оценки креативного мышления в исследовании PISA: компетентности</vt:lpstr>
      <vt:lpstr>Уточнение концептуальных рамок:  креативное мышление </vt:lpstr>
      <vt:lpstr>Комментарий к этому и другим заданиям в формате PISA: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Старкова Елена Олеговна</cp:lastModifiedBy>
  <cp:revision>303</cp:revision>
  <dcterms:created xsi:type="dcterms:W3CDTF">2016-12-10T16:25:45Z</dcterms:created>
  <dcterms:modified xsi:type="dcterms:W3CDTF">2019-08-21T04:17:51Z</dcterms:modified>
</cp:coreProperties>
</file>