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94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51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05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31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62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2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5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5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9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7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7DB0-FDA4-4F0F-98F3-E64DEB2141C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D35649-0BA3-401A-9DDC-8A75AE1BE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5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okuragino@yandex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и проведение муниципального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 в 2021-2022 </a:t>
            </a:r>
            <a:r>
              <a:rPr lang="ru-RU" dirty="0" err="1" smtClean="0"/>
              <a:t>уч.году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31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8" b="15043"/>
          <a:stretch/>
        </p:blipFill>
        <p:spPr>
          <a:xfrm>
            <a:off x="1933302" y="0"/>
            <a:ext cx="7496454" cy="6858000"/>
          </a:xfrm>
        </p:spPr>
      </p:pic>
    </p:spTree>
    <p:extLst>
      <p:ext uri="{BB962C8B-B14F-4D97-AF65-F5344CB8AC3E}">
        <p14:creationId xmlns:p14="http://schemas.microsoft.com/office/powerpoint/2010/main" val="355362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Участники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Победители и призеры школьного этапа олимпиады 2021-2022 </a:t>
            </a:r>
            <a:r>
              <a:rPr lang="ru-RU" sz="3200" dirty="0" err="1" smtClean="0"/>
              <a:t>уч.года</a:t>
            </a:r>
            <a:r>
              <a:rPr lang="ru-RU" sz="3200" dirty="0" smtClean="0"/>
              <a:t> (</a:t>
            </a:r>
            <a:r>
              <a:rPr lang="ru-RU" sz="2800" u="sng" dirty="0" smtClean="0"/>
              <a:t>согласно рейтинговой таблицы</a:t>
            </a:r>
            <a:r>
              <a:rPr lang="ru-RU" sz="3200" dirty="0" smtClean="0"/>
              <a:t>);</a:t>
            </a:r>
          </a:p>
          <a:p>
            <a:endParaRPr lang="ru-RU" sz="3200" dirty="0" smtClean="0"/>
          </a:p>
          <a:p>
            <a:r>
              <a:rPr lang="ru-RU" sz="3200" dirty="0" smtClean="0"/>
              <a:t>Победители и призеры муниципального этапа олимпиады 2020-2021 </a:t>
            </a:r>
            <a:r>
              <a:rPr lang="ru-RU" sz="3200" dirty="0" err="1" smtClean="0"/>
              <a:t>уч.года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998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774" y="322217"/>
            <a:ext cx="8596668" cy="814251"/>
          </a:xfrm>
        </p:spPr>
        <p:txBody>
          <a:bodyPr/>
          <a:lstStyle/>
          <a:p>
            <a:r>
              <a:rPr lang="ru-RU" dirty="0" smtClean="0"/>
              <a:t>Регламент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1136469"/>
            <a:ext cx="8764551" cy="519901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Муниципальный этап олимпиады проводится в общеобразовательных организациях;</a:t>
            </a:r>
          </a:p>
          <a:p>
            <a:r>
              <a:rPr lang="ru-RU" sz="2400" dirty="0" smtClean="0"/>
              <a:t>В ОО назначается ответственный за проведение олимпиады;</a:t>
            </a:r>
          </a:p>
          <a:p>
            <a:r>
              <a:rPr lang="ru-RU" sz="2400" dirty="0" smtClean="0"/>
              <a:t>Определяются аудитории проведения олимпиады;</a:t>
            </a:r>
          </a:p>
          <a:p>
            <a:r>
              <a:rPr lang="ru-RU" sz="2400" dirty="0" smtClean="0"/>
              <a:t>В аудиториях проведения организуется видеонаблюдение в режиме </a:t>
            </a:r>
            <a:r>
              <a:rPr lang="ru-RU" sz="2400" dirty="0" err="1" smtClean="0"/>
              <a:t>оффлайн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/>
              <a:t>Олимпиадные задания поступают в день проведения по электронной почте в 08:00 и распечатываются на пункте проведения олимпиады. После распечатывания олимпиадные задания хранятся у ответственного лица, назначенного приказом руководителя пункта проведения </a:t>
            </a:r>
            <a:r>
              <a:rPr lang="ru-RU" sz="2400" dirty="0" smtClean="0"/>
              <a:t>олимпиады;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512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248195"/>
            <a:ext cx="8777613" cy="6100354"/>
          </a:xfrm>
        </p:spPr>
        <p:txBody>
          <a:bodyPr>
            <a:noAutofit/>
          </a:bodyPr>
          <a:lstStyle/>
          <a:p>
            <a:r>
              <a:rPr lang="ru-RU" sz="2000" dirty="0"/>
              <a:t>Не ранее 09:45 ответственный за проведение олимпиады на пункте (далее-Ответственный) выдает олимпиадные задания ответственным организаторам в </a:t>
            </a:r>
            <a:r>
              <a:rPr lang="ru-RU" sz="2000" dirty="0" smtClean="0"/>
              <a:t>аудитории;</a:t>
            </a:r>
          </a:p>
          <a:p>
            <a:r>
              <a:rPr lang="ru-RU" sz="2000" dirty="0"/>
              <a:t>В 09:55 участники олимпиады заполняют карточку </a:t>
            </a:r>
            <a:r>
              <a:rPr lang="ru-RU" sz="2000" dirty="0" smtClean="0"/>
              <a:t>участника;</a:t>
            </a:r>
          </a:p>
          <a:p>
            <a:r>
              <a:rPr lang="ru-RU" sz="2000" dirty="0"/>
              <a:t>В 10:00 организаторы в аудитории выдают олимпиадные задания участникам. Фиксируют время начала и окончания олимпиады на </a:t>
            </a:r>
            <a:r>
              <a:rPr lang="ru-RU" sz="2000" dirty="0" smtClean="0"/>
              <a:t>доске;</a:t>
            </a:r>
          </a:p>
          <a:p>
            <a:r>
              <a:rPr lang="ru-RU" sz="2000" dirty="0"/>
              <a:t>Участники олимпиады вправе иметь справочные материалы, средства связи и электронно-вычислительную технику, разрешенные к использованию во время проведения олимпиады, перечень которых определяется в требованиях к организации и проведению муниципального этапа олимпиады по каждому общеобразовательному </a:t>
            </a:r>
            <a:r>
              <a:rPr lang="ru-RU" sz="2000" dirty="0" smtClean="0"/>
              <a:t>предмету;</a:t>
            </a:r>
          </a:p>
          <a:p>
            <a:r>
              <a:rPr lang="ru-RU" sz="2000" dirty="0"/>
              <a:t>В случае нарушения участником олимпиады Порядка проведения олимпиады и (или) утвержденных требований к организации и проведению соответствующего этапа олимпиады по каждому общеобразовательному предмету, ответственный за проведение муниципального этапа олимпиады на пункте вправе удалить данного участника олимпиады из аудитории, составив акт об удалении участника </a:t>
            </a:r>
            <a:r>
              <a:rPr lang="ru-RU" sz="2000" dirty="0" smtClean="0"/>
              <a:t>олимпиады;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846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326571"/>
            <a:ext cx="8764551" cy="5982789"/>
          </a:xfrm>
        </p:spPr>
        <p:txBody>
          <a:bodyPr/>
          <a:lstStyle/>
          <a:p>
            <a:r>
              <a:rPr lang="ru-RU" sz="2000" dirty="0"/>
              <a:t>После завершения олимпиады организаторы в аудитории собирают работы участников и передают </a:t>
            </a:r>
            <a:r>
              <a:rPr lang="ru-RU" sz="2000" dirty="0" smtClean="0"/>
              <a:t>Ответственному;</a:t>
            </a:r>
          </a:p>
          <a:p>
            <a:r>
              <a:rPr lang="ru-RU" sz="2000" dirty="0"/>
              <a:t>Далее происходит обезличивание (кодирование) олимпиадных работ участников. Кодировать необходимо следующим образом: код школы, в которой обучается участник олимпиады по КИАСУО + заглавная буква предмета, по которому проходит олимпиада + класс участника олимпиады + порядковый номер участника. Пример: </a:t>
            </a:r>
            <a:r>
              <a:rPr lang="ru-RU" sz="2000" dirty="0" smtClean="0"/>
              <a:t>730001Р71</a:t>
            </a:r>
          </a:p>
          <a:p>
            <a:r>
              <a:rPr lang="ru-RU" sz="2000" dirty="0"/>
              <a:t>Отдельно формируется список участников с кодами олимпиадных </a:t>
            </a:r>
            <a:r>
              <a:rPr lang="ru-RU" sz="2000" dirty="0" smtClean="0"/>
              <a:t>работ;</a:t>
            </a:r>
            <a:endParaRPr lang="ru-RU" sz="2000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57983"/>
              </p:ext>
            </p:extLst>
          </p:nvPr>
        </p:nvGraphicFramePr>
        <p:xfrm>
          <a:off x="827726" y="3907004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096506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97671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8162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36614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учителя, подготовившего участника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2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38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4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11" y="365760"/>
            <a:ext cx="8855991" cy="5878285"/>
          </a:xfrm>
        </p:spPr>
        <p:txBody>
          <a:bodyPr/>
          <a:lstStyle/>
          <a:p>
            <a:r>
              <a:rPr lang="ru-RU" sz="2000" dirty="0"/>
              <a:t>Работы участников сканируются и направляются вместе со списком участников в день проведения олимпиады по соответствующему предмету на адрес управления образования </a:t>
            </a:r>
            <a:r>
              <a:rPr lang="en-US" sz="2000" u="sng" dirty="0" err="1">
                <a:hlinkClick r:id="rId2"/>
              </a:rPr>
              <a:t>uokuragino</a:t>
            </a:r>
            <a:r>
              <a:rPr lang="ru-RU" sz="2000" u="sng" dirty="0">
                <a:hlinkClick r:id="rId2"/>
              </a:rPr>
              <a:t>@</a:t>
            </a:r>
            <a:r>
              <a:rPr lang="en-US" sz="2000" u="sng" dirty="0" err="1">
                <a:hlinkClick r:id="rId2"/>
              </a:rPr>
              <a:t>yandex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 smtClean="0">
                <a:hlinkClick r:id="rId2"/>
              </a:rPr>
              <a:t>ru</a:t>
            </a:r>
            <a:r>
              <a:rPr lang="ru-RU" sz="2000" u="sng" dirty="0" smtClean="0"/>
              <a:t> </a:t>
            </a:r>
            <a:r>
              <a:rPr lang="ru-RU" sz="2000" dirty="0" smtClean="0"/>
              <a:t>либо передаются педагогу, участвующему в проверке олимпиадных работ;</a:t>
            </a:r>
          </a:p>
          <a:p>
            <a:r>
              <a:rPr lang="ru-RU" sz="2000" dirty="0"/>
              <a:t>Муниципальная комиссия, назначенная приказом управления образования, проверяет сканированные олимпиадные работы по соответствующему предмету в </a:t>
            </a:r>
            <a:r>
              <a:rPr lang="ru-RU" sz="2000" dirty="0" smtClean="0"/>
              <a:t>день, определенный организатором олимпиады, </a:t>
            </a:r>
            <a:r>
              <a:rPr lang="ru-RU" sz="2000" dirty="0"/>
              <a:t>заполняет </a:t>
            </a:r>
            <a:r>
              <a:rPr lang="ru-RU" sz="2000" dirty="0" smtClean="0"/>
              <a:t>форму протокола;</a:t>
            </a:r>
          </a:p>
          <a:p>
            <a:r>
              <a:rPr lang="ru-RU" sz="2000" dirty="0" smtClean="0"/>
              <a:t>Протоколы и работы участников, занявших призовые места, публикуются на сайте управления образования в разделе «Работа с одаренными детьми.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8695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ru-RU" dirty="0" smtClean="0"/>
              <a:t>Отдельные положения: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9" y="1371601"/>
            <a:ext cx="8869053" cy="49769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Информатика будет проводиться без предварительного тура (будет </a:t>
            </a:r>
            <a:r>
              <a:rPr lang="ru-RU" sz="2400" dirty="0" err="1" smtClean="0"/>
              <a:t>вебинар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По ОБЖ практика будет заменена на «мысленную практику».</a:t>
            </a:r>
          </a:p>
          <a:p>
            <a:r>
              <a:rPr lang="ru-RU" sz="2400" dirty="0" smtClean="0"/>
              <a:t>По технологии предполагается защита проекта.</a:t>
            </a:r>
          </a:p>
          <a:p>
            <a:r>
              <a:rPr lang="ru-RU" sz="2400" dirty="0" smtClean="0"/>
              <a:t>По физической культуре практическая часть остается и будет проводиться, скорее всего, под видеозапись (будет </a:t>
            </a:r>
            <a:r>
              <a:rPr lang="ru-RU" sz="2400" dirty="0" err="1" smtClean="0"/>
              <a:t>вебинар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24248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440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Организация и проведение муниципального этапа ВсОШ в 2021-2022 уч.году</vt:lpstr>
      <vt:lpstr>Презентация PowerPoint</vt:lpstr>
      <vt:lpstr>Участники</vt:lpstr>
      <vt:lpstr>Регламент проведения</vt:lpstr>
      <vt:lpstr>Презентация PowerPoint</vt:lpstr>
      <vt:lpstr>Презентация PowerPoint</vt:lpstr>
      <vt:lpstr>Презентация PowerPoint</vt:lpstr>
      <vt:lpstr>Отдельные положения: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муниципального этапа ВсОШ в 2021-2022 уч.году</dc:title>
  <dc:creator>Berezina</dc:creator>
  <cp:lastModifiedBy>Berezina</cp:lastModifiedBy>
  <cp:revision>4</cp:revision>
  <dcterms:created xsi:type="dcterms:W3CDTF">2021-11-01T01:08:55Z</dcterms:created>
  <dcterms:modified xsi:type="dcterms:W3CDTF">2021-11-01T01:42:17Z</dcterms:modified>
</cp:coreProperties>
</file>