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7" r:id="rId5"/>
    <p:sldId id="268" r:id="rId6"/>
    <p:sldId id="269" r:id="rId7"/>
    <p:sldId id="257" r:id="rId8"/>
    <p:sldId id="260" r:id="rId9"/>
    <p:sldId id="265" r:id="rId10"/>
    <p:sldId id="261" r:id="rId11"/>
    <p:sldId id="262" r:id="rId12"/>
    <p:sldId id="263" r:id="rId13"/>
    <p:sldId id="264" r:id="rId14"/>
    <p:sldId id="273" r:id="rId15"/>
    <p:sldId id="274" r:id="rId16"/>
    <p:sldId id="270" r:id="rId17"/>
    <p:sldId id="266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8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8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67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7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43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5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2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4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2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0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7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2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2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8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97FE-3748-4136-894F-EBE3053EBFD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91B728-FC5D-4A58-8396-888656309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2;&#1072;&#1079;%20&#8470;%20210%20&#1086;&#1090;%2011.08.22%20&#1054;&#1073;%20&#1091;&#1090;&#1074;&#1077;&#1088;&#1078;&#1076;&#1077;&#1085;&#1080;&#1080;%20&#1087;&#1083;&#1072;&#1085;&#1072;%20&#1084;&#1077;&#1088;&#1086;&#1087;&#1088;&#1080;&#1103;&#1090;&#1080;&#1081;.doc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oo.ru/" TargetMode="External"/><Relationship Id="rId2" Type="http://schemas.openxmlformats.org/officeDocument/2006/relationships/hyperlink" Target="https://apkpro.ru/razgovory-o-vazhn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o-kuragino.ru/work/obschee-obrazovanie/vospitatelnaja-rabota/dokumenty" TargetMode="External"/><Relationship Id="rId5" Type="http://schemas.openxmlformats.org/officeDocument/2006/relationships/hyperlink" Target="https://kipk.ru/105-main/information/structura/tsentr-vospitaniya-i-grazhdanskogo-obrazovaniya/3101-donctv-act12#methodica" TargetMode="External"/><Relationship Id="rId4" Type="http://schemas.openxmlformats.org/officeDocument/2006/relationships/hyperlink" Target="https://dl.kipk.ru/course/index.php?categoryid=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2;&#1079;&#1075;&#1086;&#1074;&#1086;&#1088;&#1099;%20&#1086;%20&#1042;&#1072;&#1078;&#1085;&#1086;&#1084;_&#1087;&#1088;&#1077;&#1079;&#1077;&#1085;&#1090;&#1072;&#1094;&#1080;&#1086;&#1085;&#1085;&#1099;&#1077;_&#1084;&#1072;&#1090;&#1077;&#1088;&#1080;&#1072;&#1083;&#1099;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воспитательной работы в условиях новых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Рабочая программа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Одобрена решением Федерального учебно-методического объединение по общему образованию (протокол № 3/22 от 23 июня 2022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7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b="33227"/>
          <a:stretch/>
        </p:blipFill>
        <p:spPr>
          <a:xfrm>
            <a:off x="1188720" y="118872"/>
            <a:ext cx="7616952" cy="6608990"/>
          </a:xfrm>
        </p:spPr>
      </p:pic>
    </p:spTree>
    <p:extLst>
      <p:ext uri="{BB962C8B-B14F-4D97-AF65-F5344CB8AC3E}">
        <p14:creationId xmlns:p14="http://schemas.microsoft.com/office/powerpoint/2010/main" val="30600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478" y="362712"/>
            <a:ext cx="8596668" cy="9540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Виды, формы и содержание воспитательной деятельности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3504" y="1472184"/>
            <a:ext cx="4937760" cy="4773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ИНВАРИАНТНАЯ ЧАСТЬ</a:t>
            </a:r>
          </a:p>
          <a:p>
            <a:pPr algn="ctr"/>
            <a:endParaRPr lang="ru-RU" sz="2000" dirty="0"/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Урочная деятельность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Внеурочная деятельность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Классное руководство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Основные школьные дела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Внешкольные мероприятия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Организация предметно-пространственной среды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Взаимодействие с родителями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Самоуправление 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Профилактика и безопасность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Социальное партнерство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Профориентация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70448" y="1472184"/>
            <a:ext cx="3191256" cy="4773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ВАРИАТИВНАЯ ЧАСТЬ</a:t>
            </a:r>
          </a:p>
          <a:p>
            <a:pPr algn="ctr"/>
            <a:endParaRPr lang="ru-RU" dirty="0"/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Детские общественные объединения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Школьные медиа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Школьный музей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Добровольческая деятельность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Школьные спортивные клубы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Школьные театры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Наставничество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План мероприятий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68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Учесть при организации воспитательной работы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" y="1207008"/>
            <a:ext cx="9253728" cy="5248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Показатели регионального и федерального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мониторингов:</a:t>
            </a:r>
            <a:endParaRPr lang="ru-RU" dirty="0" smtClean="0"/>
          </a:p>
          <a:p>
            <a:r>
              <a:rPr lang="ru-RU" dirty="0" smtClean="0"/>
              <a:t>Наличие </a:t>
            </a:r>
            <a:r>
              <a:rPr lang="ru-RU" dirty="0"/>
              <a:t>во </a:t>
            </a:r>
            <a:r>
              <a:rPr lang="ru-RU" dirty="0" err="1"/>
              <a:t>внутришкольной</a:t>
            </a:r>
            <a:r>
              <a:rPr lang="ru-RU" dirty="0"/>
              <a:t> системе оценки качества образования </a:t>
            </a:r>
            <a:r>
              <a:rPr lang="ru-RU" dirty="0" smtClean="0"/>
              <a:t>инструментов</a:t>
            </a:r>
            <a:r>
              <a:rPr lang="ru-RU" dirty="0"/>
              <a:t>, процедур оценки результатов воспитания, оценки уровня </a:t>
            </a:r>
            <a:r>
              <a:rPr lang="ru-RU" dirty="0" err="1"/>
              <a:t>сформированности</a:t>
            </a:r>
            <a:r>
              <a:rPr lang="ru-RU" dirty="0"/>
              <a:t> ценностных ориентаций, оценки воспитательной среды.</a:t>
            </a:r>
          </a:p>
          <a:p>
            <a:r>
              <a:rPr lang="ru-RU" dirty="0" smtClean="0"/>
              <a:t>Обучение </a:t>
            </a:r>
            <a:r>
              <a:rPr lang="ru-RU" dirty="0"/>
              <a:t>детей основам информационной безопасности (документ на сайте школы).</a:t>
            </a:r>
          </a:p>
          <a:p>
            <a:r>
              <a:rPr lang="ru-RU" dirty="0" smtClean="0"/>
              <a:t>Работа </a:t>
            </a:r>
            <a:r>
              <a:rPr lang="ru-RU" dirty="0"/>
              <a:t>школьных спортивных клубов.</a:t>
            </a:r>
          </a:p>
          <a:p>
            <a:r>
              <a:rPr lang="ru-RU" dirty="0" smtClean="0"/>
              <a:t>Деятельность </a:t>
            </a:r>
            <a:r>
              <a:rPr lang="ru-RU" dirty="0"/>
              <a:t>добровольческих (волонтерских) объединений</a:t>
            </a:r>
          </a:p>
          <a:p>
            <a:r>
              <a:rPr lang="ru-RU" dirty="0" smtClean="0"/>
              <a:t>Деятельность </a:t>
            </a:r>
            <a:r>
              <a:rPr lang="ru-RU" dirty="0"/>
              <a:t>детских общественных объединений (РДШ, </a:t>
            </a:r>
            <a:r>
              <a:rPr lang="ru-RU" dirty="0" err="1"/>
              <a:t>Юнармия</a:t>
            </a:r>
            <a:r>
              <a:rPr lang="ru-RU" dirty="0"/>
              <a:t>, ЮИД).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программ патриотической направленности (документ на сайте школы).</a:t>
            </a:r>
          </a:p>
          <a:p>
            <a:r>
              <a:rPr lang="ru-RU" dirty="0" smtClean="0"/>
              <a:t>Мероприятия</a:t>
            </a:r>
            <a:r>
              <a:rPr lang="ru-RU" dirty="0"/>
              <a:t>, направленные на формирование представлений о традициях, истории родного края (документ на сайте школы).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программы наставничества (документ на сайте школы).</a:t>
            </a:r>
          </a:p>
          <a:p>
            <a:r>
              <a:rPr lang="ru-RU" dirty="0" smtClean="0"/>
              <a:t>Работа </a:t>
            </a:r>
            <a:r>
              <a:rPr lang="ru-RU" dirty="0"/>
              <a:t>по профориентации.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8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Организовать работу по направлениям: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3897"/>
            <a:ext cx="8596668" cy="458746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400" dirty="0" smtClean="0"/>
              <a:t>Перечень </a:t>
            </a:r>
            <a:r>
              <a:rPr lang="ru-RU" sz="2400" dirty="0"/>
              <a:t>мероприятий, посвященных дням воинской славы России и памятным датам России, реализуемых на территории Красноярского </a:t>
            </a:r>
            <a:r>
              <a:rPr lang="ru-RU" sz="2400" dirty="0" smtClean="0"/>
              <a:t>края; </a:t>
            </a:r>
          </a:p>
          <a:p>
            <a:pPr>
              <a:buFontTx/>
              <a:buChar char="-"/>
            </a:pPr>
            <a:r>
              <a:rPr lang="ru-RU" sz="2400" dirty="0" smtClean="0"/>
              <a:t>Календарный план воспитательной работы на 2022-2023 учебный год;</a:t>
            </a:r>
          </a:p>
          <a:p>
            <a:pPr>
              <a:buFontTx/>
              <a:buChar char="-"/>
            </a:pPr>
            <a:r>
              <a:rPr lang="ru-RU" sz="2400" dirty="0" smtClean="0"/>
              <a:t>Юбилейные даты 2022-2023 гг.;</a:t>
            </a:r>
          </a:p>
          <a:p>
            <a:pPr>
              <a:buFontTx/>
              <a:buChar char="-"/>
            </a:pPr>
            <a:r>
              <a:rPr lang="ru-RU" sz="2400" dirty="0" smtClean="0"/>
              <a:t>Историческое просвещение обучающихся;</a:t>
            </a:r>
          </a:p>
          <a:p>
            <a:pPr>
              <a:buFontTx/>
              <a:buChar char="-"/>
            </a:pPr>
            <a:r>
              <a:rPr lang="ru-RU" sz="2400" dirty="0"/>
              <a:t>Школьный </a:t>
            </a:r>
            <a:r>
              <a:rPr lang="ru-RU" sz="2400" dirty="0" smtClean="0"/>
              <a:t>театр;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Познавательные </a:t>
            </a:r>
            <a:r>
              <a:rPr lang="ru-RU" sz="2400" dirty="0" smtClean="0"/>
              <a:t>маршруты;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Школьный </a:t>
            </a:r>
            <a:r>
              <a:rPr lang="ru-RU" sz="2400" dirty="0" smtClean="0"/>
              <a:t>музей;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Диктант </a:t>
            </a:r>
            <a:r>
              <a:rPr lang="ru-RU" sz="2400" dirty="0" smtClean="0"/>
              <a:t>Победы.</a:t>
            </a:r>
            <a:endParaRPr lang="ru-RU" sz="2400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17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Ресурсы: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Сайт академии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России: </a:t>
            </a:r>
            <a:r>
              <a:rPr lang="ru-RU" sz="2400" dirty="0">
                <a:hlinkClick r:id="rId2"/>
              </a:rPr>
              <a:t>https://apkpro.ru/razgovory-o-vazhnom/</a:t>
            </a:r>
            <a:endParaRPr lang="ru-RU" sz="2400" dirty="0"/>
          </a:p>
          <a:p>
            <a:r>
              <a:rPr lang="ru-RU" sz="2400" dirty="0"/>
              <a:t>Портал "Единое </a:t>
            </a:r>
            <a:r>
              <a:rPr lang="ru-RU" sz="2400" dirty="0" smtClean="0"/>
              <a:t>содержание</a:t>
            </a:r>
            <a:r>
              <a:rPr lang="ru-RU" sz="2400" dirty="0"/>
              <a:t>  общего образования" - </a:t>
            </a:r>
            <a:r>
              <a:rPr lang="ru-RU" sz="2400" dirty="0">
                <a:hlinkClick r:id="rId3"/>
              </a:rPr>
              <a:t>www.edsoo.ru</a:t>
            </a:r>
            <a:endParaRPr lang="ru-RU" sz="2400" dirty="0"/>
          </a:p>
          <a:p>
            <a:r>
              <a:rPr lang="ru-RU" sz="2400" dirty="0"/>
              <a:t>Сетевое объединение "Ассоциация классных руководителей на портале Красноярского ИПК - </a:t>
            </a:r>
            <a:r>
              <a:rPr lang="ru-RU" sz="2400" dirty="0">
                <a:hlinkClick r:id="rId4"/>
              </a:rPr>
              <a:t>https://</a:t>
            </a:r>
            <a:r>
              <a:rPr lang="ru-RU" sz="2400" dirty="0" smtClean="0">
                <a:hlinkClick r:id="rId4"/>
              </a:rPr>
              <a:t>dl.kipk.ru/course/index.php?categoryid=3</a:t>
            </a:r>
            <a:endParaRPr lang="ru-RU" sz="2400" dirty="0" smtClean="0"/>
          </a:p>
          <a:p>
            <a:r>
              <a:rPr lang="ru-RU" sz="2400" dirty="0" smtClean="0"/>
              <a:t>Сайт Красноярского ИПК -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kipk.ru/105-main/information/structura/tsentr-vospitaniya-i-grazhdanskogo-obrazovaniya/3101-donctv-act12#methodica</a:t>
            </a:r>
            <a:endParaRPr lang="ru-RU" sz="2400" dirty="0" smtClean="0"/>
          </a:p>
          <a:p>
            <a:r>
              <a:rPr lang="ru-RU" sz="2400" dirty="0" smtClean="0"/>
              <a:t>Сайт управления образования - </a:t>
            </a: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uo-kuragino.ru/work/obschee-obrazovanie/vospitatelnaja-rabota/dokumenty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4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Портал «Единое содержание образования»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https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://edsoo.ru/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96" t="3701" r="20209" b="3478"/>
          <a:stretch/>
        </p:blipFill>
        <p:spPr>
          <a:xfrm>
            <a:off x="1862135" y="1600200"/>
            <a:ext cx="6065713" cy="52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78" t="3417" r="24369" b="3674"/>
          <a:stretch/>
        </p:blipFill>
        <p:spPr>
          <a:xfrm>
            <a:off x="1764978" y="0"/>
            <a:ext cx="6766373" cy="67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Телефон: 2-56-11, 89233683803</a:t>
            </a:r>
          </a:p>
          <a:p>
            <a:r>
              <a:rPr lang="en-US" sz="3600" dirty="0" smtClean="0"/>
              <a:t>E-mail</a:t>
            </a:r>
            <a:r>
              <a:rPr lang="ru-RU" sz="3600" dirty="0" smtClean="0"/>
              <a:t>: </a:t>
            </a:r>
            <a:r>
              <a:rPr lang="en-US" sz="3600" dirty="0" smtClean="0"/>
              <a:t>uokuragino@yandex.ru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4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13239"/>
            <a:ext cx="8596668" cy="56281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Приказ </a:t>
            </a:r>
            <a:r>
              <a:rPr lang="ru-RU" sz="2800" dirty="0" err="1" smtClean="0"/>
              <a:t>Минпросвещения</a:t>
            </a:r>
            <a:r>
              <a:rPr lang="ru-RU" sz="2800" dirty="0" smtClean="0"/>
              <a:t> России от 31.05.2021 № 286 «Об утверждении федерального государственного образовательного стандарта начального общего образования»;</a:t>
            </a:r>
          </a:p>
          <a:p>
            <a:r>
              <a:rPr lang="ru-RU" sz="2800" dirty="0"/>
              <a:t>Приказ </a:t>
            </a:r>
            <a:r>
              <a:rPr lang="ru-RU" sz="2800" dirty="0" err="1"/>
              <a:t>Минпросвещения</a:t>
            </a:r>
            <a:r>
              <a:rPr lang="ru-RU" sz="2800" dirty="0"/>
              <a:t> России от 31.05.2021 № </a:t>
            </a:r>
            <a:r>
              <a:rPr lang="ru-RU" sz="2800" dirty="0" smtClean="0"/>
              <a:t>287 </a:t>
            </a:r>
            <a:r>
              <a:rPr lang="ru-RU" sz="2800" dirty="0"/>
              <a:t>«Об утверждении федерального государственного образовательного стандарта </a:t>
            </a:r>
            <a:r>
              <a:rPr lang="ru-RU" sz="2800" dirty="0" smtClean="0"/>
              <a:t>основного </a:t>
            </a:r>
            <a:r>
              <a:rPr lang="ru-RU" sz="2800" dirty="0"/>
              <a:t>общего образования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07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6" y="523812"/>
            <a:ext cx="10617379" cy="5972276"/>
          </a:xfrm>
        </p:spPr>
      </p:pic>
    </p:spTree>
    <p:extLst>
      <p:ext uri="{BB962C8B-B14F-4D97-AF65-F5344CB8AC3E}">
        <p14:creationId xmlns:p14="http://schemas.microsoft.com/office/powerpoint/2010/main" val="36334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5" y="404940"/>
            <a:ext cx="10545514" cy="5931852"/>
          </a:xfrm>
        </p:spPr>
      </p:pic>
    </p:spTree>
    <p:extLst>
      <p:ext uri="{BB962C8B-B14F-4D97-AF65-F5344CB8AC3E}">
        <p14:creationId xmlns:p14="http://schemas.microsoft.com/office/powerpoint/2010/main" val="2524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3" y="231204"/>
            <a:ext cx="10724330" cy="6032436"/>
          </a:xfrm>
        </p:spPr>
      </p:pic>
    </p:spTree>
    <p:extLst>
      <p:ext uri="{BB962C8B-B14F-4D97-AF65-F5344CB8AC3E}">
        <p14:creationId xmlns:p14="http://schemas.microsoft.com/office/powerpoint/2010/main" val="25319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по организации внеурочной деятельности в рамках реализации обновленных ФГОС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4062" y="2743199"/>
            <a:ext cx="2593730" cy="2892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 10 часов еженедельных занятий внеурочной деятельностью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5668" y="2316772"/>
            <a:ext cx="3710353" cy="112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1320 часов - НОО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75668" y="3556488"/>
            <a:ext cx="3710353" cy="112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1750 часов - ООО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635784" y="2540975"/>
            <a:ext cx="1160911" cy="677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635784" y="5020407"/>
            <a:ext cx="1160911" cy="677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5668" y="4796204"/>
            <a:ext cx="3710353" cy="112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700 часов - СОО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643495" y="3780691"/>
            <a:ext cx="1160911" cy="677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4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Планирование внеурочной деятельности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0054"/>
            <a:ext cx="8596668" cy="503799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31984" y="1776045"/>
            <a:ext cx="3367453" cy="1397977"/>
          </a:xfrm>
          <a:prstGeom prst="downArrowCallout">
            <a:avLst>
              <a:gd name="adj1" fmla="val 2655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Часть, рекомендуемая для всех обучающихся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586046" y="1776046"/>
            <a:ext cx="3367453" cy="13979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Вариативная часть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3" idx="0"/>
          </p:cNvCxnSpPr>
          <p:nvPr/>
        </p:nvCxnSpPr>
        <p:spPr>
          <a:xfrm flipH="1">
            <a:off x="3956538" y="1310054"/>
            <a:ext cx="1019130" cy="404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>
            <a:off x="4975668" y="1310054"/>
            <a:ext cx="906386" cy="404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931985" y="3279530"/>
            <a:ext cx="3367453" cy="7825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 час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tx1"/>
                </a:solidFill>
              </a:rPr>
              <a:t>информационно-просветительские занятия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1985" y="4325814"/>
            <a:ext cx="3367453" cy="7473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 час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tx1"/>
                </a:solidFill>
              </a:rPr>
              <a:t>формирование функциональной грамотности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1985" y="5336929"/>
            <a:ext cx="3367453" cy="7561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 час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chemeClr val="tx1"/>
                </a:solidFill>
              </a:rPr>
              <a:t>занятия по профориентации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6044" y="5336930"/>
            <a:ext cx="3367453" cy="7561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2 часа </a:t>
            </a:r>
            <a:r>
              <a:rPr lang="ru-RU" sz="1600" dirty="0" smtClean="0"/>
              <a:t>– </a:t>
            </a:r>
            <a:r>
              <a:rPr lang="ru-RU" sz="1600" dirty="0" smtClean="0">
                <a:solidFill>
                  <a:schemeClr val="tx1"/>
                </a:solidFill>
              </a:rPr>
              <a:t>занятия по удовлетворению социальных интересов и потребностей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6045" y="4325815"/>
            <a:ext cx="3367453" cy="7473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2 часа </a:t>
            </a:r>
            <a:r>
              <a:rPr lang="ru-RU" sz="1600" dirty="0" smtClean="0"/>
              <a:t>– </a:t>
            </a:r>
            <a:r>
              <a:rPr lang="ru-RU" sz="1600" dirty="0" smtClean="0">
                <a:solidFill>
                  <a:schemeClr val="tx1"/>
                </a:solidFill>
              </a:rPr>
              <a:t>занятия по творческому и физическому развитию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6045" y="3279531"/>
            <a:ext cx="3367453" cy="7825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3 часа </a:t>
            </a:r>
            <a:r>
              <a:rPr lang="ru-RU" sz="1600" dirty="0" smtClean="0"/>
              <a:t>– </a:t>
            </a:r>
            <a:r>
              <a:rPr lang="ru-RU" sz="1600" dirty="0" smtClean="0">
                <a:solidFill>
                  <a:schemeClr val="tx1"/>
                </a:solidFill>
              </a:rPr>
              <a:t>занятия по реализации особых интеллектуальных и социокультурных потребностей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 action="ppaction://hlinkfile"/>
              </a:rPr>
              <a:t>Проект «Разговор о важном»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9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776</TotalTime>
  <Words>404</Words>
  <Application>Microsoft Office PowerPoint</Application>
  <PresentationFormat>Широкоэкранный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Аспект</vt:lpstr>
      <vt:lpstr>Организация воспитательной работы в условиях новых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Внеурочная деятельность</vt:lpstr>
      <vt:lpstr>Методические рекомендации по организации внеурочной деятельности в рамках реализации обновленных ФГОС</vt:lpstr>
      <vt:lpstr>Планирование внеурочной деятельности</vt:lpstr>
      <vt:lpstr>Проект «Разговор о важном»</vt:lpstr>
      <vt:lpstr>Рабочая программа воспитания</vt:lpstr>
      <vt:lpstr>Презентация PowerPoint</vt:lpstr>
      <vt:lpstr>Виды, формы и содержание воспитательной деятельности</vt:lpstr>
      <vt:lpstr>План мероприятий</vt:lpstr>
      <vt:lpstr>Учесть при организации воспитательной работы</vt:lpstr>
      <vt:lpstr>Организовать работу по направлениям:</vt:lpstr>
      <vt:lpstr>Ресурсы:</vt:lpstr>
      <vt:lpstr>Портал «Единое содержание образования» https://edsoo.ru/</vt:lpstr>
      <vt:lpstr>Презентация PowerPoint</vt:lpstr>
      <vt:lpstr>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воспитательной работы в условиях новых ФГОС</dc:title>
  <dc:creator>Berezina</dc:creator>
  <cp:lastModifiedBy>Berezina</cp:lastModifiedBy>
  <cp:revision>32</cp:revision>
  <dcterms:created xsi:type="dcterms:W3CDTF">2022-08-02T04:59:02Z</dcterms:created>
  <dcterms:modified xsi:type="dcterms:W3CDTF">2022-08-16T07:20:38Z</dcterms:modified>
</cp:coreProperties>
</file>