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68" r:id="rId8"/>
    <p:sldId id="263" r:id="rId9"/>
    <p:sldId id="264" r:id="rId10"/>
    <p:sldId id="267" r:id="rId11"/>
    <p:sldId id="269" r:id="rId12"/>
    <p:sldId id="270" r:id="rId13"/>
    <p:sldId id="271" r:id="rId14"/>
    <p:sldId id="272" r:id="rId15"/>
    <p:sldId id="273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82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5F0-CF38-4090-BA14-36ABADE6E47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26AF-BA22-424E-B6D8-F9E6D2436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83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5F0-CF38-4090-BA14-36ABADE6E47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26AF-BA22-424E-B6D8-F9E6D2436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3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5F0-CF38-4090-BA14-36ABADE6E47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26AF-BA22-424E-B6D8-F9E6D2436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11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5F0-CF38-4090-BA14-36ABADE6E47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26AF-BA22-424E-B6D8-F9E6D243642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531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5F0-CF38-4090-BA14-36ABADE6E47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26AF-BA22-424E-B6D8-F9E6D2436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62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5F0-CF38-4090-BA14-36ABADE6E47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26AF-BA22-424E-B6D8-F9E6D243642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806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5F0-CF38-4090-BA14-36ABADE6E47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26AF-BA22-424E-B6D8-F9E6D2436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19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5F0-CF38-4090-BA14-36ABADE6E47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26AF-BA22-424E-B6D8-F9E6D2436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5F0-CF38-4090-BA14-36ABADE6E47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26AF-BA22-424E-B6D8-F9E6D2436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48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5F0-CF38-4090-BA14-36ABADE6E47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26AF-BA22-424E-B6D8-F9E6D2436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1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5F0-CF38-4090-BA14-36ABADE6E47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26AF-BA22-424E-B6D8-F9E6D2436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28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5F0-CF38-4090-BA14-36ABADE6E47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26AF-BA22-424E-B6D8-F9E6D2436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19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5F0-CF38-4090-BA14-36ABADE6E47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26AF-BA22-424E-B6D8-F9E6D2436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50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5F0-CF38-4090-BA14-36ABADE6E47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26AF-BA22-424E-B6D8-F9E6D2436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09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5F0-CF38-4090-BA14-36ABADE6E47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26AF-BA22-424E-B6D8-F9E6D2436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61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5F0-CF38-4090-BA14-36ABADE6E47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26AF-BA22-424E-B6D8-F9E6D2436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71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5F0-CF38-4090-BA14-36ABADE6E47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26AF-BA22-424E-B6D8-F9E6D2436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43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6E925F0-CF38-4090-BA14-36ABADE6E47F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71A26AF-BA22-424E-B6D8-F9E6D2436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96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mt24.ru/" TargetMode="External"/><Relationship Id="rId5" Type="http://schemas.openxmlformats.org/officeDocument/2006/relationships/hyperlink" Target="mailto:medteh@kristel.ru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mt24.ru/" TargetMode="External"/><Relationship Id="rId2" Type="http://schemas.openxmlformats.org/officeDocument/2006/relationships/hyperlink" Target="mailto:mmt-prk@yandex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65000"/>
                <a:lumOff val="3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749" y="1431962"/>
            <a:ext cx="5869172" cy="191978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Минусинский медицинский техникум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45610" y="542135"/>
            <a:ext cx="6005857" cy="80787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раевое государственное бюджетное образовательное учреждение среднего профессионального образования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14" b="3460"/>
          <a:stretch/>
        </p:blipFill>
        <p:spPr>
          <a:xfrm>
            <a:off x="490870" y="542135"/>
            <a:ext cx="1890824" cy="1849720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70" y="3704838"/>
            <a:ext cx="3506971" cy="25895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849833" y="4970983"/>
            <a:ext cx="3136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Красноярский край, </a:t>
            </a:r>
          </a:p>
          <a:p>
            <a:r>
              <a:rPr lang="ru-RU" sz="1600" dirty="0" smtClean="0"/>
              <a:t>г. Минусинск, ул. Ленина, 75</a:t>
            </a:r>
          </a:p>
          <a:p>
            <a:r>
              <a:rPr lang="ru-RU" sz="1600" dirty="0" smtClean="0"/>
              <a:t>Тел: (39132) 2-02-66</a:t>
            </a:r>
          </a:p>
          <a:p>
            <a:r>
              <a:rPr lang="en-US" sz="1600" dirty="0" smtClean="0"/>
              <a:t>E-mail: </a:t>
            </a:r>
            <a:r>
              <a:rPr lang="en-US" sz="1600" dirty="0" smtClean="0">
                <a:solidFill>
                  <a:schemeClr val="tx2">
                    <a:lumMod val="40000"/>
                    <a:lumOff val="60000"/>
                  </a:schemeClr>
                </a:solidFill>
                <a:hlinkClick r:id="rId5"/>
              </a:rPr>
              <a:t>medteh@kristel.ru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Сайт: </a:t>
            </a:r>
            <a:r>
              <a:rPr lang="en-US" sz="1600" dirty="0" smtClean="0">
                <a:hlinkClick r:id="rId6"/>
              </a:rPr>
              <a:t>www.minmt.ru</a:t>
            </a:r>
            <a:r>
              <a:rPr lang="en-US" sz="1600" dirty="0" smtClean="0"/>
              <a:t>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8011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8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2">
                <a:tint val="97000"/>
                <a:hueMod val="92000"/>
                <a:satMod val="169000"/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626" y="872029"/>
            <a:ext cx="796378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Уже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более 30 лет Минусинский медицинский техникум готовит специалистов среднего медицинского звена. За годы своей работы педагогический коллектив подготовил для практического здравоохранения более 3000 специалистов: медицинских сестер и фельдшеров, которые работают в ЛПУ г. Минусинска, Минусинского района, южных территорий Красноярского края, а также в других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городах и регионах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России и за рубежом. </a:t>
            </a:r>
            <a:endParaRPr lang="ru-RU" b="0" i="0" dirty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1627" y="393405"/>
            <a:ext cx="7495954" cy="57415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Техникум сегодня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6" y="3222278"/>
            <a:ext cx="2780887" cy="1850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708" y="3222278"/>
            <a:ext cx="2833705" cy="1886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29" y="3952708"/>
            <a:ext cx="3026380" cy="2014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982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2">
                <a:tint val="97000"/>
                <a:hueMod val="92000"/>
                <a:satMod val="169000"/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626" y="892841"/>
            <a:ext cx="79318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Минусинском медицинском техникуме занятия проводятся в двух учебных корпусах.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главном корпусе (ул. Ленина 75) находятся административные кабинеты, библиотека, читальный зал,  функционируют учебные кабинеты по учебным дисциплинам. </a:t>
            </a:r>
            <a:endParaRPr lang="ru-RU" b="0" i="0" dirty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1627" y="393405"/>
            <a:ext cx="7495954" cy="57415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Техникум сегодня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5" y="2418828"/>
            <a:ext cx="2658140" cy="1993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187" y="2398893"/>
            <a:ext cx="2684720" cy="2013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464" y="4540259"/>
            <a:ext cx="2658140" cy="1993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119" y="4530291"/>
            <a:ext cx="2671431" cy="2003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079" y="2408860"/>
            <a:ext cx="2684720" cy="2013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615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2">
                <a:tint val="97000"/>
                <a:hueMod val="92000"/>
                <a:satMod val="169000"/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626" y="938839"/>
            <a:ext cx="82575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общежитии (клинический корпус, ул. Народная 66) функционируют кабинеты по профессиональным модулям, кабинет психолога. 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будущих специалистов среднего медицинского звена осуществляется в учебных кабинетах доклинической практики, которые оснащены в соответствии с требованиями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ФГОС. </a:t>
            </a:r>
            <a:endParaRPr lang="ru-RU" b="0" i="0" dirty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1627" y="393405"/>
            <a:ext cx="7495954" cy="57415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Техникум сегодня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922" y="2502250"/>
            <a:ext cx="2615612" cy="1736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14" y="2497882"/>
            <a:ext cx="2620925" cy="1738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803" y="4363884"/>
            <a:ext cx="2620925" cy="1740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16" y="4363884"/>
            <a:ext cx="2615604" cy="1736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8" y="2502251"/>
            <a:ext cx="2615610" cy="173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498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2">
                <a:tint val="97000"/>
                <a:hueMod val="92000"/>
                <a:satMod val="169000"/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627" y="967563"/>
            <a:ext cx="79318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профессиональных компетенций, отработка практических навыков осуществляется на манекенах, фантомах, муляжах с использованием медицинского инструментария.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1627" y="393405"/>
            <a:ext cx="7495954" cy="57415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Техникум сегодня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7" y="2216360"/>
            <a:ext cx="2615609" cy="173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873" y="2199608"/>
            <a:ext cx="2615609" cy="173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961" y="4186515"/>
            <a:ext cx="2615610" cy="173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68" y="4186515"/>
            <a:ext cx="2615609" cy="173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749" y="2216360"/>
            <a:ext cx="2615610" cy="1736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085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2">
                <a:tint val="97000"/>
                <a:hueMod val="92000"/>
                <a:satMod val="169000"/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626" y="831085"/>
            <a:ext cx="793188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КГБПОУ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«Минусинский медицинский техникум» имеет в наличии студенческое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общежитие. Общежитие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предназначается для размещения иногородних студентов.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общежитии обеспечены необходимые условия для проживания, самостоятельных занятий и отдыха, а также проведения культурно-воспитательной и спортивно-массовой работы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1627" y="393405"/>
            <a:ext cx="7495954" cy="57415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Техникум сегодня</a:t>
            </a:r>
            <a:endParaRPr lang="ru-RU" sz="2400" b="1" dirty="0"/>
          </a:p>
        </p:txBody>
      </p:sp>
      <p:sp>
        <p:nvSpPr>
          <p:cNvPr id="5" name="AutoShape 2" descr="Здание общежития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D:\ДОКУМЕНТЫ\Аня\ММТ\ПРИЕМНАЯ КОМИССИЯ\Презентация техникума\4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8" r="1890" b="6138"/>
          <a:stretch/>
        </p:blipFill>
        <p:spPr bwMode="auto">
          <a:xfrm>
            <a:off x="766498" y="2597914"/>
            <a:ext cx="4935167" cy="1806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D:\ДОКУМЕНТЫ\Аня\ММТ\ПРИЕМНАЯ КОМИССИЯ\Презентация техникума\общежитие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760" y="4510071"/>
            <a:ext cx="2408189" cy="1806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D:\ДОКУМЕНТЫ\Аня\ММТ\ПРИЕМНАЯ КОМИССИЯ\Презентация техникума\общежитие 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97" y="4510071"/>
            <a:ext cx="2408188" cy="1806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D:\ДОКУМЕНТЫ\Аня\ММТ\ПРИЕМНАЯ КОМИССИЯ\Презентация техникума\общежитие 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907" y="2597914"/>
            <a:ext cx="2408189" cy="1806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D:\ДОКУМЕНТЫ\Аня\ММТ\ПРИЕМНАЯ КОМИССИЯ\Презентация техникума\общежитие 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477" y="4510071"/>
            <a:ext cx="2408188" cy="1806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57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2">
                <a:tint val="97000"/>
                <a:hueMod val="92000"/>
                <a:satMod val="169000"/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15" y="462108"/>
            <a:ext cx="3887054" cy="2915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18897" y="967563"/>
            <a:ext cx="388932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техникуме уделяется большое внимание внеучебной деятельности студентов. Правильная организация досуга позволяет реализовать творческий потенциал молодых людей, выявить их таланты и способности, занять время общественно-полезными делами.</a:t>
            </a:r>
          </a:p>
          <a:p>
            <a:r>
              <a:rPr lang="ru-RU" dirty="0"/>
              <a:t>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1627" y="393405"/>
            <a:ext cx="7495954" cy="57415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Техникум сегодня</a:t>
            </a:r>
            <a:endParaRPr lang="ru-RU" sz="2400" b="1" dirty="0"/>
          </a:p>
        </p:txBody>
      </p:sp>
      <p:sp>
        <p:nvSpPr>
          <p:cNvPr id="5" name="AutoShape 2" descr="Здание общежития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09" y="3520420"/>
            <a:ext cx="3789317" cy="2647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615" y="3518740"/>
            <a:ext cx="3887054" cy="2649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364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2">
                <a:tint val="97000"/>
                <a:hueMod val="92000"/>
                <a:satMod val="169000"/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77" y="3796641"/>
            <a:ext cx="3721396" cy="2791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04800" y="877828"/>
            <a:ext cx="4417326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75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750" dirty="0">
                <a:latin typeface="Arial" panose="020B0604020202020204" pitchFamily="34" charset="0"/>
                <a:cs typeface="Arial" panose="020B0604020202020204" pitchFamily="34" charset="0"/>
              </a:rPr>
              <a:t>2003 года в техникуме активно работает волонтерское движение «Альтруисты</a:t>
            </a:r>
            <a:r>
              <a:rPr lang="ru-RU" sz="1750" dirty="0" smtClean="0">
                <a:latin typeface="Arial" panose="020B0604020202020204" pitchFamily="34" charset="0"/>
                <a:cs typeface="Arial" panose="020B0604020202020204" pitchFamily="34" charset="0"/>
              </a:rPr>
              <a:t>», которое с </a:t>
            </a:r>
            <a:r>
              <a:rPr lang="ru-RU" sz="1750" dirty="0">
                <a:latin typeface="Arial" panose="020B0604020202020204" pitchFamily="34" charset="0"/>
                <a:cs typeface="Arial" panose="020B0604020202020204" pitchFamily="34" charset="0"/>
              </a:rPr>
              <a:t>2016 года </a:t>
            </a:r>
            <a:r>
              <a:rPr lang="ru-RU" sz="1750" dirty="0" smtClean="0">
                <a:latin typeface="Arial" panose="020B0604020202020204" pitchFamily="34" charset="0"/>
                <a:cs typeface="Arial" panose="020B0604020202020204" pitchFamily="34" charset="0"/>
              </a:rPr>
              <a:t>стало частью </a:t>
            </a:r>
            <a:r>
              <a:rPr lang="ru-RU" sz="1750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Всероссийского движения «</a:t>
            </a:r>
            <a:r>
              <a:rPr lang="ru-RU" sz="1750" dirty="0" smtClean="0">
                <a:latin typeface="Arial" panose="020B0604020202020204" pitchFamily="34" charset="0"/>
                <a:cs typeface="Arial" panose="020B0604020202020204" pitchFamily="34" charset="0"/>
              </a:rPr>
              <a:t>Волонтеры–медики</a:t>
            </a:r>
            <a:r>
              <a:rPr lang="ru-RU" sz="1750" dirty="0">
                <a:latin typeface="Arial" panose="020B0604020202020204" pitchFamily="34" charset="0"/>
                <a:cs typeface="Arial" panose="020B0604020202020204" pitchFamily="34" charset="0"/>
              </a:rPr>
              <a:t>» и активно участвует во всех проектах: «Мы вместе</a:t>
            </a:r>
            <a:r>
              <a:rPr lang="ru-RU" sz="1750" dirty="0" smtClean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1750" dirty="0">
                <a:latin typeface="Arial" panose="020B0604020202020204" pitchFamily="34" charset="0"/>
                <a:cs typeface="Arial" panose="020B0604020202020204" pitchFamily="34" charset="0"/>
              </a:rPr>
              <a:t>«Оберегая сердца», </a:t>
            </a:r>
            <a:r>
              <a:rPr lang="ru-RU" sz="1750" dirty="0" smtClean="0">
                <a:latin typeface="Arial" panose="020B0604020202020204" pitchFamily="34" charset="0"/>
                <a:cs typeface="Arial" panose="020B0604020202020204" pitchFamily="34" charset="0"/>
              </a:rPr>
              <a:t>«Популяризация </a:t>
            </a:r>
            <a:r>
              <a:rPr lang="ru-RU" sz="1750" dirty="0">
                <a:latin typeface="Arial" panose="020B0604020202020204" pitchFamily="34" charset="0"/>
                <a:cs typeface="Arial" panose="020B0604020202020204" pitchFamily="34" charset="0"/>
              </a:rPr>
              <a:t>донорства</a:t>
            </a:r>
            <a:r>
              <a:rPr lang="ru-RU" sz="1750" dirty="0" smtClean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r>
              <a:rPr lang="ru-RU" sz="1750" dirty="0">
                <a:latin typeface="Arial" panose="020B0604020202020204" pitchFamily="34" charset="0"/>
                <a:cs typeface="Arial" panose="020B0604020202020204" pitchFamily="34" charset="0"/>
              </a:rPr>
              <a:t>Наши волонтеры известны не только в городе Минусинске, но и в Красноярском крае.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1627" y="393405"/>
            <a:ext cx="7495954" cy="57415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Техникум сегодня</a:t>
            </a:r>
            <a:endParaRPr lang="ru-RU" sz="2400" b="1" dirty="0"/>
          </a:p>
        </p:txBody>
      </p:sp>
      <p:sp>
        <p:nvSpPr>
          <p:cNvPr id="5" name="AutoShape 2" descr="Здание общежития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953" y="576286"/>
            <a:ext cx="3746761" cy="2497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5" y="3868313"/>
            <a:ext cx="4482881" cy="2647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186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2">
                <a:tint val="97000"/>
                <a:hueMod val="92000"/>
                <a:satMod val="169000"/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432" y="966135"/>
            <a:ext cx="364395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Студенты ММТ  активные участники спортивных, спортивно-массовых мероприятий и соревнований, как внутри учебного заведения, так и на городском, краевом, межрегиональном уровне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1627" y="393405"/>
            <a:ext cx="7495954" cy="57415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Техникум сегодня</a:t>
            </a:r>
            <a:endParaRPr lang="ru-RU" sz="2400" b="1" dirty="0"/>
          </a:p>
        </p:txBody>
      </p:sp>
      <p:sp>
        <p:nvSpPr>
          <p:cNvPr id="5" name="AutoShape 2" descr="Здание общежития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86" y="3390235"/>
            <a:ext cx="3909063" cy="260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47" y="419001"/>
            <a:ext cx="3383442" cy="2537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D:\ДОКУМЕНТЫ\Аня\ММТ\ПРИЕМНАЯ КОМИССИЯ\Презентация техникума\f834b4_a87a03ff90ca4a6e8cfe053c043d660b_mv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06" y="3129777"/>
            <a:ext cx="3007745" cy="2865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35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294566" y="1788351"/>
            <a:ext cx="6554867" cy="5741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Приемная комиссия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7014" y="2712340"/>
            <a:ext cx="7929348" cy="2346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 Минусинск,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ул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Народная, 66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Тел: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8-908-015-03-50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mmt-prk@yandex.ru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Сайт: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www.minmt.ru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3806" y="361302"/>
            <a:ext cx="81163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краевое государственное бюджетное образовательное учреждение среднего профессионального </a:t>
            </a:r>
            <a:r>
              <a:rPr lang="ru-RU" dirty="0" smtClean="0"/>
              <a:t>образования</a:t>
            </a:r>
            <a:endParaRPr lang="en-US" dirty="0" smtClean="0"/>
          </a:p>
          <a:p>
            <a:pPr algn="ctr"/>
            <a:r>
              <a:rPr lang="ru-RU" sz="2800" dirty="0" smtClean="0"/>
              <a:t>Минусинский медицинский техникум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098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2">
                <a:tint val="97000"/>
                <a:hueMod val="92000"/>
                <a:satMod val="169000"/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037" y="622095"/>
            <a:ext cx="817643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Минусинский медицинский техникум сегодня - это ведущее образовательное учреждение юга Красноярского края, осуществляющее подготовку по специальностям 34.02.01 Сестринское дело и 31.02.01 Лечебное дело.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Выпускники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техникума обладают необходимыми для успешной карьеры теоретическими знаниями и практическими навыками и востребованы на рынке труда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base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Учредителем КГБПОУ «Минусинский медицинский техникум» является Министерство здравоохранения Красноярского края.</a:t>
            </a:r>
          </a:p>
          <a:p>
            <a:pPr algn="just" fontAlgn="base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just" fontAlgn="base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Техникум работает на основании Устава, Лицензии на право ведения образовательной деятельности № 7512-л, от 14 апреля 2014 года, срок действия – бессрочно и Свидетельства о государственной аккредитации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4888 от 06 ноября 2018 г., срок действия – до 06 ноября 2024 г.</a:t>
            </a:r>
            <a:endParaRPr lang="ru-RU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53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2">
                <a:tint val="97000"/>
                <a:hueMod val="92000"/>
                <a:satMod val="169000"/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627" y="1446028"/>
            <a:ext cx="8155172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КГБПОУ «Минусинский медицинский техникум» ведет подготовку по специальностям:</a:t>
            </a:r>
          </a:p>
          <a:p>
            <a:pPr fontAlgn="base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31.02.01 Лечебное дело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Квалификация - фельдшер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Срок обучения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3 года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месяцев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Форма обучения - очная.</a:t>
            </a:r>
          </a:p>
          <a:p>
            <a:pPr fontAlgn="base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fontAlgn="base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34.02.01 Сестринское дело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Квалификация - медицинская сестра/медицинский брат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Срок обучения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2 года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месяцев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Форма обучения - очная.</a:t>
            </a:r>
          </a:p>
          <a:p>
            <a:pPr algn="just" fontAlgn="base"/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ru-RU" b="0" i="0" dirty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1627" y="393405"/>
            <a:ext cx="6554867" cy="57415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Направления подготовки</a:t>
            </a:r>
            <a:endParaRPr lang="ru-RU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181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2">
                <a:tint val="97000"/>
                <a:hueMod val="92000"/>
                <a:satMod val="169000"/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627" y="1499190"/>
            <a:ext cx="7963787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КГБПОУ «Минусинский медицинский техникум» принимаются граждане РФ, иностранные граждане и соотечественники стран ближнего зарубежья, имеющие документ государственного образца о среднем общем образовании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(11 классов)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начальном профессиональном образовании.</a:t>
            </a:r>
          </a:p>
          <a:p>
            <a:pPr algn="just" fontAlgn="base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algn="just" fontAlgn="base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Прием ведется по индивидуальному рейтинговому баллу по общеобразовательным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предметам (конкурс аттестатов).</a:t>
            </a:r>
          </a:p>
          <a:p>
            <a:pPr algn="just" fontAlgn="base"/>
            <a:endParaRPr lang="ru-RU" sz="17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Вступительные испытания проводятся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форме психологического тестирования.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ru-RU" b="0" i="0" dirty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1627" y="393405"/>
            <a:ext cx="6554867" cy="57415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Правила приема</a:t>
            </a:r>
            <a:endParaRPr lang="ru-RU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069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2">
                <a:tint val="97000"/>
                <a:hueMod val="92000"/>
                <a:satMod val="169000"/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627" y="1446028"/>
            <a:ext cx="8155172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Прием документов в 2022 году планируется:</a:t>
            </a:r>
          </a:p>
          <a:p>
            <a:pPr algn="just" fontAlgn="base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с 20 июня по 10 августа</a:t>
            </a:r>
            <a:r>
              <a:rPr lang="ru-RU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период работы приемной комиссии абитуриенты и их родители (законные представители) могут получить всю необходимую информацию и консультативную помощь по вопросам подачи документов, вступительных испытаний и зачисления по телефону или по электронной почте.</a:t>
            </a:r>
          </a:p>
          <a:p>
            <a:pPr algn="just" fontAlgn="base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Время работы приемной комиссии: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понедельник - пятница 9.00-16.00; суббота, воскресенье: выходной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Контактный телефон: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8-908-015-03-50, 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mmt-prk@yandex.ru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inherit"/>
              </a:rPr>
              <a:t> </a:t>
            </a:r>
          </a:p>
          <a:p>
            <a:pPr algn="just" fontAlgn="base"/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200" b="0" i="0" baseline="30000" dirty="0" smtClean="0">
                <a:effectLst/>
              </a:rPr>
              <a:t>*</a:t>
            </a:r>
            <a:r>
              <a:rPr lang="ru-RU" sz="1200" b="0" i="0" dirty="0" smtClean="0">
                <a:effectLst/>
              </a:rPr>
              <a:t>даты приема документов могут быть изменены </a:t>
            </a:r>
          </a:p>
          <a:p>
            <a:pPr fontAlgn="base"/>
            <a:r>
              <a:rPr lang="ru-RU" sz="1200" b="0" i="0" dirty="0" smtClean="0">
                <a:effectLst/>
              </a:rPr>
              <a:t>при внесении изменений в Правила приема</a:t>
            </a:r>
            <a:endParaRPr lang="ru-RU" sz="1200" b="0" i="0" baseline="30000" dirty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1627" y="393405"/>
            <a:ext cx="6554867" cy="57415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Правила приема</a:t>
            </a:r>
            <a:endParaRPr lang="ru-RU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407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2">
                <a:tint val="97000"/>
                <a:hueMod val="92000"/>
                <a:satMod val="169000"/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9170" y="497200"/>
            <a:ext cx="6554867" cy="57415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Контрольные цифры приема</a:t>
            </a:r>
            <a:endParaRPr lang="ru-RU" sz="2400" b="1" dirty="0"/>
          </a:p>
        </p:txBody>
      </p:sp>
      <p:sp>
        <p:nvSpPr>
          <p:cNvPr id="5" name="AutoShape 2" descr="https://static.wixstatic.com/media/c535e7_3469af1aaf3d4706836df6c47af0374b~mv2.jpg/v1/fill/w_750,h_223,al_c,lg_1,q_80/c535e7_3469af1aaf3d4706836df6c47af0374b~mv2.webp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9170" y="1403498"/>
            <a:ext cx="815517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Контрольные цифры приема граждан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подготовку специалистов со средним профессиональным образованием за счет средств краевого бюджета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2022-2023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учебном году в КГБПОУ «Минусинский медицинский техникум»</a:t>
            </a:r>
          </a:p>
          <a:p>
            <a:pPr algn="just" fontAlgn="base"/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ru-RU" b="0" i="0" dirty="0">
              <a:effectLst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892755"/>
              </p:ext>
            </p:extLst>
          </p:nvPr>
        </p:nvGraphicFramePr>
        <p:xfrm>
          <a:off x="449170" y="2894587"/>
          <a:ext cx="7461453" cy="223033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22884">
                  <a:extLst>
                    <a:ext uri="{9D8B030D-6E8A-4147-A177-3AD203B41FA5}">
                      <a16:colId xmlns:a16="http://schemas.microsoft.com/office/drawing/2014/main" val="357461102"/>
                    </a:ext>
                  </a:extLst>
                </a:gridCol>
                <a:gridCol w="2067302">
                  <a:extLst>
                    <a:ext uri="{9D8B030D-6E8A-4147-A177-3AD203B41FA5}">
                      <a16:colId xmlns:a16="http://schemas.microsoft.com/office/drawing/2014/main" val="3149705086"/>
                    </a:ext>
                  </a:extLst>
                </a:gridCol>
                <a:gridCol w="1571267">
                  <a:extLst>
                    <a:ext uri="{9D8B030D-6E8A-4147-A177-3AD203B41FA5}">
                      <a16:colId xmlns:a16="http://schemas.microsoft.com/office/drawing/2014/main" val="3983570031"/>
                    </a:ext>
                  </a:extLst>
                </a:gridCol>
              </a:tblGrid>
              <a:tr h="925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Наименование специальности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Код специальности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Всего</a:t>
                      </a:r>
                      <a:br>
                        <a:rPr lang="ru-RU" sz="1800" b="1" dirty="0">
                          <a:effectLst/>
                        </a:rPr>
                      </a:br>
                      <a:r>
                        <a:rPr lang="ru-RU" sz="1800" b="1" dirty="0">
                          <a:effectLst/>
                        </a:rPr>
                        <a:t>(количество)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2382316"/>
                  </a:ext>
                </a:extLst>
              </a:tr>
              <a:tr h="524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Лечебное дело </a:t>
                      </a:r>
                      <a:r>
                        <a:rPr lang="ru-RU" sz="2000" dirty="0" smtClean="0">
                          <a:effectLst/>
                        </a:rPr>
                        <a:t/>
                      </a:r>
                      <a:br>
                        <a:rPr lang="ru-RU" sz="2000" dirty="0" smtClean="0">
                          <a:effectLst/>
                        </a:rPr>
                      </a:br>
                      <a:r>
                        <a:rPr lang="ru-RU" sz="2000" dirty="0" smtClean="0">
                          <a:effectLst/>
                        </a:rPr>
                        <a:t>(</a:t>
                      </a:r>
                      <a:r>
                        <a:rPr lang="ru-RU" sz="2000" dirty="0">
                          <a:effectLst/>
                        </a:rPr>
                        <a:t>очная форма)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31.02.01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75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8474792"/>
                  </a:ext>
                </a:extLst>
              </a:tr>
              <a:tr h="524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Сестринское дело </a:t>
                      </a:r>
                      <a:r>
                        <a:rPr lang="ru-RU" sz="2000" dirty="0" smtClean="0">
                          <a:effectLst/>
                        </a:rPr>
                        <a:t/>
                      </a:r>
                      <a:br>
                        <a:rPr lang="ru-RU" sz="2000" dirty="0" smtClean="0">
                          <a:effectLst/>
                        </a:rPr>
                      </a:br>
                      <a:r>
                        <a:rPr lang="ru-RU" sz="2000" dirty="0" smtClean="0">
                          <a:effectLst/>
                        </a:rPr>
                        <a:t>(</a:t>
                      </a:r>
                      <a:r>
                        <a:rPr lang="ru-RU" sz="2000" dirty="0">
                          <a:effectLst/>
                        </a:rPr>
                        <a:t>очная форма)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34.02.01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50</a:t>
                      </a:r>
                      <a:endParaRPr lang="ru-RU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351303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725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2">
                <a:tint val="97000"/>
                <a:hueMod val="92000"/>
                <a:satMod val="169000"/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9170" y="497200"/>
            <a:ext cx="6554867" cy="57415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Проходной балл</a:t>
            </a:r>
            <a:endParaRPr lang="ru-RU" sz="2400" b="1" dirty="0"/>
          </a:p>
        </p:txBody>
      </p:sp>
      <p:sp>
        <p:nvSpPr>
          <p:cNvPr id="5" name="AutoShape 2" descr="https://static.wixstatic.com/media/c535e7_3469af1aaf3d4706836df6c47af0374b~mv2.jpg/v1/fill/w_750,h_223,al_c,lg_1,q_80/c535e7_3469af1aaf3d4706836df6c47af0374b~mv2.webp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9170" y="1071358"/>
            <a:ext cx="81551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Проходной балл формируется в процессе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конкурса, ежегодно.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Проходной балл текущего года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становится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известен только после приема всех документов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поступление и проведения всех вступительных испытаний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(как правило, после 15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августа).</a:t>
            </a:r>
          </a:p>
          <a:p>
            <a:pPr fontAlgn="base"/>
            <a:endParaRPr lang="ru-RU" b="0" i="0" dirty="0">
              <a:effectLst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134036"/>
              </p:ext>
            </p:extLst>
          </p:nvPr>
        </p:nvGraphicFramePr>
        <p:xfrm>
          <a:off x="565295" y="2607507"/>
          <a:ext cx="7313430" cy="3211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2225">
                  <a:extLst>
                    <a:ext uri="{9D8B030D-6E8A-4147-A177-3AD203B41FA5}">
                      <a16:colId xmlns:a16="http://schemas.microsoft.com/office/drawing/2014/main" val="343644328"/>
                    </a:ext>
                  </a:extLst>
                </a:gridCol>
                <a:gridCol w="2502225">
                  <a:extLst>
                    <a:ext uri="{9D8B030D-6E8A-4147-A177-3AD203B41FA5}">
                      <a16:colId xmlns:a16="http://schemas.microsoft.com/office/drawing/2014/main" val="1110716389"/>
                    </a:ext>
                  </a:extLst>
                </a:gridCol>
                <a:gridCol w="2308980">
                  <a:extLst>
                    <a:ext uri="{9D8B030D-6E8A-4147-A177-3AD203B41FA5}">
                      <a16:colId xmlns:a16="http://schemas.microsoft.com/office/drawing/2014/main" val="2183704625"/>
                    </a:ext>
                  </a:extLst>
                </a:gridCol>
              </a:tblGrid>
              <a:tr h="38459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all" dirty="0">
                          <a:effectLst/>
                        </a:rPr>
                        <a:t>год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7" marR="438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Проходной балл аттестата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7" marR="438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902857"/>
                  </a:ext>
                </a:extLst>
              </a:tr>
              <a:tr h="721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Специальность 31.02.01 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Лечебное дело (фельдшер)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7" marR="438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Специальность 34.02.01 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Сестринское дело 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(медицинская сестра/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медицинский брат)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7" marR="4380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2262144"/>
                  </a:ext>
                </a:extLst>
              </a:tr>
              <a:tr h="461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2018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7" marR="438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4.27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7" marR="438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3.76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7" marR="438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100558"/>
                  </a:ext>
                </a:extLst>
              </a:tr>
              <a:tr h="461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7" marR="438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4.31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7" marR="438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4.06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7" marR="438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6738260"/>
                  </a:ext>
                </a:extLst>
              </a:tr>
              <a:tr h="461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7" marR="438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4.33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7" marR="438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3.98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7" marR="438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860439"/>
                  </a:ext>
                </a:extLst>
              </a:tr>
              <a:tr h="461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7" marR="438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4,27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7" marR="438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3,80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07" marR="438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035504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7384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2">
                <a:tint val="97000"/>
                <a:hueMod val="92000"/>
                <a:satMod val="169000"/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627" y="967563"/>
            <a:ext cx="7963787" cy="663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Квалификация: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фельдшер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Срок обучения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базе 11 классов: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года 10 месяцев 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Сфера профессиональной деятельности: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Фельдшерско-акушерский пункт (ФАП)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Лечебно-профилактические учреждения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Скорая помощь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фельдшера: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Диагностика типичных случаев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заболеваний, оказание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доврачебной лечебно-профилактической медицинской помощи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Ведение амбулаторного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приема, обслуживание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дому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Проведение простейших лабораторных исследований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Владение методами реанимации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Выполнение врачебных назначений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Знание медицинской техники, умение ее использовать при выполнении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процедур, выполнение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физиотерапевтических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процедур, выполнение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профилактических прививок и диагностических проб населению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Выполнение противоэпидемических мероприятий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Санитарно-просветительская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работа,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· Участие в диспансеризации населения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Пропаганда здорового образа жизни</a:t>
            </a:r>
          </a:p>
          <a:p>
            <a:r>
              <a:rPr lang="ru-RU" dirty="0"/>
              <a:t> </a:t>
            </a:r>
          </a:p>
          <a:p>
            <a:pPr algn="just" fontAlgn="base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ru-RU" b="0" i="0" dirty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1627" y="393405"/>
            <a:ext cx="6554867" cy="57415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Специальность 31.02.01 лечебное дело</a:t>
            </a:r>
            <a:endParaRPr lang="ru-RU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504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2">
                <a:tint val="97000"/>
                <a:hueMod val="92000"/>
                <a:satMod val="169000"/>
                <a:lumMod val="8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627" y="967563"/>
            <a:ext cx="7963787" cy="7155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Квалификация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медицинская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сестра/медицинский брат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Срок обучения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базе 11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классов: 2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года 10 месяцев 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Сфера профессиональной деятельности: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Лечебно-профилактические учреждения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Социальные, образовательные учреждения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Реабилитационные центры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медицинской сестры: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Наблюдение за состоянием больного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Оказание неотложной доврачебной  медицинской помощи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Владение методами реанимации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Владение всеми комплексами мероприятий по уходу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больными, владение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различными способами введения лекарственных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средств, уход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больными в послеоперационном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Проведение транспортной иммобилизации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Выполнение врачебных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назначений, подготовка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больных к операции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Выполнение физиотерапевтических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процедур, выполнение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профилактических прививок и диагностических проб населению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Выполнение противоэпидемических мероприятий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Санитарно-просветительская работа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Участие в диспансеризации населения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· Пропаганда здорового образа жизни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pPr algn="just" fontAlgn="base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ru-RU" b="0" i="0" dirty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1627" y="393405"/>
            <a:ext cx="7495954" cy="57415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Специальность 34.02.01 сестринское дело</a:t>
            </a:r>
            <a:endParaRPr lang="ru-RU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002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|0.9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7|1.4|1.2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|1|1.6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|1.1|1.3|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2|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1|1.4|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|1.5|1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1.3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|1|1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1|1.2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|1.5|0.8|1.6|1.2|0.7|1.1|0.7|0.8|0.7|0.7|0.7|0.7|0.7|0.9|1.7|1.7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0.7|0.8|1|0.9|0.9|0.9|0.9|0.9|1.1|0.9|1.3|1.7|0.9|1.3|1|1|3.7|1.2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|1.2|1.1"/>
</p:tagLst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1815</TotalTime>
  <Words>754</Words>
  <Application>Microsoft Office PowerPoint</Application>
  <PresentationFormat>Экран (4:3)</PresentationFormat>
  <Paragraphs>140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inherit</vt:lpstr>
      <vt:lpstr>Times New Roman</vt:lpstr>
      <vt:lpstr>Wingdings 3</vt:lpstr>
      <vt:lpstr>Сектор</vt:lpstr>
      <vt:lpstr>Минусинский медицинский техникум</vt:lpstr>
      <vt:lpstr>Презентация PowerPoint</vt:lpstr>
      <vt:lpstr>Направления подготовки</vt:lpstr>
      <vt:lpstr>Правила приема</vt:lpstr>
      <vt:lpstr>Правила приема</vt:lpstr>
      <vt:lpstr>Контрольные цифры приема</vt:lpstr>
      <vt:lpstr>Проходной балл</vt:lpstr>
      <vt:lpstr>Специальность 31.02.01 лечебное дело</vt:lpstr>
      <vt:lpstr>Специальность 34.02.01 сестринское дело</vt:lpstr>
      <vt:lpstr>Техникум сегодня</vt:lpstr>
      <vt:lpstr>Техникум сегодня</vt:lpstr>
      <vt:lpstr>Техникум сегодня</vt:lpstr>
      <vt:lpstr>Техникум сегодня</vt:lpstr>
      <vt:lpstr>Техникум сегодня</vt:lpstr>
      <vt:lpstr>Техникум сегодня</vt:lpstr>
      <vt:lpstr>Техникум сегодня</vt:lpstr>
      <vt:lpstr>Техникум сегодня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Минусинский медицинский техникум</dc:title>
  <dc:creator>12k</dc:creator>
  <cp:lastModifiedBy>12k</cp:lastModifiedBy>
  <cp:revision>56</cp:revision>
  <dcterms:created xsi:type="dcterms:W3CDTF">2021-11-12T02:48:56Z</dcterms:created>
  <dcterms:modified xsi:type="dcterms:W3CDTF">2022-10-27T03:47:18Z</dcterms:modified>
</cp:coreProperties>
</file>