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35" r:id="rId3"/>
    <p:sldId id="274" r:id="rId4"/>
    <p:sldId id="272" r:id="rId5"/>
    <p:sldId id="296" r:id="rId6"/>
    <p:sldId id="262" r:id="rId7"/>
    <p:sldId id="270" r:id="rId8"/>
    <p:sldId id="315" r:id="rId9"/>
    <p:sldId id="341" r:id="rId10"/>
    <p:sldId id="264" r:id="rId11"/>
    <p:sldId id="348" r:id="rId12"/>
    <p:sldId id="347" r:id="rId13"/>
    <p:sldId id="349" r:id="rId14"/>
    <p:sldId id="350" r:id="rId15"/>
    <p:sldId id="345" r:id="rId16"/>
    <p:sldId id="292" r:id="rId17"/>
    <p:sldId id="268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6535" autoAdjust="0"/>
  </p:normalViewPr>
  <p:slideViewPr>
    <p:cSldViewPr snapToGrid="0">
      <p:cViewPr varScale="1">
        <p:scale>
          <a:sx n="64" d="100"/>
          <a:sy n="64" d="100"/>
        </p:scale>
        <p:origin x="9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8194C-D0D9-4FEB-A6C5-CE36317A0C03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3B903-D7B5-494C-825F-E335970AB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307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3B903-D7B5-494C-825F-E335970ABD4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830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3B903-D7B5-494C-825F-E335970ABD4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946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56CF-D7DA-4FA2-890F-0229A0E8A425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D4229-2837-4D6F-A7C0-CCBD8A8D2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92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56CF-D7DA-4FA2-890F-0229A0E8A425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D4229-2837-4D6F-A7C0-CCBD8A8D2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964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56CF-D7DA-4FA2-890F-0229A0E8A425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D4229-2837-4D6F-A7C0-CCBD8A8D2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244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56CF-D7DA-4FA2-890F-0229A0E8A425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D4229-2837-4D6F-A7C0-CCBD8A8D2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741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56CF-D7DA-4FA2-890F-0229A0E8A425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D4229-2837-4D6F-A7C0-CCBD8A8D2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65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56CF-D7DA-4FA2-890F-0229A0E8A425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D4229-2837-4D6F-A7C0-CCBD8A8D2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19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56CF-D7DA-4FA2-890F-0229A0E8A425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D4229-2837-4D6F-A7C0-CCBD8A8D2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876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56CF-D7DA-4FA2-890F-0229A0E8A425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D4229-2837-4D6F-A7C0-CCBD8A8D2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300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56CF-D7DA-4FA2-890F-0229A0E8A425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D4229-2837-4D6F-A7C0-CCBD8A8D2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867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56CF-D7DA-4FA2-890F-0229A0E8A425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D4229-2837-4D6F-A7C0-CCBD8A8D2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57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56CF-D7DA-4FA2-890F-0229A0E8A425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D4229-2837-4D6F-A7C0-CCBD8A8D2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912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956CF-D7DA-4FA2-890F-0229A0E8A425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D4229-2837-4D6F-A7C0-CCBD8A8D2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085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bvbinfo.r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bvbinfo.ru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t.me/bvbambassador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alieksandra.izmailova.1992@mail.ru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darya_zanko@mail.ru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teacher@bvbinfo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bvbinfo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vbinfo.r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vbinfo.r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bvbinfo.ru/catalo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6541" y="294482"/>
            <a:ext cx="9144000" cy="6361812"/>
          </a:xfrm>
        </p:spPr>
        <p:txBody>
          <a:bodyPr>
            <a:normAutofit/>
          </a:bodyPr>
          <a:lstStyle/>
          <a:p>
            <a:pPr algn="l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/>
          <a:srcRect l="28203" t="25471" r="9773" b="11981"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68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2388" y="2242200"/>
            <a:ext cx="1176970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ЭТАП ПРОФОРИЕНТАЦИОННАЯ ОНЛАЙН-ДИАГНОСТИКА № 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lvl="0" indent="0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1999" cy="208363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71108" y="2807886"/>
            <a:ext cx="1164978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профориентационной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(навигационной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«Понимаю себя»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онлайн-диагностики № 1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6-11-х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 (для каждой возрастной группы – своя форма) на платформе 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https://bvbinfo.ru/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07.10.2022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до 10.12.2022 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По итогам навигационной онлайн-диагностики «Понимаю себя» выдаются рекомендации по выбору направлений мероприятий профессионального выбора Проекта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2022 году предлагается 2 теста: «Мои ориентиры» и «Мои таланты» (они появляются поэтапно и автоматически в личном кабинете ребенка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Задача педагога-навигатора: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добавить диагностику в расписание по внеурочной деятельности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Просмотреть, скачать результаты прохождения диагностик в своем личном кабинете.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79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735659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ЭТАПЫ МЕРОПРИЯТИЯ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РОФЕССИОНАЛЬНОМУ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6-11 классов в мероприятиях по профессиональному выбору –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15.10.2022 г. до 30.11.2022 г.</a:t>
            </a:r>
          </a:p>
          <a:p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1999" cy="208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809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56" y="1994683"/>
            <a:ext cx="11967485" cy="74987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8" y="2669517"/>
            <a:ext cx="10515600" cy="4351338"/>
          </a:xfrm>
        </p:spPr>
        <p:txBody>
          <a:bodyPr>
            <a:normAutofit lnSpcReduction="10000"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профориентационной (углубленной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сравнительной) онлайн-диагностики №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6-11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классов (для каждой возрастной группы – своя форма) на платформе  </a:t>
            </a:r>
            <a:r>
              <a:rPr lang="ru-RU" sz="24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https://bvbinfo.ru/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15.11.2022 г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для уточнения профессиональных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склонностей и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готовности к профессиональному самоопределению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с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посещения мероприятия по профессиональному выбору.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По итогам углубленной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сравнительной онлайн-диагностики «Осознаю» происходит интеграция и сравнение данных 2-х этапов диагностик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с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выдачей персональных рекомендаций.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Задача педагога-навигатора: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добавить диагностику в расписание по внеурочной деятельности.</a:t>
            </a:r>
          </a:p>
          <a:p>
            <a:endParaRPr lang="ru-RU" dirty="0"/>
          </a:p>
        </p:txBody>
      </p:sp>
      <p:pic>
        <p:nvPicPr>
          <p:cNvPr id="5" name="Объект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2258" y="-13910"/>
            <a:ext cx="12191999" cy="208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437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2290" y="2293495"/>
            <a:ext cx="11071412" cy="43513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Клуб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Амбассадоров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проекта!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педагоги-навигаторы! Если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с особым увлечением занимаетесь вопросами профориентации, хотите найти единомышленников и ещё больше общаться с экспертами проекта, получать дополнительный полезный контент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делиться своим опытом, то Вы можете вступить в группу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БвБ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| Клуб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Амбассадоров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https://t.me/bvbambassadors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229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81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2290" y="2293495"/>
            <a:ext cx="11071412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«Билет </a:t>
            </a:r>
            <a:r>
              <a:rPr lang="ru-RU" sz="2400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будущее» планирует реализацию совместного спецпроекта </a:t>
            </a:r>
            <a:r>
              <a:rPr lang="ru-RU" sz="2400" dirty="0" smtClean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с </a:t>
            </a:r>
            <a:r>
              <a:rPr lang="ru-RU" sz="2400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программой «Больше чем работа» («Больше чем путешествие»), в рамках которого у педагогов-навигаторов нашего </a:t>
            </a:r>
            <a:r>
              <a:rPr lang="ru-RU" sz="2400" dirty="0" smtClean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</a:t>
            </a:r>
            <a:r>
              <a:rPr lang="ru-RU" sz="2400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есть возможность отправиться </a:t>
            </a:r>
            <a:r>
              <a:rPr lang="ru-RU" sz="2400" dirty="0" smtClean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в </a:t>
            </a:r>
            <a:r>
              <a:rPr lang="ru-RU" sz="2400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соседний регион для обмена педагогическими практиками и опытом.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Педагог-навигатор должен быть активным участником </a:t>
            </a:r>
            <a:r>
              <a:rPr lang="ru-RU" sz="2400" dirty="0" smtClean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</a:t>
            </a:r>
            <a:r>
              <a:rPr lang="ru-RU" sz="2400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2022 году, возрастом до 35 лет. В этом случае ему оплачивают дорогу, проживание и питание по программе. </a:t>
            </a:r>
            <a:endParaRPr lang="ru-RU" sz="2400" dirty="0" smtClean="0">
              <a:solidFill>
                <a:srgbClr val="2C2D2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Просим информацию</a:t>
            </a:r>
            <a:r>
              <a:rPr lang="ru-RU" sz="2400" b="1" dirty="0" smtClean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АКТИВИСТОВ</a:t>
            </a:r>
            <a:r>
              <a:rPr lang="ru-RU" sz="2400" b="1" dirty="0" smtClean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педагогов-навигаторов Проекта в 2022 году направить до </a:t>
            </a:r>
            <a:r>
              <a:rPr lang="ru-RU" sz="2400" b="1" u="sng" dirty="0" smtClean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14.10.2022 г.</a:t>
            </a:r>
            <a:r>
              <a:rPr lang="ru-RU" sz="2400" b="1" dirty="0" smtClean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en-US" sz="2400" dirty="0" smtClean="0">
                <a:hlinkClick r:id="rId2"/>
              </a:rPr>
              <a:t>alieksandra.izmailova.1992@mail.ru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форме: муниципальное образование, Ф.И.О. педагога-навигатора, </a:t>
            </a:r>
            <a:r>
              <a:rPr lang="ru-RU" sz="2400" dirty="0" smtClean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работы, должность, вклад в профориентационную деятельность, контактный </a:t>
            </a:r>
            <a:r>
              <a:rPr lang="ru-RU" sz="2400" dirty="0" smtClean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телефон, адрес </a:t>
            </a:r>
            <a:r>
              <a:rPr lang="ru-RU" sz="2400" smtClean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электронной </a:t>
            </a:r>
            <a:r>
              <a:rPr lang="ru-RU" sz="2400" smtClean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почты.</a:t>
            </a:r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229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84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2388" y="2658620"/>
            <a:ext cx="11071412" cy="435133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Освещение Проекта в СМИ</a:t>
            </a:r>
          </a:p>
          <a:p>
            <a:pPr marL="0" lvl="0" indent="0" algn="just">
              <a:spcBef>
                <a:spcPts val="60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Ежемесячно, до 15 числа, муниципальный координатор направляет на почту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darya_zanko@mail.ru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сентябре одна новость: как обучаются педагоги-навигаторы</a:t>
            </a:r>
          </a:p>
          <a:p>
            <a:pPr marL="0" lvl="0" indent="0" algn="just">
              <a:spcBef>
                <a:spcPts val="60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октябре, ноябре:</a:t>
            </a:r>
          </a:p>
          <a:p>
            <a:pPr algn="just">
              <a:spcBef>
                <a:spcPts val="600"/>
              </a:spcBef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проходит диагностика (одна новость)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проходят профориентационные уроки (одна новость)</a:t>
            </a:r>
          </a:p>
          <a:p>
            <a:pPr algn="just">
              <a:spcBef>
                <a:spcPts val="600"/>
              </a:spcBef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школьники участвуют в пробах (не менее двух новостей)</a:t>
            </a:r>
          </a:p>
          <a:p>
            <a:pPr algn="just">
              <a:spcBef>
                <a:spcPts val="600"/>
              </a:spcBef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Интересные истории участников Проекта (дети, родители, педагоги-навигаторы) (минимум одна история, но желательно больше)</a:t>
            </a:r>
          </a:p>
          <a:p>
            <a:pPr marL="0" lvl="0" indent="0" algn="just">
              <a:spcBef>
                <a:spcPts val="600"/>
              </a:spcBef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60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в свободной форме, с указанием цифр, интересных фактов (при наличии), фото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Новость – это ответ на вопросы Что? Где? Когда? произошло + какая-то конкретика</a:t>
            </a:r>
          </a:p>
          <a:p>
            <a:pPr marL="0" lvl="0" indent="0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229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47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Почта технической поддержки для педагогов-навигаторов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teacher@bvbinfo.ru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220355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957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7210" t="26243" r="9649" b="1019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83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7348" y="2419447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оператор Проекта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Фонд Гуманитарных Проектов</a:t>
            </a:r>
          </a:p>
          <a:p>
            <a:pPr marL="0" indent="0" algn="just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Красноярского края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оператор Проекта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КГАПОУ «Красноярский колледж сферы услуг и предпринимательства»,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КГБОУ ДО «Красноярский краевой Дворец пионеров»</a:t>
            </a: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координаторы </a:t>
            </a:r>
            <a:r>
              <a:rPr lang="ru-RU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Педагоги-навигаторы 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284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11142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чел.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(включая не менее 3-4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ограниченными возможностями здоровья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инвалидностью) 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Площадки-организации </a:t>
            </a:r>
            <a:r>
              <a:rPr lang="ru-RU" sz="24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площадок-организаций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1999" cy="198161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</p:pic>
      <p:sp>
        <p:nvSpPr>
          <p:cNvPr id="5" name="Oval 82"/>
          <p:cNvSpPr>
            <a:spLocks noChangeAspect="1"/>
          </p:cNvSpPr>
          <p:nvPr/>
        </p:nvSpPr>
        <p:spPr>
          <a:xfrm>
            <a:off x="138329" y="2347294"/>
            <a:ext cx="469021" cy="45559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83119" y="1896227"/>
            <a:ext cx="57009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РОЛИ И ПОЗИЦИИ В ПРОЕКТЕ</a:t>
            </a:r>
          </a:p>
        </p:txBody>
      </p:sp>
      <p:sp>
        <p:nvSpPr>
          <p:cNvPr id="9" name="Oval 82"/>
          <p:cNvSpPr>
            <a:spLocks noChangeAspect="1"/>
          </p:cNvSpPr>
          <p:nvPr/>
        </p:nvSpPr>
        <p:spPr>
          <a:xfrm>
            <a:off x="138328" y="3400830"/>
            <a:ext cx="469021" cy="45559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0" name="Oval 82"/>
          <p:cNvSpPr>
            <a:spLocks noChangeAspect="1"/>
          </p:cNvSpPr>
          <p:nvPr/>
        </p:nvSpPr>
        <p:spPr>
          <a:xfrm>
            <a:off x="124381" y="4811116"/>
            <a:ext cx="469021" cy="45559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1" name="Oval 82"/>
          <p:cNvSpPr>
            <a:spLocks noChangeAspect="1"/>
          </p:cNvSpPr>
          <p:nvPr/>
        </p:nvSpPr>
        <p:spPr>
          <a:xfrm>
            <a:off x="124381" y="6342929"/>
            <a:ext cx="469021" cy="45559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2" name="Oval 82"/>
          <p:cNvSpPr>
            <a:spLocks noChangeAspect="1"/>
          </p:cNvSpPr>
          <p:nvPr/>
        </p:nvSpPr>
        <p:spPr>
          <a:xfrm>
            <a:off x="138327" y="5636855"/>
            <a:ext cx="469021" cy="45559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5834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80934" y="359764"/>
            <a:ext cx="1139620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МНОГОФУНКЦИОНАЛЬНАЯ  ИНФОРМАЦИОННО-СЕРВИСНАЯ ОНЛАЙН-ПЛАТФОРМА – ЦИФРОВОЕ ЯДРО ПРОЕКТА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80934" y="1896256"/>
            <a:ext cx="97772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Ссылка на цифровую платформу Проекта 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https://bvbinfo.ru/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/>
          <a:srcRect l="3247" t="13864" r="2125" b="6558"/>
          <a:stretch/>
        </p:blipFill>
        <p:spPr>
          <a:xfrm>
            <a:off x="1045629" y="2509418"/>
            <a:ext cx="10103370" cy="41871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9584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5818" y="1495841"/>
            <a:ext cx="11505265" cy="5362159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Общедоступный сегмент: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требует регистрации пользователей и доступа                                к персональным данным. Участвовать могут все желающие (обучающиеся всех классов, родители, специалисты).</a:t>
            </a:r>
          </a:p>
          <a:p>
            <a:pPr marL="0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Школьный сегмент: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личные кабинеты школ и персональные страницы обучающихся. Участвовать могут только зарегистрированные школы                                       и обучающиеся 6-11 классов этих школ.</a:t>
            </a:r>
          </a:p>
        </p:txBody>
      </p:sp>
      <p:pic>
        <p:nvPicPr>
          <p:cNvPr id="5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1999" cy="211386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46667" y="2338561"/>
            <a:ext cx="6789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СЕГМЕНТЫ ПЛАТФОРМЫ ПРОЕКТА</a:t>
            </a:r>
          </a:p>
        </p:txBody>
      </p:sp>
      <p:sp>
        <p:nvSpPr>
          <p:cNvPr id="7" name="Oval 82"/>
          <p:cNvSpPr>
            <a:spLocks noChangeAspect="1"/>
          </p:cNvSpPr>
          <p:nvPr/>
        </p:nvSpPr>
        <p:spPr>
          <a:xfrm>
            <a:off x="77646" y="3163020"/>
            <a:ext cx="469021" cy="455593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8" name="Oval 82"/>
          <p:cNvSpPr>
            <a:spLocks noChangeAspect="1"/>
          </p:cNvSpPr>
          <p:nvPr/>
        </p:nvSpPr>
        <p:spPr>
          <a:xfrm>
            <a:off x="77646" y="4366533"/>
            <a:ext cx="469021" cy="455593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302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428" y="0"/>
            <a:ext cx="11505265" cy="66883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/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 этап реализации Проекта: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педагогов-навигаторов на платформе Проекта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https://bvbinfo.ru/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                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16.05.2022 г.</a:t>
            </a:r>
          </a:p>
          <a:p>
            <a:pPr algn="just">
              <a:spcBef>
                <a:spcPts val="6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обучающихся 6-11-х классов на платформе Проекта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https://bvbinfo.ru/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05.09.2022 г. до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21.10.2022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  <a:p>
            <a:pPr algn="just">
              <a:spcBef>
                <a:spcPts val="6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педагогов-навигаторов и педагогов-навигаторов 2021 года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05.09.2022 г. до 06.11.2022 г.</a:t>
            </a:r>
          </a:p>
          <a:p>
            <a:pPr marL="0" indent="0" algn="just">
              <a:spcBef>
                <a:spcPts val="600"/>
              </a:spcBef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этап реализации Проекта: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этап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Всероссийский профориентационный урок –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03.10.2022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до 15.10.2022 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Профориентационная (навигационная) онлайн-диагностика № 1 –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07.10.2022 г.                       до 10.12.2022г.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профессиональному выбору –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15.10.2022 г. до 30.11.2022 г.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этап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Профориентационная (углубленная и сравнительная) онлайн-диагностика № 2 –                       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15.11.2022 г.</a:t>
            </a:r>
          </a:p>
          <a:p>
            <a:pPr marL="0" indent="0" algn="just">
              <a:spcBef>
                <a:spcPts val="600"/>
              </a:spcBef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Заключительный этап реализации Проекта:</a:t>
            </a:r>
          </a:p>
          <a:p>
            <a:pPr marL="0" indent="0" algn="just">
              <a:buNone/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Итоговый рефлексивный профориентационный урок –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30.11.2022 г.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7428" y="0"/>
            <a:ext cx="82378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РЕАЛИЗАЦИИ ПРОЕКТА В 2022 ГОДУ</a:t>
            </a:r>
          </a:p>
        </p:txBody>
      </p:sp>
      <p:sp>
        <p:nvSpPr>
          <p:cNvPr id="7" name="Oval 82"/>
          <p:cNvSpPr>
            <a:spLocks noChangeAspect="1"/>
          </p:cNvSpPr>
          <p:nvPr/>
        </p:nvSpPr>
        <p:spPr>
          <a:xfrm>
            <a:off x="112412" y="577472"/>
            <a:ext cx="469021" cy="455593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8" name="Oval 82"/>
          <p:cNvSpPr>
            <a:spLocks noChangeAspect="1"/>
          </p:cNvSpPr>
          <p:nvPr/>
        </p:nvSpPr>
        <p:spPr>
          <a:xfrm>
            <a:off x="104669" y="3068399"/>
            <a:ext cx="469021" cy="455593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9" name="Oval 82"/>
          <p:cNvSpPr>
            <a:spLocks noChangeAspect="1"/>
          </p:cNvSpPr>
          <p:nvPr/>
        </p:nvSpPr>
        <p:spPr>
          <a:xfrm>
            <a:off x="137446" y="5919028"/>
            <a:ext cx="469021" cy="455593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646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5494" y="2985462"/>
            <a:ext cx="1107141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 ЭТАП РЕАЛИЗАЦИИ ПРОЕКТА</a:t>
            </a:r>
            <a:endParaRPr lang="ru-RU" sz="3200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2809297"/>
          </a:xfrm>
          <a:prstGeom prst="rect">
            <a:avLst/>
          </a:prstGeom>
        </p:spPr>
      </p:pic>
      <p:sp>
        <p:nvSpPr>
          <p:cNvPr id="8" name="Freeform 77"/>
          <p:cNvSpPr>
            <a:spLocks/>
          </p:cNvSpPr>
          <p:nvPr/>
        </p:nvSpPr>
        <p:spPr bwMode="auto">
          <a:xfrm>
            <a:off x="9061653" y="3267445"/>
            <a:ext cx="1267354" cy="1255713"/>
          </a:xfrm>
          <a:custGeom>
            <a:avLst/>
            <a:gdLst/>
            <a:ahLst/>
            <a:cxnLst>
              <a:cxn ang="0">
                <a:pos x="183" y="216"/>
              </a:cxn>
              <a:cxn ang="0">
                <a:pos x="256" y="180"/>
              </a:cxn>
              <a:cxn ang="0">
                <a:pos x="217" y="88"/>
              </a:cxn>
              <a:cxn ang="0">
                <a:pos x="385" y="88"/>
              </a:cxn>
              <a:cxn ang="0">
                <a:pos x="347" y="180"/>
              </a:cxn>
              <a:cxn ang="0">
                <a:pos x="420" y="216"/>
              </a:cxn>
              <a:cxn ang="0">
                <a:pos x="603" y="216"/>
              </a:cxn>
              <a:cxn ang="0">
                <a:pos x="603" y="399"/>
              </a:cxn>
              <a:cxn ang="0">
                <a:pos x="638" y="472"/>
              </a:cxn>
              <a:cxn ang="0">
                <a:pos x="731" y="433"/>
              </a:cxn>
              <a:cxn ang="0">
                <a:pos x="731" y="601"/>
              </a:cxn>
              <a:cxn ang="0">
                <a:pos x="638" y="563"/>
              </a:cxn>
              <a:cxn ang="0">
                <a:pos x="603" y="636"/>
              </a:cxn>
              <a:cxn ang="0">
                <a:pos x="603" y="819"/>
              </a:cxn>
              <a:cxn ang="0">
                <a:pos x="420" y="819"/>
              </a:cxn>
              <a:cxn ang="0">
                <a:pos x="347" y="784"/>
              </a:cxn>
              <a:cxn ang="0">
                <a:pos x="385" y="691"/>
              </a:cxn>
              <a:cxn ang="0">
                <a:pos x="217" y="691"/>
              </a:cxn>
              <a:cxn ang="0">
                <a:pos x="256" y="784"/>
              </a:cxn>
              <a:cxn ang="0">
                <a:pos x="183" y="819"/>
              </a:cxn>
              <a:cxn ang="0">
                <a:pos x="0" y="819"/>
              </a:cxn>
              <a:cxn ang="0">
                <a:pos x="0" y="636"/>
              </a:cxn>
              <a:cxn ang="0">
                <a:pos x="35" y="563"/>
              </a:cxn>
              <a:cxn ang="0">
                <a:pos x="128" y="601"/>
              </a:cxn>
              <a:cxn ang="0">
                <a:pos x="128" y="433"/>
              </a:cxn>
              <a:cxn ang="0">
                <a:pos x="35" y="472"/>
              </a:cxn>
              <a:cxn ang="0">
                <a:pos x="0" y="399"/>
              </a:cxn>
              <a:cxn ang="0">
                <a:pos x="0" y="216"/>
              </a:cxn>
              <a:cxn ang="0">
                <a:pos x="183" y="216"/>
              </a:cxn>
            </a:cxnLst>
            <a:rect l="0" t="0" r="r" b="b"/>
            <a:pathLst>
              <a:path w="819" h="819">
                <a:moveTo>
                  <a:pt x="183" y="216"/>
                </a:moveTo>
                <a:cubicBezTo>
                  <a:pt x="249" y="216"/>
                  <a:pt x="264" y="200"/>
                  <a:pt x="256" y="180"/>
                </a:cubicBezTo>
                <a:cubicBezTo>
                  <a:pt x="239" y="144"/>
                  <a:pt x="209" y="139"/>
                  <a:pt x="217" y="88"/>
                </a:cubicBezTo>
                <a:cubicBezTo>
                  <a:pt x="231" y="0"/>
                  <a:pt x="372" y="0"/>
                  <a:pt x="385" y="88"/>
                </a:cubicBezTo>
                <a:cubicBezTo>
                  <a:pt x="393" y="139"/>
                  <a:pt x="364" y="144"/>
                  <a:pt x="347" y="180"/>
                </a:cubicBezTo>
                <a:cubicBezTo>
                  <a:pt x="338" y="200"/>
                  <a:pt x="354" y="216"/>
                  <a:pt x="420" y="216"/>
                </a:cubicBezTo>
                <a:cubicBezTo>
                  <a:pt x="603" y="216"/>
                  <a:pt x="603" y="216"/>
                  <a:pt x="603" y="216"/>
                </a:cubicBezTo>
                <a:cubicBezTo>
                  <a:pt x="603" y="399"/>
                  <a:pt x="603" y="399"/>
                  <a:pt x="603" y="399"/>
                </a:cubicBezTo>
                <a:cubicBezTo>
                  <a:pt x="603" y="465"/>
                  <a:pt x="619" y="480"/>
                  <a:pt x="638" y="472"/>
                </a:cubicBezTo>
                <a:cubicBezTo>
                  <a:pt x="675" y="455"/>
                  <a:pt x="680" y="425"/>
                  <a:pt x="731" y="433"/>
                </a:cubicBezTo>
                <a:cubicBezTo>
                  <a:pt x="819" y="447"/>
                  <a:pt x="819" y="588"/>
                  <a:pt x="731" y="601"/>
                </a:cubicBezTo>
                <a:cubicBezTo>
                  <a:pt x="680" y="609"/>
                  <a:pt x="675" y="580"/>
                  <a:pt x="638" y="563"/>
                </a:cubicBezTo>
                <a:cubicBezTo>
                  <a:pt x="619" y="554"/>
                  <a:pt x="603" y="570"/>
                  <a:pt x="603" y="636"/>
                </a:cubicBezTo>
                <a:cubicBezTo>
                  <a:pt x="603" y="819"/>
                  <a:pt x="603" y="819"/>
                  <a:pt x="603" y="819"/>
                </a:cubicBezTo>
                <a:cubicBezTo>
                  <a:pt x="420" y="819"/>
                  <a:pt x="420" y="819"/>
                  <a:pt x="420" y="819"/>
                </a:cubicBezTo>
                <a:cubicBezTo>
                  <a:pt x="354" y="819"/>
                  <a:pt x="338" y="803"/>
                  <a:pt x="347" y="784"/>
                </a:cubicBezTo>
                <a:cubicBezTo>
                  <a:pt x="364" y="747"/>
                  <a:pt x="393" y="742"/>
                  <a:pt x="385" y="691"/>
                </a:cubicBezTo>
                <a:cubicBezTo>
                  <a:pt x="372" y="603"/>
                  <a:pt x="231" y="603"/>
                  <a:pt x="217" y="691"/>
                </a:cubicBezTo>
                <a:cubicBezTo>
                  <a:pt x="209" y="742"/>
                  <a:pt x="239" y="747"/>
                  <a:pt x="256" y="784"/>
                </a:cubicBezTo>
                <a:cubicBezTo>
                  <a:pt x="264" y="803"/>
                  <a:pt x="249" y="819"/>
                  <a:pt x="183" y="819"/>
                </a:cubicBezTo>
                <a:cubicBezTo>
                  <a:pt x="0" y="819"/>
                  <a:pt x="0" y="819"/>
                  <a:pt x="0" y="819"/>
                </a:cubicBezTo>
                <a:cubicBezTo>
                  <a:pt x="0" y="636"/>
                  <a:pt x="0" y="636"/>
                  <a:pt x="0" y="636"/>
                </a:cubicBezTo>
                <a:cubicBezTo>
                  <a:pt x="0" y="570"/>
                  <a:pt x="16" y="554"/>
                  <a:pt x="35" y="563"/>
                </a:cubicBezTo>
                <a:cubicBezTo>
                  <a:pt x="72" y="580"/>
                  <a:pt x="76" y="609"/>
                  <a:pt x="128" y="601"/>
                </a:cubicBezTo>
                <a:cubicBezTo>
                  <a:pt x="216" y="588"/>
                  <a:pt x="216" y="447"/>
                  <a:pt x="128" y="433"/>
                </a:cubicBezTo>
                <a:cubicBezTo>
                  <a:pt x="76" y="425"/>
                  <a:pt x="72" y="455"/>
                  <a:pt x="35" y="472"/>
                </a:cubicBezTo>
                <a:cubicBezTo>
                  <a:pt x="16" y="480"/>
                  <a:pt x="0" y="465"/>
                  <a:pt x="0" y="399"/>
                </a:cubicBezTo>
                <a:cubicBezTo>
                  <a:pt x="0" y="216"/>
                  <a:pt x="0" y="216"/>
                  <a:pt x="0" y="216"/>
                </a:cubicBezTo>
                <a:lnTo>
                  <a:pt x="183" y="216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Freeform 76"/>
          <p:cNvSpPr>
            <a:spLocks/>
          </p:cNvSpPr>
          <p:nvPr/>
        </p:nvSpPr>
        <p:spPr bwMode="auto">
          <a:xfrm>
            <a:off x="10016009" y="3604084"/>
            <a:ext cx="1267354" cy="1255713"/>
          </a:xfrm>
          <a:custGeom>
            <a:avLst/>
            <a:gdLst/>
            <a:ahLst/>
            <a:cxnLst>
              <a:cxn ang="0">
                <a:pos x="183" y="603"/>
              </a:cxn>
              <a:cxn ang="0">
                <a:pos x="256" y="638"/>
              </a:cxn>
              <a:cxn ang="0">
                <a:pos x="218" y="731"/>
              </a:cxn>
              <a:cxn ang="0">
                <a:pos x="386" y="731"/>
              </a:cxn>
              <a:cxn ang="0">
                <a:pos x="347" y="638"/>
              </a:cxn>
              <a:cxn ang="0">
                <a:pos x="420" y="603"/>
              </a:cxn>
              <a:cxn ang="0">
                <a:pos x="603" y="603"/>
              </a:cxn>
              <a:cxn ang="0">
                <a:pos x="603" y="420"/>
              </a:cxn>
              <a:cxn ang="0">
                <a:pos x="639" y="347"/>
              </a:cxn>
              <a:cxn ang="0">
                <a:pos x="731" y="385"/>
              </a:cxn>
              <a:cxn ang="0">
                <a:pos x="731" y="217"/>
              </a:cxn>
              <a:cxn ang="0">
                <a:pos x="639" y="256"/>
              </a:cxn>
              <a:cxn ang="0">
                <a:pos x="603" y="183"/>
              </a:cxn>
              <a:cxn ang="0">
                <a:pos x="603" y="0"/>
              </a:cxn>
              <a:cxn ang="0">
                <a:pos x="420" y="0"/>
              </a:cxn>
              <a:cxn ang="0">
                <a:pos x="347" y="35"/>
              </a:cxn>
              <a:cxn ang="0">
                <a:pos x="386" y="128"/>
              </a:cxn>
              <a:cxn ang="0">
                <a:pos x="218" y="128"/>
              </a:cxn>
              <a:cxn ang="0">
                <a:pos x="256" y="35"/>
              </a:cxn>
              <a:cxn ang="0">
                <a:pos x="183" y="0"/>
              </a:cxn>
              <a:cxn ang="0">
                <a:pos x="0" y="0"/>
              </a:cxn>
              <a:cxn ang="0">
                <a:pos x="0" y="183"/>
              </a:cxn>
              <a:cxn ang="0">
                <a:pos x="35" y="256"/>
              </a:cxn>
              <a:cxn ang="0">
                <a:pos x="128" y="217"/>
              </a:cxn>
              <a:cxn ang="0">
                <a:pos x="128" y="385"/>
              </a:cxn>
              <a:cxn ang="0">
                <a:pos x="35" y="347"/>
              </a:cxn>
              <a:cxn ang="0">
                <a:pos x="0" y="420"/>
              </a:cxn>
              <a:cxn ang="0">
                <a:pos x="0" y="603"/>
              </a:cxn>
              <a:cxn ang="0">
                <a:pos x="183" y="603"/>
              </a:cxn>
            </a:cxnLst>
            <a:rect l="0" t="0" r="r" b="b"/>
            <a:pathLst>
              <a:path w="819" h="819">
                <a:moveTo>
                  <a:pt x="183" y="603"/>
                </a:moveTo>
                <a:cubicBezTo>
                  <a:pt x="249" y="603"/>
                  <a:pt x="265" y="619"/>
                  <a:pt x="256" y="638"/>
                </a:cubicBezTo>
                <a:cubicBezTo>
                  <a:pt x="239" y="675"/>
                  <a:pt x="210" y="680"/>
                  <a:pt x="218" y="731"/>
                </a:cubicBezTo>
                <a:cubicBezTo>
                  <a:pt x="231" y="819"/>
                  <a:pt x="372" y="819"/>
                  <a:pt x="386" y="731"/>
                </a:cubicBezTo>
                <a:cubicBezTo>
                  <a:pt x="394" y="680"/>
                  <a:pt x="364" y="675"/>
                  <a:pt x="347" y="638"/>
                </a:cubicBezTo>
                <a:cubicBezTo>
                  <a:pt x="339" y="619"/>
                  <a:pt x="354" y="603"/>
                  <a:pt x="420" y="603"/>
                </a:cubicBezTo>
                <a:cubicBezTo>
                  <a:pt x="603" y="603"/>
                  <a:pt x="603" y="603"/>
                  <a:pt x="603" y="603"/>
                </a:cubicBezTo>
                <a:cubicBezTo>
                  <a:pt x="603" y="420"/>
                  <a:pt x="603" y="420"/>
                  <a:pt x="603" y="420"/>
                </a:cubicBezTo>
                <a:cubicBezTo>
                  <a:pt x="603" y="354"/>
                  <a:pt x="619" y="338"/>
                  <a:pt x="639" y="347"/>
                </a:cubicBezTo>
                <a:cubicBezTo>
                  <a:pt x="675" y="364"/>
                  <a:pt x="680" y="393"/>
                  <a:pt x="731" y="385"/>
                </a:cubicBezTo>
                <a:cubicBezTo>
                  <a:pt x="819" y="372"/>
                  <a:pt x="819" y="231"/>
                  <a:pt x="731" y="217"/>
                </a:cubicBezTo>
                <a:cubicBezTo>
                  <a:pt x="680" y="209"/>
                  <a:pt x="675" y="239"/>
                  <a:pt x="639" y="256"/>
                </a:cubicBezTo>
                <a:cubicBezTo>
                  <a:pt x="619" y="264"/>
                  <a:pt x="603" y="249"/>
                  <a:pt x="603" y="183"/>
                </a:cubicBezTo>
                <a:cubicBezTo>
                  <a:pt x="603" y="0"/>
                  <a:pt x="603" y="0"/>
                  <a:pt x="603" y="0"/>
                </a:cubicBezTo>
                <a:cubicBezTo>
                  <a:pt x="420" y="0"/>
                  <a:pt x="420" y="0"/>
                  <a:pt x="420" y="0"/>
                </a:cubicBezTo>
                <a:cubicBezTo>
                  <a:pt x="354" y="0"/>
                  <a:pt x="339" y="16"/>
                  <a:pt x="347" y="35"/>
                </a:cubicBezTo>
                <a:cubicBezTo>
                  <a:pt x="364" y="72"/>
                  <a:pt x="394" y="76"/>
                  <a:pt x="386" y="128"/>
                </a:cubicBezTo>
                <a:cubicBezTo>
                  <a:pt x="372" y="216"/>
                  <a:pt x="231" y="216"/>
                  <a:pt x="218" y="128"/>
                </a:cubicBezTo>
                <a:cubicBezTo>
                  <a:pt x="210" y="76"/>
                  <a:pt x="239" y="72"/>
                  <a:pt x="256" y="35"/>
                </a:cubicBezTo>
                <a:cubicBezTo>
                  <a:pt x="265" y="16"/>
                  <a:pt x="249" y="0"/>
                  <a:pt x="183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249"/>
                  <a:pt x="16" y="264"/>
                  <a:pt x="35" y="256"/>
                </a:cubicBezTo>
                <a:cubicBezTo>
                  <a:pt x="72" y="239"/>
                  <a:pt x="77" y="209"/>
                  <a:pt x="128" y="217"/>
                </a:cubicBezTo>
                <a:cubicBezTo>
                  <a:pt x="216" y="231"/>
                  <a:pt x="216" y="372"/>
                  <a:pt x="128" y="385"/>
                </a:cubicBezTo>
                <a:cubicBezTo>
                  <a:pt x="77" y="393"/>
                  <a:pt x="72" y="364"/>
                  <a:pt x="35" y="347"/>
                </a:cubicBezTo>
                <a:cubicBezTo>
                  <a:pt x="16" y="338"/>
                  <a:pt x="0" y="354"/>
                  <a:pt x="0" y="420"/>
                </a:cubicBezTo>
                <a:cubicBezTo>
                  <a:pt x="0" y="603"/>
                  <a:pt x="0" y="603"/>
                  <a:pt x="0" y="603"/>
                </a:cubicBezTo>
                <a:lnTo>
                  <a:pt x="183" y="603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5327" y="3463799"/>
            <a:ext cx="1137174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обучающихся 6-11-х классов на платформе Проекта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https://bvbinfo.ru/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05.09.2022 г. до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21.10.2022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ОВЗ НЕ МЕНЕЕ 3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Каждому педагогу-навигатору необходимо отметить детей с ОВЗ и указать соответствующую нозологию. В 2022 году диагностические тесты адаптированы для 7 нозологий: общие заболевания, задержка психического развития, слабовидящие, слабослышащие, маломобильные, учащиеся с тяжелыми нарушениями речи и расстройствами аутистического спектра.</a:t>
            </a:r>
            <a:endParaRPr lang="en-US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93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55770"/>
            <a:ext cx="10515600" cy="46305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И ТЕКУЩИЕ ЗАДАЧИ ЭТАПА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письменных согласий на обработку персональных данных детей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2022 года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педагогами-навигаторами сканированных копий вышеуказанных согласий на платформе Проекта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https://bvbinfo.ru/catalog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 октября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года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lv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Доставка оригиналов вышеуказанных согласий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ноября 2022 года                           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КГБОУ ДО «Красноярский краевой Дворец пионеров» по адресу: 660049,                        г. Красноярск, ул. Конституции СССР, 1, каб.2-08а. </a:t>
            </a:r>
            <a:endParaRPr lang="ru-RU" sz="2400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1999" cy="2203554"/>
          </a:xfrm>
          <a:prstGeom prst="rect">
            <a:avLst/>
          </a:prstGeom>
        </p:spPr>
      </p:pic>
      <p:sp>
        <p:nvSpPr>
          <p:cNvPr id="11" name="Oval 82"/>
          <p:cNvSpPr>
            <a:spLocks noChangeAspect="1"/>
          </p:cNvSpPr>
          <p:nvPr/>
        </p:nvSpPr>
        <p:spPr>
          <a:xfrm>
            <a:off x="369178" y="3118935"/>
            <a:ext cx="469021" cy="455593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8" name="Oval 82"/>
          <p:cNvSpPr>
            <a:spLocks noChangeAspect="1"/>
          </p:cNvSpPr>
          <p:nvPr/>
        </p:nvSpPr>
        <p:spPr>
          <a:xfrm>
            <a:off x="369179" y="3928432"/>
            <a:ext cx="469021" cy="455593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9" name="Oval 82"/>
          <p:cNvSpPr>
            <a:spLocks noChangeAspect="1"/>
          </p:cNvSpPr>
          <p:nvPr/>
        </p:nvSpPr>
        <p:spPr>
          <a:xfrm>
            <a:off x="369177" y="5071178"/>
            <a:ext cx="469021" cy="455593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757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0355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ПРОФОРИЕНТАЦИОННЫЕ УРОКИ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Всероссийский профориентационный урок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03.10.2022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до 15.10.2022 г.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Тематика каждого урока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формирование профориентационных компетенций обучающихся и определена с учетом долгосрочного прогноза научно-технологического развития России до 2030 года. 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каждого урока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45 минут. </a:t>
            </a: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Каждому педагогу-навигатору необходимо внести расписание Уроков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своем личном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кабинете на платформе Проекта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!!!!не ранее 3 октября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Далее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добавить детей</a:t>
            </a:r>
            <a:r>
              <a:rPr lang="ru-RU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принимают участие в Уроке.</a:t>
            </a:r>
          </a:p>
          <a:p>
            <a:pPr marL="0" indent="0" algn="just"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Каждому обучающемуся после посещения Урока необходимо будет в своем личном кабинете заполнить анкету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саморефлексии</a:t>
            </a:r>
            <a:r>
              <a:rPr lang="ru-R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2098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06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8298" y="2181068"/>
            <a:ext cx="10515600" cy="467693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3-Х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ПРОФОРИЕНТАЦИОННЫХ УРОКОВ</a:t>
            </a:r>
          </a:p>
          <a:p>
            <a:pPr algn="just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вводный урок «Моя Россия –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Мои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горизонты»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к проведению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ориентирован на группы обучающихся, кто впервые зарегистрировался в Проекте,</a:t>
            </a:r>
          </a:p>
          <a:p>
            <a:pPr algn="just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тематических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уроков, соответствующих конкретным возрастным категориям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(6,7,8,9,10 и 11 классы)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проведению,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тоговый рефлексивный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постановку целей по итогам участия во всех этапах Проекта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этапе Проекта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30.11.2022 г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!!! Все материалы для проведения Уроков доступны на платформе Проекта                        в личных кабинетах педагогов-навигаторов в разделе «Конструктор будущего». В данном конструкторе можно скачать как отдельные ролики, так и весь архив материалов в целом.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191999" cy="197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10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2563</TotalTime>
  <Words>1003</Words>
  <Application>Microsoft Office PowerPoint</Application>
  <PresentationFormat>Широкоэкранный</PresentationFormat>
  <Paragraphs>103</Paragraphs>
  <Slides>17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               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РКЦ ЮниорПрофи</cp:lastModifiedBy>
  <cp:revision>327</cp:revision>
  <dcterms:created xsi:type="dcterms:W3CDTF">2021-09-15T04:30:11Z</dcterms:created>
  <dcterms:modified xsi:type="dcterms:W3CDTF">2022-10-10T06:58:39Z</dcterms:modified>
</cp:coreProperties>
</file>