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78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53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86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02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95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56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9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16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0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9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AE99C6-BBFC-4F11-B1E5-67FB6CA05009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6BA4377-CE32-4B27-8E71-48106E8E62D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9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6296" y="2512251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Разработка </a:t>
            </a:r>
            <a:r>
              <a:rPr lang="ru-RU" sz="4400" dirty="0"/>
              <a:t>разделов рабочей программы воспитания: «Цели и задачи воспитания обучающихся», «Целевые ориентиры результатов воспитания», «Уклад общеобразовательной организации»</a:t>
            </a:r>
          </a:p>
        </p:txBody>
      </p:sp>
    </p:spTree>
    <p:extLst>
      <p:ext uri="{BB962C8B-B14F-4D97-AF65-F5344CB8AC3E}">
        <p14:creationId xmlns:p14="http://schemas.microsoft.com/office/powerpoint/2010/main" val="367886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2389"/>
          </a:xfrm>
        </p:spPr>
        <p:txBody>
          <a:bodyPr/>
          <a:lstStyle/>
          <a:p>
            <a:r>
              <a:rPr lang="ru-RU" dirty="0" smtClean="0"/>
              <a:t>1.1 Цели и задачи воспитания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128424"/>
              </p:ext>
            </p:extLst>
          </p:nvPr>
        </p:nvGraphicFramePr>
        <p:xfrm>
          <a:off x="1096963" y="1079500"/>
          <a:ext cx="10058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56728413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803455722"/>
                    </a:ext>
                  </a:extLst>
                </a:gridCol>
              </a:tblGrid>
              <a:tr h="4516628">
                <a:tc>
                  <a:txBody>
                    <a:bodyPr/>
                    <a:lstStyle/>
                    <a:p>
                      <a:pPr latinLnBrk="1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- личностное развитие школьников, проявляющееся: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в усвоении ими знаний основных норм, которые общество выработало на основе этих ценностей (то есть, в усвоении ими социально значимых знаний); 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в развитии их позитивных отношений к этим общественным ценностям (то есть в развитии их социально значимых отношений);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в приобретении ими соответствующего этим ценностям опыта поведения, опыта применения сформированных знаний и отношений на практике (то есть в приобретении ими опыта осуществления социально значимых дел).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- развитие личности, создание условий для самоопределения и социализации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34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87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277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900744"/>
              </p:ext>
            </p:extLst>
          </p:nvPr>
        </p:nvGraphicFramePr>
        <p:xfrm>
          <a:off x="397764" y="680276"/>
          <a:ext cx="11457432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4617">
                  <a:extLst>
                    <a:ext uri="{9D8B030D-6E8A-4147-A177-3AD203B41FA5}">
                      <a16:colId xmlns:a16="http://schemas.microsoft.com/office/drawing/2014/main" val="4283002279"/>
                    </a:ext>
                  </a:extLst>
                </a:gridCol>
                <a:gridCol w="4242815">
                  <a:extLst>
                    <a:ext uri="{9D8B030D-6E8A-4147-A177-3AD203B41FA5}">
                      <a16:colId xmlns:a16="http://schemas.microsoft.com/office/drawing/2014/main" val="2998759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реализовывать воспитательные возможности общешкольных ключевых дел, поддерживать традиции их коллективного планирования, организации, проведения и анализа в школьном сообществе;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реализовывать потенциал классного руководства в воспитании школьников, поддерживать активное участие классных сообществ в жизни школы;</a:t>
                      </a:r>
                    </a:p>
                    <a:p>
                      <a:pPr lvl="0"/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вовлекать школьников в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кружки, секции, клубы, студии и иные объединения, работающие по школьным программам внеурочной деятельности, </a:t>
                      </a:r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реализовывать их воспитательные возможности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использовать в воспитании детей возможности школьного урока, поддерживать использование на уроках интерактивных форм занятий с учащимися; 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инициировать и поддерживать ученическое самоуправление – как на уровне школы, так и на уровне классных сообществ; 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поддерживать деятельность функционирующих на базе школы детских общественных объединений и организаций;</a:t>
                      </a:r>
                    </a:p>
                    <a:p>
                      <a:pPr lvl="0"/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организовывать для школьников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экскурсии, экспедиции, походы и реализовывать их воспитательный потенциал;</a:t>
                      </a:r>
                    </a:p>
                    <a:p>
                      <a:pPr lvl="0"/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организовывать </a:t>
                      </a:r>
                      <a:r>
                        <a:rPr lang="ru-RU" sz="16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профориентационную</a:t>
                      </a:r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работу со школьниками;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организовать работу школьных медиа, реализовывать их воспитательный потенциал; 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развивать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предметно-эстетическую среду школы</a:t>
                      </a:r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реализовывать ее воспитательные возможности;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организовать работу с семьями школьников, их родителями или законными представителями, направленную на совместное решение проблем личностного развития детей.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усвоение знаний норм, духовно-нравственных ценностей, традиций, которые выработало российское общество (социально значимых знаний); формирование и развитие личностных отношений к этим нормам, ценностям, традициям (их освоение, принятие); приобретение соответствующего этим нормам, ценностям, традициям социокультурного опыта поведения, общения, межличностных и социальных отношений, применения полученных знаний; достижение личностных результатов освоения общеобразовательных программ в соответствии с ФГОС.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250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08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6981"/>
          </a:xfrm>
        </p:spPr>
        <p:txBody>
          <a:bodyPr/>
          <a:lstStyle/>
          <a:p>
            <a:r>
              <a:rPr lang="ru-RU" dirty="0" smtClean="0"/>
              <a:t>1.2 Направления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43584"/>
            <a:ext cx="10058400" cy="46255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 </a:t>
            </a:r>
            <a:r>
              <a:rPr lang="ru-RU" sz="2800" dirty="0" smtClean="0"/>
              <a:t>гражданское воспитание</a:t>
            </a:r>
          </a:p>
          <a:p>
            <a:r>
              <a:rPr lang="ru-RU" sz="2800" dirty="0" smtClean="0"/>
              <a:t>- патриотическое воспитание</a:t>
            </a:r>
          </a:p>
          <a:p>
            <a:r>
              <a:rPr lang="ru-RU" sz="2800" dirty="0" smtClean="0"/>
              <a:t>- духовно-нравственное</a:t>
            </a:r>
          </a:p>
          <a:p>
            <a:r>
              <a:rPr lang="ru-RU" sz="2800" dirty="0" smtClean="0"/>
              <a:t>- эстетическое воспитание</a:t>
            </a:r>
          </a:p>
          <a:p>
            <a:r>
              <a:rPr lang="ru-RU" sz="2800" dirty="0" smtClean="0"/>
              <a:t>- физическое воспитание, формирование культуры здорового образа жизни и эмоционального благополучия</a:t>
            </a:r>
          </a:p>
          <a:p>
            <a:r>
              <a:rPr lang="ru-RU" sz="2800" dirty="0" smtClean="0"/>
              <a:t>- трудовое воспитание</a:t>
            </a:r>
          </a:p>
          <a:p>
            <a:r>
              <a:rPr lang="ru-RU" sz="2800" dirty="0" smtClean="0"/>
              <a:t>- экологическое воспитание</a:t>
            </a:r>
          </a:p>
          <a:p>
            <a:r>
              <a:rPr lang="ru-RU" sz="2800" dirty="0" smtClean="0"/>
              <a:t>- ценности научного познания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677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04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1.3 Целевые ориентиры результатов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527048"/>
            <a:ext cx="10058400" cy="43420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97280" y="1527048"/>
            <a:ext cx="3666744" cy="1405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Деятельность педагогического коллектива направлена на достижение результатов воспитания</a:t>
            </a:r>
            <a:endParaRPr lang="ru-RU" sz="20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122420" y="3005328"/>
            <a:ext cx="4008120" cy="14843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Целевые ориентиры определены для инвариантного содержания </a:t>
            </a:r>
            <a:endParaRPr lang="ru-RU" sz="2400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7571232" y="4552358"/>
            <a:ext cx="3584448" cy="14525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Целевые ориентиры сформулированы для каждого уровня образования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302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1865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2.1 Уклад общеобразовательной организации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752" y="905256"/>
            <a:ext cx="11448288" cy="5440680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- </a:t>
            </a:r>
            <a:r>
              <a:rPr lang="ru-RU" sz="1950" dirty="0" smtClean="0"/>
              <a:t>основные </a:t>
            </a:r>
            <a:r>
              <a:rPr lang="ru-RU" sz="1950" dirty="0"/>
              <a:t>вехи истории общеобразовательной организации, выдающиеся события, деятели в её истории;</a:t>
            </a:r>
          </a:p>
          <a:p>
            <a:pPr lvl="0"/>
            <a:r>
              <a:rPr lang="ru-RU" sz="1950" dirty="0" smtClean="0"/>
              <a:t>- «</a:t>
            </a:r>
            <a:r>
              <a:rPr lang="ru-RU" sz="1950" dirty="0"/>
              <a:t>миссия» общеобразовательной организации в самосознании её педагогического коллектива; </a:t>
            </a:r>
          </a:p>
          <a:p>
            <a:pPr lvl="0"/>
            <a:r>
              <a:rPr lang="ru-RU" sz="1950" dirty="0" smtClean="0"/>
              <a:t>- наиболее </a:t>
            </a:r>
            <a:r>
              <a:rPr lang="ru-RU" sz="1950" dirty="0"/>
              <a:t>значимые традиционные дела, события, мероприятия в общеобразовательной организации, составляющие основу воспитательной системы;</a:t>
            </a:r>
          </a:p>
          <a:p>
            <a:pPr lvl="0"/>
            <a:r>
              <a:rPr lang="ru-RU" sz="1950" dirty="0" smtClean="0"/>
              <a:t>- традиции </a:t>
            </a:r>
            <a:r>
              <a:rPr lang="ru-RU" sz="1950" dirty="0"/>
              <a:t>и ритуалы, символика, особые нормы этикета в общеобразовательной организации;</a:t>
            </a:r>
          </a:p>
          <a:p>
            <a:pPr lvl="0"/>
            <a:r>
              <a:rPr lang="ru-RU" sz="1950" dirty="0" smtClean="0"/>
              <a:t>- социальные </a:t>
            </a:r>
            <a:r>
              <a:rPr lang="ru-RU" sz="1950" dirty="0"/>
              <a:t>партнёры общеобразовательной организации, их роль, возможности в развитии, совершенствовании условий воспитания, воспитательной деятельности;</a:t>
            </a:r>
          </a:p>
          <a:p>
            <a:pPr lvl="0"/>
            <a:r>
              <a:rPr lang="ru-RU" sz="1950" dirty="0" smtClean="0"/>
              <a:t>- значимые </a:t>
            </a:r>
            <a:r>
              <a:rPr lang="ru-RU" sz="1950" dirty="0"/>
              <a:t>для воспитания проекты и программы, в которых общеобразовательная организация уже участвует или планирует участвовать (федеральные, региональные, муниципальные, международные, сетевые и др.), включённые в систему воспитательной деятельности;</a:t>
            </a:r>
          </a:p>
          <a:p>
            <a:pPr lvl="0"/>
            <a:r>
              <a:rPr lang="ru-RU" sz="1950" dirty="0" smtClean="0"/>
              <a:t>- реализуемые </a:t>
            </a:r>
            <a:r>
              <a:rPr lang="ru-RU" sz="1950" dirty="0"/>
              <a:t>инновационные, перспективные воспитательные практики, определяющие «уникальность» общеобразовательной организации; результаты их реализации, трансляции в системе образования;</a:t>
            </a:r>
          </a:p>
          <a:p>
            <a:r>
              <a:rPr lang="ru-RU" sz="1950" dirty="0" smtClean="0"/>
              <a:t>- наличие </a:t>
            </a:r>
            <a:r>
              <a:rPr lang="ru-RU" sz="1950" dirty="0"/>
              <a:t>проблемных зон, дефицитов, препятствий достижению эффективных результатов в воспитательной деятельности и решения этих проблем, отсутствующие или недостаточно выраженные в массовой практике</a:t>
            </a:r>
          </a:p>
        </p:txBody>
      </p:sp>
    </p:spTree>
    <p:extLst>
      <p:ext uri="{BB962C8B-B14F-4D97-AF65-F5344CB8AC3E}">
        <p14:creationId xmlns:p14="http://schemas.microsoft.com/office/powerpoint/2010/main" val="218992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00365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Дополнительные характеристики: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928" y="886968"/>
            <a:ext cx="11210544" cy="5431536"/>
          </a:xfrm>
        </p:spPr>
        <p:txBody>
          <a:bodyPr>
            <a:normAutofit fontScale="92500"/>
          </a:bodyPr>
          <a:lstStyle/>
          <a:p>
            <a:pPr lvl="0"/>
            <a:r>
              <a:rPr lang="ru-RU" sz="2100" dirty="0" smtClean="0"/>
              <a:t>- особенности </a:t>
            </a:r>
            <a:r>
              <a:rPr lang="ru-RU" sz="2100" dirty="0"/>
              <a:t>местоположения и социокультурного окружения общеобразовательной организации, историко-культурная, этнокультурная, конфессиональная специфика населения местности, </a:t>
            </a:r>
            <a:r>
              <a:rPr lang="ru-RU" sz="2100" dirty="0" err="1"/>
              <a:t>включённость</a:t>
            </a:r>
            <a:r>
              <a:rPr lang="ru-RU" sz="2100" dirty="0"/>
              <a:t> в историко-культурный контекст территории; </a:t>
            </a:r>
          </a:p>
          <a:p>
            <a:pPr lvl="0"/>
            <a:r>
              <a:rPr lang="ru-RU" sz="2100" dirty="0" smtClean="0"/>
              <a:t>- контингент </a:t>
            </a:r>
            <a:r>
              <a:rPr lang="ru-RU" sz="2100" dirty="0"/>
              <a:t>обучающихся, их семей, его социально-культурные, этнокультурные, конфессиональные и иные особенности, состав (стабильный или нет), наличие и состав обучающихся с особыми образовательными потребностями, с ОВЗ, находящихся в трудной жизненной ситуации и др.;</a:t>
            </a:r>
          </a:p>
          <a:p>
            <a:pPr lvl="0"/>
            <a:r>
              <a:rPr lang="ru-RU" sz="2100" dirty="0" smtClean="0"/>
              <a:t>- организационно-правовая </a:t>
            </a:r>
            <a:r>
              <a:rPr lang="ru-RU" sz="2100" dirty="0"/>
              <a:t>форма общеобразовательной организации, наличие разных уровней общего образования, направленность образовательных программ, в том числе наличие образовательных программ с углублённым изучением учебных предметов;</a:t>
            </a:r>
          </a:p>
          <a:p>
            <a:pPr lvl="0"/>
            <a:r>
              <a:rPr lang="ru-RU" sz="2100" dirty="0" smtClean="0"/>
              <a:t>- режим </a:t>
            </a:r>
            <a:r>
              <a:rPr lang="ru-RU" sz="2100" dirty="0"/>
              <a:t>деятельности общеобразовательной организации, в том числе характеристики по решению участников образовательных отношений (форма обучающихся, организация питания и т. п.);</a:t>
            </a:r>
          </a:p>
          <a:p>
            <a:pPr lvl="0"/>
            <a:r>
              <a:rPr lang="ru-RU" sz="2100" dirty="0" smtClean="0"/>
              <a:t>- наличие </a:t>
            </a:r>
            <a:r>
              <a:rPr lang="ru-RU" sz="2100" dirty="0"/>
              <a:t>вариативных учебных курсов, практик гражданской, духовно-нравственной, социокультурной, экологической и т. д. воспитательной направленности, в том числе включённых в учебные планы по решению участников образовательных отношений, авторских курсов, программ воспитательной направленности, самостоятельно разработанных и реализуемых педагогами общеобразовательной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55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478" y="362712"/>
            <a:ext cx="8596668" cy="9540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Виды, формы и содержание воспитательной деятельности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3504" y="1472184"/>
            <a:ext cx="5422392" cy="4773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ИНВАРИАНТНАЯ ЧАСТЬ</a:t>
            </a:r>
          </a:p>
          <a:p>
            <a:pPr algn="ctr"/>
            <a:endParaRPr lang="ru-RU" sz="2200" dirty="0"/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Урочная деятельность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Внеурочная деятельность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Классное руководство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Основные школьные дела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Внешкольные мероприятия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Организация предметно-пространственной среды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Взаимодействие с родителями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Самоуправление 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Профилактика и безопасность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Социальное партнерство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Профориентация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72784" y="1472184"/>
            <a:ext cx="5239512" cy="4773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ВАРИАТИВНАЯ ЧАСТЬ</a:t>
            </a:r>
          </a:p>
          <a:p>
            <a:pPr algn="ctr"/>
            <a:endParaRPr lang="ru-RU" sz="2200" dirty="0"/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Дополнительное образование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Детские общественные объединения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Школьные медиа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Школьный музей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Добровольческая деятельность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Школьные спортивные клубы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Школьные театры</a:t>
            </a:r>
          </a:p>
          <a:p>
            <a:pPr marL="285750" indent="-285750" algn="ct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Наставничество 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6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</TotalTime>
  <Words>873</Words>
  <Application>Microsoft Office PowerPoint</Application>
  <PresentationFormat>Широкоэкранный</PresentationFormat>
  <Paragraphs>72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Ретро</vt:lpstr>
      <vt:lpstr>Разработка разделов рабочей программы воспитания: «Цели и задачи воспитания обучающихся», «Целевые ориентиры результатов воспитания», «Уклад общеобразовательной организации»</vt:lpstr>
      <vt:lpstr>1.1 Цели и задачи воспитания</vt:lpstr>
      <vt:lpstr>Задачи:</vt:lpstr>
      <vt:lpstr>1.2 Направления воспитания</vt:lpstr>
      <vt:lpstr>1.3 Целевые ориентиры результатов воспитания</vt:lpstr>
      <vt:lpstr>2.1 Уклад общеобразовательной организации</vt:lpstr>
      <vt:lpstr>Дополнительные характеристики:</vt:lpstr>
      <vt:lpstr>Виды, формы и содержание воспитательной деятельности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Berezina</dc:creator>
  <cp:lastModifiedBy>Berezina</cp:lastModifiedBy>
  <cp:revision>8</cp:revision>
  <dcterms:created xsi:type="dcterms:W3CDTF">2022-08-10T06:53:23Z</dcterms:created>
  <dcterms:modified xsi:type="dcterms:W3CDTF">2022-09-06T03:58:45Z</dcterms:modified>
</cp:coreProperties>
</file>