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595" r:id="rId2"/>
    <p:sldId id="596" r:id="rId3"/>
    <p:sldId id="59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610" r:id="rId17"/>
    <p:sldId id="44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618"/>
    <a:srgbClr val="972711"/>
    <a:srgbClr val="8195AD"/>
    <a:srgbClr val="C47500"/>
    <a:srgbClr val="FFBD5B"/>
    <a:srgbClr val="FF9900"/>
    <a:srgbClr val="3E4D60"/>
    <a:srgbClr val="5C738E"/>
    <a:srgbClr val="B06900"/>
    <a:srgbClr val="D0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8014" autoAdjust="0"/>
  </p:normalViewPr>
  <p:slideViewPr>
    <p:cSldViewPr snapToGrid="0">
      <p:cViewPr varScale="1">
        <p:scale>
          <a:sx n="61" d="100"/>
          <a:sy n="61" d="100"/>
        </p:scale>
        <p:origin x="-82" y="-403"/>
      </p:cViewPr>
      <p:guideLst>
        <p:guide orient="horz" pos="1106"/>
        <p:guide orient="horz" pos="804"/>
        <p:guide orient="horz" pos="3251"/>
        <p:guide pos="2883"/>
        <p:guide pos="5622"/>
        <p:guide pos="2464"/>
        <p:guide pos="130"/>
        <p:guide pos="618"/>
        <p:guide pos="5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5925EC-7074-43C5-92C8-CBBC587FD639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5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834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9" t="14106" r="2627" b="6652"/>
          <a:stretch>
            <a:fillRect/>
          </a:stretch>
        </p:blipFill>
        <p:spPr bwMode="auto">
          <a:xfrm>
            <a:off x="0" y="1362810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5" y="1645020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4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>
          <a:xfrm>
            <a:off x="4481267" y="1107834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3" r="139"/>
          <a:stretch>
            <a:fillRect/>
          </a:stretch>
        </p:blipFill>
        <p:spPr bwMode="auto">
          <a:xfrm>
            <a:off x="2241550" y="2366315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16" y="4026883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1969" t="14106" r="2627" b="6652"/>
          <a:stretch>
            <a:fillRect/>
          </a:stretch>
        </p:blipFill>
        <p:spPr bwMode="auto">
          <a:xfrm>
            <a:off x="0" y="0"/>
            <a:ext cx="9144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899" y="44450"/>
            <a:ext cx="6990459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350"/>
            <a:ext cx="533400" cy="354650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162267" y="239209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6987" y="0"/>
            <a:ext cx="0" cy="10938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79613" y="4170362"/>
            <a:ext cx="7075487" cy="2393275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>Фокус-группа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sz="2000" b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4718050" y="5403850"/>
            <a:ext cx="3944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Оксана Сидоренко, зав.кафедрой общей и специальной педагогики и психологии ККИПК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78063" y="6330950"/>
            <a:ext cx="683895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2" descr="C:\Users\sidorenko\Desktop\Кафедра\Супервизия\Семинар ММС\Картин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51075"/>
            <a:ext cx="296703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C:\Users\sidorenko\Desktop\СПО-занятия\картин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103438"/>
            <a:ext cx="3205163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103438"/>
            <a:ext cx="3273425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6">
            <a:extLst>
              <a:ext uri="{FF2B5EF4-FFF2-40B4-BE49-F238E27FC236}">
                <a16:creationId xmlns="" xmlns:a16="http://schemas.microsoft.com/office/drawing/2014/main" id="{D99AF91C-0F70-4931-B7F3-8B65920DD5A4}"/>
              </a:ext>
            </a:extLst>
          </p:cNvPr>
          <p:cNvSpPr txBox="1">
            <a:spLocks/>
          </p:cNvSpPr>
          <p:nvPr/>
        </p:nvSpPr>
        <p:spPr>
          <a:xfrm>
            <a:off x="2019300" y="5198302"/>
            <a:ext cx="7124699" cy="13277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6pPr>
            <a:lvl7pPr marL="27432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7pPr>
            <a:lvl8pPr marL="32004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8pPr>
            <a:lvl9pPr marL="3657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kern="0" dirty="0" smtClean="0"/>
              <a:t>Сидоренко Оксана Александровна, </a:t>
            </a:r>
            <a:r>
              <a:rPr lang="ru-RU" sz="1600" kern="0" dirty="0" err="1" smtClean="0"/>
              <a:t>к.п.н</a:t>
            </a:r>
            <a:r>
              <a:rPr lang="ru-RU" sz="1600" kern="0" dirty="0" smtClean="0"/>
              <a:t>., доцент, зав. кафедрой общей и специальной педагогики и психологии (</a:t>
            </a:r>
            <a:r>
              <a:rPr lang="ru-RU" sz="1600" kern="0" dirty="0" err="1" smtClean="0"/>
              <a:t>ОиСПП</a:t>
            </a:r>
            <a:r>
              <a:rPr lang="ru-RU" sz="1600" kern="0" dirty="0" smtClean="0"/>
              <a:t>) 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kern="0" dirty="0" smtClean="0"/>
              <a:t>Хабарова Ирина Викторовна, к.б.н., доцент каф. </a:t>
            </a:r>
            <a:r>
              <a:rPr lang="ru-RU" sz="1600" kern="0" dirty="0" err="1" smtClean="0"/>
              <a:t>ОиСПП</a:t>
            </a:r>
            <a:r>
              <a:rPr lang="ru-RU" sz="1600" kern="0" dirty="0" smtClean="0"/>
              <a:t>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kern="0" dirty="0" smtClean="0"/>
              <a:t>Хохлова Елена </a:t>
            </a:r>
            <a:r>
              <a:rPr lang="ru-RU" sz="1600" kern="0" dirty="0" err="1" smtClean="0"/>
              <a:t>Эдгардовна</a:t>
            </a:r>
            <a:r>
              <a:rPr lang="ru-RU" sz="1600" kern="0" dirty="0" smtClean="0"/>
              <a:t>, рук. Центра инклюзивного образования</a:t>
            </a: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8847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t0.gstatic.com/images?q=tbn:ANd9GcRMWyPMYHeg7DmzhmQlTmSSyb2eaBvvGHAh1tEWMyCSsmgPXMr1j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Подготовка к проведению фокус-группы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2772" name="Содержимое 2"/>
          <p:cNvSpPr>
            <a:spLocks noGrp="1"/>
          </p:cNvSpPr>
          <p:nvPr>
            <p:ph idx="1"/>
          </p:nvPr>
        </p:nvSpPr>
        <p:spPr>
          <a:xfrm>
            <a:off x="216569" y="1143000"/>
            <a:ext cx="8541670" cy="5110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Этот этап включает в себя: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1) организацию места и времени проведения фокус-группы;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2) обеспечение необходимого технического оснащения;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3) подбор (</a:t>
            </a:r>
            <a:r>
              <a:rPr lang="ru-RU" altLang="ru-R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рекрутирование</a:t>
            </a: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) участников;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4) подготовку топик-</a:t>
            </a:r>
            <a:r>
              <a:rPr lang="ru-RU" altLang="ru-R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гайда</a:t>
            </a: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(порядка задавания вопросов);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5) выбор методических приемов в зависимости от планируемого уровня обсуждения получаемой информации;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6) подготовку материалов, необходимых для использования конкретных методик;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7) определение процедуры обработки и интерпретации данных;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8) определение формы представления результатов. </a:t>
            </a:r>
          </a:p>
          <a:p>
            <a:pPr>
              <a:buFont typeface="Wingdings" pitchFamily="2" charset="2"/>
              <a:buNone/>
            </a:pPr>
            <a:endParaRPr lang="ru-RU" altLang="ru-RU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ru-RU" altLang="ru-RU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025B3-228E-4454-BFB1-32DD794150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Проведение фокус-группы</a:t>
            </a:r>
            <a:r>
              <a:rPr lang="ru-RU" altLang="ru-RU" dirty="0" smtClean="0">
                <a:latin typeface="Cambria" pitchFamily="18" charset="0"/>
              </a:rPr>
              <a:t/>
            </a:r>
            <a:br>
              <a:rPr lang="ru-RU" altLang="ru-RU" dirty="0" smtClean="0">
                <a:latin typeface="Cambria" pitchFamily="18" charset="0"/>
              </a:rPr>
            </a:br>
            <a:endParaRPr lang="ru-RU" altLang="ru-RU" dirty="0" smtClean="0">
              <a:latin typeface="Cambria" pitchFamily="18" charset="0"/>
            </a:endParaRPr>
          </a:p>
        </p:txBody>
      </p:sp>
      <p:sp>
        <p:nvSpPr>
          <p:cNvPr id="3584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Длительность фокус-группы обычно составляет 1,5–3,5 часа и зависит от задач. Фокус-группы длительностью более двух часов обычно обусловлены необходимостью работы с дополнительными материалами, в частности видеозаписями. 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Размещение участников при проведении фокус-группы должно быть комфортным. Рекомендуется расположение участников «в круге», чтобы они могли видеть друг друга и модератора. 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 этом следует использовать круглый или овальный стол для выполнения отдельных заданий модератора (заполнение анкет, рисование, знакомство с образцами обсуждаемой продукции и др.). </a:t>
            </a:r>
          </a:p>
          <a:p>
            <a:pPr algn="just"/>
            <a:endParaRPr lang="ru-RU" altLang="ru-RU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264A3-AC76-4A19-B7A6-FBB8BBD67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2" descr="http://t0.gstatic.com/images?q=tbn:ANd9GcRMWyPMYHeg7DmzhmQlTmSSyb2eaBvvGHAh1tEWMyCSsmgPXMr1j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8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885" y="1000125"/>
            <a:ext cx="8349916" cy="53244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Н. Н. Богомолова, О. Т. Мельникова и Т. В. Фоломеева (1999) предлагают следующие замечания относительно проведения </a:t>
            </a:r>
            <a:r>
              <a:rPr lang="ru-RU" sz="19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фокус-группы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Перед началом работы группы обычно образуется небольшая «предстартовая пауза», которая продолжается 5–15 минут, пока не соберется достаточное количество людей для начала работы. В ходе этой паузы модератор и его ассистент встречают приглашенных на группу, дружески разговаривают с участниками, иногда угощают их чаем. </a:t>
            </a:r>
          </a:p>
          <a:p>
            <a:pPr algn="just"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Основная задача предварительной беседы заключается в том, чтобы создать непринужденную, благожелательную обстановку. </a:t>
            </a:r>
          </a:p>
          <a:p>
            <a:pPr algn="just"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Надо избегать разговора по теме </a:t>
            </a:r>
            <a:r>
              <a:rPr lang="ru-RU" sz="1900" dirty="0" err="1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фокус-группы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лучше говорить о привычных для всех вещах, таких, как погода, спорт, дети. </a:t>
            </a:r>
          </a:p>
          <a:p>
            <a:pPr algn="just"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следует обсуждать вопросы, которые могут вызвать полярные точки зрения. </a:t>
            </a:r>
          </a:p>
          <a:p>
            <a:pPr algn="just">
              <a:defRPr/>
            </a:pPr>
            <a:endParaRPr lang="ru-RU" sz="1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1861-DC37-4ED0-A270-0B12755406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93913" y="357188"/>
            <a:ext cx="6592887" cy="525462"/>
          </a:xfrm>
        </p:spPr>
        <p:txBody>
          <a:bodyPr/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Проведение фокус-группы</a:t>
            </a:r>
            <a:r>
              <a:rPr lang="ru-RU" altLang="ru-RU" dirty="0" smtClean="0">
                <a:latin typeface="Cambria" pitchFamily="18" charset="0"/>
              </a:rPr>
              <a:t/>
            </a:r>
            <a:br>
              <a:rPr lang="ru-RU" altLang="ru-RU" dirty="0" smtClean="0">
                <a:latin typeface="Cambria" pitchFamily="18" charset="0"/>
              </a:rPr>
            </a:br>
            <a:endParaRPr lang="ru-RU" alt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115300" cy="525303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Обсуждение в группе обычно начинается с открытых (неструктурированных) вопросов, которые эффективно используются и в дальнейшей работе группы.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Модератор фокус-группы должен уметь контролировать свои вербальные и невербальные реакции на высказывания участников группы, а также владеть техникой «пятисекундных пауз» и «просьб об уточнении». </a:t>
            </a:r>
          </a:p>
          <a:p>
            <a:pPr algn="just">
              <a:buNone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 концу работы группы задают закрытые (структурированные) вопросы, с тем, чтобы ответы были более сфокусированы на обсуждаемых конкретных проблемах</a:t>
            </a:r>
            <a:endParaRPr lang="ru-RU" altLang="ru-RU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1CE42-5E2C-4A56-B6D0-9D3B7E6B03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Проведение фокус-группы</a:t>
            </a:r>
            <a:r>
              <a:rPr lang="ru-RU" altLang="ru-RU" dirty="0" smtClean="0">
                <a:latin typeface="Cambria" pitchFamily="18" charset="0"/>
              </a:rPr>
              <a:t/>
            </a:r>
            <a:br>
              <a:rPr lang="ru-RU" altLang="ru-RU" dirty="0" smtClean="0">
                <a:latin typeface="Cambria" pitchFamily="18" charset="0"/>
              </a:rPr>
            </a:br>
            <a:endParaRPr lang="ru-RU" alt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Подготовка отчета </a:t>
            </a:r>
            <a:r>
              <a:rPr lang="ru-RU" altLang="ru-RU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Cambria" pitchFamily="18" charset="0"/>
              </a:rPr>
            </a:br>
            <a:endParaRPr lang="ru-RU" altLang="ru-RU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Отчет по результатам фокус-группы имеет произвольную форму. 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Структура определяется целью исследования. 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отчете необходимо представить логику проведения исследования, полученные данные, их анализ и интерпретацию. 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Основные выводы по результатам фокус-группы лучше подтверждать на ярких примерах из высказываний участников обсуждения. 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Если проводятся несколько фокус-групп с участниками, отличающимися по гендерному, возрастному, профессиональному и другим признакам, то необходимо представить отдельно результаты по каждой группе, а также сравнить их.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F8013-BE6B-4D61-B3BE-9E93AF02EA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Подготовка отчета</a:t>
            </a:r>
            <a:endParaRPr lang="ru-RU" alt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К отчету должны прилагаться материалы, использованные в ходе фокус-группы, стенограмма обсуждения. 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Если при обработке данных фокус-группы использовались количественные методы, то их результаты целесообразно представить в таблицах и более наглядных графиках, знакомство с которыми поможет понять полученные результаты. 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качестве главных требований к составлению отчета можно назвать </a:t>
            </a:r>
            <a:r>
              <a:rPr lang="ru-RU" altLang="ru-R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аналитичность</a:t>
            </a: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и понятность.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Отчет должен содержать не только данные фокус-группы, но и их анализ, интерпретацию и обоснованные выводы. </a:t>
            </a:r>
          </a:p>
          <a:p>
            <a:pPr algn="just"/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 составлении отчета необходимо использовать понятный язык и адекватный стиль изложения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4FDFD-7440-42B5-9A42-E37CB4D867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ru-RU" altLang="ru-RU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труктура</a:t>
            </a: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отчета о проведении 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Cambria" pitchFamily="18" charset="0"/>
              </a:rPr>
              <a:t>1.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Введение (предпосылки работы, ее условия, участники и т. п.).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2. Программная часть (литературный обзор, задачи исследования, гипотезы и т. п.).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3. Объект и методы (описание эмпирических объектов исследования, методов, процедур пилотажа, проверки надежности получаемых данных, сбора первичной информации).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4. Результаты (описание и анализ полученных данных в соответствии с логикой поставленных задач и гипотез, с использованием таблиц, графиков и т. п.).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5. Выводы и рекомендации.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6. Заключение (краткое обобщение материалов отчета и возможные планы на будущее). 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135BE-C71C-49C2-A126-78AC765B22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95361" y="1622425"/>
            <a:ext cx="4362804" cy="1727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5C738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C738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C738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C738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внимание!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5C738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s://encrypted-tbn2.gstatic.com/images?q=tbn:ANd9GcQytExVqqTT0sTwnO2xbuRaQdQ7sadPqJRw7qBVtGvxX_9yGt49tV_YkZ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271211"/>
            <a:ext cx="3128962" cy="219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98032" y="120316"/>
            <a:ext cx="6845968" cy="721894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Понятие «фокус-группа»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505" y="1155032"/>
            <a:ext cx="8698831" cy="531085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2300" b="1" u="sng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Фокус-группа</a:t>
            </a:r>
            <a:r>
              <a:rPr lang="ru-RU" sz="23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 фокусированное групповое интервью, которое проводится в свободной форме по предварительно разработанному сценарию модератором. </a:t>
            </a:r>
          </a:p>
          <a:p>
            <a:pPr marL="0" indent="0" algn="just">
              <a:buNone/>
              <a:defRPr/>
            </a:pPr>
            <a:r>
              <a:rPr lang="ru-RU" sz="23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Фокус-группа</a:t>
            </a:r>
            <a:r>
              <a:rPr lang="ru-RU" sz="2300" b="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3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направлена на определение отношения участников к определённой проблеме, получение информации о мотивации респондентов, их личном опыте, восприятии объекта исследования. </a:t>
            </a:r>
            <a:endParaRPr lang="en-US" sz="23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endParaRPr lang="ru-RU" sz="24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B8701-9CB8-40BD-8B8B-4012F60F33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89510" y="4271210"/>
            <a:ext cx="5354053" cy="149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6pPr>
            <a:lvl7pPr marL="27432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7pPr>
            <a:lvl8pPr marL="32004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8pPr>
            <a:lvl9pPr marL="3657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ru-RU" sz="23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</a:t>
            </a: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</a:rPr>
              <a:t>окус-группы отвечают на вопросы формата «Как?» и «Почему?», предназначены для выяснения моделей, по которым происходит формирование мнений в ходе общения с другими</a:t>
            </a:r>
          </a:p>
          <a:p>
            <a:pPr>
              <a:defRPr/>
            </a:pP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18476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Краткая характеристика метода фокус-группы</a:t>
            </a:r>
            <a:endParaRPr lang="ru-RU" alt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726" y="1215189"/>
            <a:ext cx="8602162" cy="2815391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Целью метода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является получение данных о мнениях и реакциях участников фокус-группы. Как качественный метод исследования, фокус-группа позволяет получить обширный 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индивидуализированный материал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, выявить 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неосознаваемые факторы отношения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 определенным предметам и явлениям, вскрыть 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причинно-следственные связи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функционирования социальных </a:t>
            </a:r>
            <a:r>
              <a:rPr lang="ru-RU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явлений</a:t>
            </a:r>
            <a:r>
              <a:rPr lang="ru-RU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й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0019-E5D6-44DE-95D5-48A8E092B0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4030579"/>
            <a:ext cx="3934325" cy="238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idorenko\Desktop\Кафедра\Супервизия\кру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5" y="4126832"/>
            <a:ext cx="409073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http://nikkolom.ru/wp-content/uploads/2011/05/focus-gr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763"/>
            <a:ext cx="3214688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Краткая характеристика метода фокус-группы</a:t>
            </a:r>
            <a:endParaRPr lang="ru-RU" alt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2746" y="1076325"/>
            <a:ext cx="5354053" cy="5248275"/>
          </a:xfrm>
        </p:spPr>
        <p:txBody>
          <a:bodyPr/>
          <a:lstStyle/>
          <a:p>
            <a:pPr marL="0" indent="457200" algn="just"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Основным механизмом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фокус-группы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можно считать </a:t>
            </a:r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групповую дискуссию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условия которой активизируют процесс осмысления и выражения позиций участников группы. </a:t>
            </a:r>
          </a:p>
          <a:p>
            <a:pPr marL="0" indent="457200" algn="just"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Особое внимание уделяет присутствующему в ходе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фокус-группы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социальному контексту С. А.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Белановский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BF193-CA59-4E6F-BB40-224AF241DA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2.gstatic.com/images?q=tbn:ANd9GcT0Cgbh6jJKPgSDAFC-B1O__xbtpS1IIdcigj7p5pcGMNzWUY95FQur2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714875"/>
            <a:ext cx="224313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2057400" y="321093"/>
            <a:ext cx="6686550" cy="492125"/>
          </a:xfrm>
        </p:spPr>
        <p:txBody>
          <a:bodyPr/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Подготовка и проведение фокус-группы 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758" y="1106905"/>
            <a:ext cx="8455192" cy="491438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 проведении </a:t>
            </a:r>
            <a:r>
              <a:rPr lang="ru-RU" sz="2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фокус-группы</a:t>
            </a: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 традиционно придерживаются следующих этапов: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1) разработка программы исследования;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2) определение выборки, </a:t>
            </a:r>
            <a:r>
              <a:rPr lang="ru-RU" sz="2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рекрутирование</a:t>
            </a: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 участников;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3) разработка методики (сценария) конкретной фокус-группы, составление списка вопросов;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4) подготовка к проведению </a:t>
            </a:r>
            <a:r>
              <a:rPr lang="ru-RU" sz="2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фокус-группы</a:t>
            </a: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5) проведение </a:t>
            </a:r>
            <a:r>
              <a:rPr lang="ru-RU" sz="2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фокус-группы</a:t>
            </a: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 с записью ее хода;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6) качественная обработка и интерпретация данных;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7) подготовка отчета. 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1BEBD-B994-4B9D-A513-9D3559EAF6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202_2627-Interroga-o-01-thumb-1-_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4626"/>
            <a:ext cx="1311442" cy="20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8027987" cy="6096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Сценарий фокус-группы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9726" y="1130968"/>
            <a:ext cx="7628021" cy="542624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sz="20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Сценарий</a:t>
            </a:r>
            <a:r>
              <a:rPr lang="ru-RU" alt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фокус-группы </a:t>
            </a: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– это набор вопросов, предлагаемых для обсуждения.</a:t>
            </a:r>
          </a:p>
          <a:p>
            <a:pPr marL="0" indent="357188" algn="ctr">
              <a:buFont typeface="Wingdings" pitchFamily="2" charset="2"/>
              <a:buNone/>
            </a:pPr>
            <a:r>
              <a:rPr lang="ru-RU" altLang="ru-RU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Этапы</a:t>
            </a: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357188" algn="just">
              <a:spcBef>
                <a:spcPts val="0"/>
              </a:spcBef>
              <a:spcAft>
                <a:spcPts val="400"/>
              </a:spcAft>
              <a:buFontTx/>
              <a:buAutoNum type="arabicParenR"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Вступление (15 минут в полуторачасовой дискуссии).</a:t>
            </a:r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Знакомство, объяснение цели фокус-группы.</a:t>
            </a:r>
          </a:p>
          <a:p>
            <a:pPr marL="0" indent="357188" algn="just">
              <a:spcBef>
                <a:spcPts val="0"/>
              </a:spcBef>
              <a:spcAft>
                <a:spcPts val="400"/>
              </a:spcAft>
              <a:buFontTx/>
              <a:buAutoNum type="arabicParenR" startAt="2"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Фоновые вопросы (10 минут). </a:t>
            </a:r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Вопросы, относящиеся к теме фокус-группы, но более общего характера. Цель – дать участникам возможность сориентироваться и привыкнуть друг к другу и к модератору. </a:t>
            </a:r>
          </a:p>
          <a:p>
            <a:pPr marL="0" indent="357188" algn="just">
              <a:spcBef>
                <a:spcPts val="0"/>
              </a:spcBef>
              <a:spcAft>
                <a:spcPts val="400"/>
              </a:spcAft>
              <a:buFontTx/>
              <a:buAutoNum type="arabicParenR" startAt="3"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Основные вопросы (50 минут). </a:t>
            </a:r>
          </a:p>
          <a:p>
            <a:pPr marL="0" indent="357188" algn="just">
              <a:spcBef>
                <a:spcPts val="0"/>
              </a:spcBef>
              <a:spcAft>
                <a:spcPts val="400"/>
              </a:spcAft>
              <a:buFontTx/>
              <a:buAutoNum type="arabicParenR" startAt="3"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Дополнительные (уточняющие) вопросы, относящиеся к теме, но менее важные (10 минут). </a:t>
            </a:r>
          </a:p>
          <a:p>
            <a:pPr marL="0" indent="357188" algn="just">
              <a:spcBef>
                <a:spcPts val="0"/>
              </a:spcBef>
              <a:spcAft>
                <a:spcPts val="400"/>
              </a:spcAft>
              <a:buFontTx/>
              <a:buAutoNum type="arabicParenR" startAt="3"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Окончание фокус-группы (5 минут). </a:t>
            </a:r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Благодарность, выдача вознаграждения участникам.</a:t>
            </a:r>
          </a:p>
          <a:p>
            <a:pPr marL="0" indent="357188" algn="just">
              <a:buFontTx/>
              <a:buAutoNum type="arabicParenR" startAt="3"/>
            </a:pPr>
            <a:endParaRPr lang="ru-RU" altLang="ru-RU" sz="1800" dirty="0" smtClean="0">
              <a:solidFill>
                <a:schemeClr val="tx2"/>
              </a:solidFill>
            </a:endParaRPr>
          </a:p>
          <a:p>
            <a:pPr marL="0" indent="357188" algn="just"/>
            <a:endParaRPr lang="ru-RU" altLang="ru-RU" sz="1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0E3E3-3FF9-4377-8171-AF7730566A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Виды вопросов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64695" y="928688"/>
            <a:ext cx="8422105" cy="5395912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Обычно в список включают не более десяти, а чаще 5–6 вопросов. Степень структуризации вопросов бывает различна.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Некоторые уровни структуризации вопросов были выделены Р. Мертоном с соавторами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1. </a:t>
            </a:r>
            <a:r>
              <a:rPr lang="ru-RU" alt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Неструктурированный вопрос </a:t>
            </a: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(свободный с точки зрения и стимула, и ответа): «Что произвело на вас наибольшее впечатление в фильме?» или «Что было для вас наиболее интересным на конференции?»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Такой тип вопросов направлен на то, чтобы участники группы в большей степени, чем модератор, определяли фокус внимания. Их выбор свободен. Им предоставляется возможность говорить о любом аспекте обсуждаемой проблемы. </a:t>
            </a:r>
          </a:p>
          <a:p>
            <a:endParaRPr lang="ru-RU" altLang="ru-RU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ru-RU" altLang="ru-RU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519E1-7ACF-454A-B5CE-17F841D2D6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9703" name="Picture 2" descr="http://t3.gstatic.com/images?q=tbn:ANd9GcTYrg6XsKLU_YwP4vyLFWVVibuBZHUfcyJ4Zpk0tjcIMsT5SZwz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214938"/>
            <a:ext cx="27146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28625" y="1227221"/>
            <a:ext cx="8258175" cy="509737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2.Полуструктурированный вопрос.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Тип А: Структурированный по ответу, свободный по стимулу: «Что Вы узнали из этой программы, чего не знали раньше?»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Тип Б: Структурированный по стимулу, свободный по ответу: «Какие эмоции Вы испытывали при просмотре видеосюжета о событиях в Чечне?» </a:t>
            </a:r>
          </a:p>
          <a:p>
            <a:pPr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вопросах обоих типов внимание участников фокусируется на определенной части реальности и полученных впечатлений, однако выражение</a:t>
            </a:r>
            <a:r>
              <a:rPr lang="ru-RU" altLang="ru-RU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их реакций может иметь произвольную </a:t>
            </a: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форму</a:t>
            </a: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F2366-4AD8-4C8B-9B90-101633C376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56" y="0"/>
            <a:ext cx="708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66712" y="1167063"/>
            <a:ext cx="8512176" cy="48542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Структурированный вопрос </a:t>
            </a: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(по стимулу и по ответу): «Исходя из того, что Вы увидели в видеоролике, как вы считаете, рекламируемый товар необходим в Вашем хозяйстве или Вы можете обойтись без него?»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вопросах этого типа модератор почти полностью контролирует обсуждение. Он не только отбирает моменты для комментариев, но также в значительной степени предопределяет ответы. </a:t>
            </a:r>
          </a:p>
          <a:p>
            <a:endParaRPr lang="ru-RU" altLang="ru-RU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/>
              <a:t>Фокус-группа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ABE58-821A-4494-BBD1-076E2BEEC8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1751" name="Picture 2" descr="http://t3.gstatic.com/images?q=tbn:ANd9GcT8IUWvygftsLwBesNWvszRLx8kjbPWlHNz2Zu1zqZ7dcBFTJP3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95" y="4643438"/>
            <a:ext cx="277929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 descr="http://t1.gstatic.com/images?q=tbn:ANd9GcQ5d4BkGNBds_HsbODi0vCiEuxeRV4VRLh8JjJj0V_rZFIggjz3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26" y="4610101"/>
            <a:ext cx="259882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6" descr="http://t3.gstatic.com/images?q=tbn:ANd9GcRW5kT8w-AxeX7xE1QB44RHTD67ZrG8jCKczFeNcoKibhjBzKUL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6434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8893</TotalTime>
  <Words>1275</Words>
  <Application>Microsoft Office PowerPoint</Application>
  <PresentationFormat>Экран (4:3)</PresentationFormat>
  <Paragraphs>120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5_ипк новый</vt:lpstr>
      <vt:lpstr>Фокус-группа </vt:lpstr>
      <vt:lpstr>Понятие «фокус-группа»</vt:lpstr>
      <vt:lpstr>Краткая характеристика метода фокус-группы</vt:lpstr>
      <vt:lpstr>Краткая характеристика метода фокус-группы</vt:lpstr>
      <vt:lpstr> Подготовка и проведение фокус-группы  </vt:lpstr>
      <vt:lpstr>Сценарий фокус-группы</vt:lpstr>
      <vt:lpstr>Виды вопросов</vt:lpstr>
      <vt:lpstr>Презентация PowerPoint</vt:lpstr>
      <vt:lpstr>Презентация PowerPoint</vt:lpstr>
      <vt:lpstr> Подготовка к проведению фокус-группы  </vt:lpstr>
      <vt:lpstr> Проведение фокус-группы </vt:lpstr>
      <vt:lpstr> Проведение фокус-группы </vt:lpstr>
      <vt:lpstr> Проведение фокус-группы </vt:lpstr>
      <vt:lpstr> Подготовка отчета  </vt:lpstr>
      <vt:lpstr>Подготовка отчета</vt:lpstr>
      <vt:lpstr>Cтруктура отчета о проведении  исследования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Сидоренко Оксана Александровна</cp:lastModifiedBy>
  <cp:revision>745</cp:revision>
  <dcterms:created xsi:type="dcterms:W3CDTF">2013-10-16T01:52:50Z</dcterms:created>
  <dcterms:modified xsi:type="dcterms:W3CDTF">2021-03-30T03:43:28Z</dcterms:modified>
</cp:coreProperties>
</file>