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77" r:id="rId3"/>
    <p:sldId id="278" r:id="rId4"/>
    <p:sldId id="280" r:id="rId5"/>
    <p:sldId id="281" r:id="rId6"/>
    <p:sldId id="279" r:id="rId7"/>
    <p:sldId id="259" r:id="rId8"/>
    <p:sldId id="274" r:id="rId9"/>
    <p:sldId id="273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19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5EC9C-1CF6-4547-8212-90AD9D5BB0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15AF-CE24-43AB-BBFB-C787A823B9B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75000"/>
                </a:schemeClr>
              </a:solidFill>
            </a:rPr>
            <a:t>Профессиональные компетенции</a:t>
          </a:r>
          <a:endParaRPr lang="ru-RU" sz="1400" b="1" dirty="0">
            <a:solidFill>
              <a:schemeClr val="accent2">
                <a:lumMod val="75000"/>
              </a:schemeClr>
            </a:solidFill>
          </a:endParaRPr>
        </a:p>
      </dgm:t>
    </dgm:pt>
    <dgm:pt modelId="{276DB4FE-2313-47DA-A977-CEDCC56E7304}" type="parTrans" cxnId="{21F5815E-A262-4A5C-A2F4-337FD407604D}">
      <dgm:prSet/>
      <dgm:spPr/>
      <dgm:t>
        <a:bodyPr/>
        <a:lstStyle/>
        <a:p>
          <a:endParaRPr lang="ru-RU" sz="1400"/>
        </a:p>
      </dgm:t>
    </dgm:pt>
    <dgm:pt modelId="{32C20C11-9E01-48AA-8B89-281D06C9A6A6}" type="sibTrans" cxnId="{21F5815E-A262-4A5C-A2F4-337FD407604D}">
      <dgm:prSet/>
      <dgm:spPr/>
      <dgm:t>
        <a:bodyPr/>
        <a:lstStyle/>
        <a:p>
          <a:endParaRPr lang="ru-RU" sz="1400"/>
        </a:p>
      </dgm:t>
    </dgm:pt>
    <dgm:pt modelId="{4DDEA8AB-FBB1-4107-A660-B47EAA91AC78}">
      <dgm:prSet phldrT="[Текст]" custT="1"/>
      <dgm:spPr/>
      <dgm:t>
        <a:bodyPr/>
        <a:lstStyle/>
        <a:p>
          <a:r>
            <a:rPr lang="ru-RU" sz="1100" dirty="0" smtClean="0"/>
            <a:t>Предметные</a:t>
          </a:r>
          <a:endParaRPr lang="ru-RU" sz="1100" dirty="0"/>
        </a:p>
      </dgm:t>
    </dgm:pt>
    <dgm:pt modelId="{980BDEEF-E016-48DA-9785-5FCA574B51AE}" type="parTrans" cxnId="{067080EC-E9B0-4296-AF08-0901EEDF94B6}">
      <dgm:prSet/>
      <dgm:spPr/>
      <dgm:t>
        <a:bodyPr/>
        <a:lstStyle/>
        <a:p>
          <a:endParaRPr lang="ru-RU" sz="1400"/>
        </a:p>
      </dgm:t>
    </dgm:pt>
    <dgm:pt modelId="{B6BC6E37-C7DC-495E-8796-D1CEF047D3E8}" type="sibTrans" cxnId="{067080EC-E9B0-4296-AF08-0901EEDF94B6}">
      <dgm:prSet/>
      <dgm:spPr/>
      <dgm:t>
        <a:bodyPr/>
        <a:lstStyle/>
        <a:p>
          <a:endParaRPr lang="ru-RU" sz="1400"/>
        </a:p>
      </dgm:t>
    </dgm:pt>
    <dgm:pt modelId="{B9A87089-C981-4B20-9041-159645932486}">
      <dgm:prSet phldrT="[Текст]" custT="1"/>
      <dgm:spPr/>
      <dgm:t>
        <a:bodyPr/>
        <a:lstStyle/>
        <a:p>
          <a:r>
            <a:rPr lang="ru-RU" sz="1100" dirty="0" smtClean="0"/>
            <a:t>Методические</a:t>
          </a:r>
          <a:endParaRPr lang="ru-RU" sz="1100" dirty="0"/>
        </a:p>
      </dgm:t>
    </dgm:pt>
    <dgm:pt modelId="{1D059F90-3DDC-40FE-B6E8-B7DC7C3D3F6B}" type="parTrans" cxnId="{1B58934E-F4A5-4440-BCDB-C86CA67606F9}">
      <dgm:prSet/>
      <dgm:spPr/>
      <dgm:t>
        <a:bodyPr/>
        <a:lstStyle/>
        <a:p>
          <a:endParaRPr lang="ru-RU" sz="1400"/>
        </a:p>
      </dgm:t>
    </dgm:pt>
    <dgm:pt modelId="{2ED1AFA5-3E0D-475B-BA5D-8D5CADE791F4}" type="sibTrans" cxnId="{1B58934E-F4A5-4440-BCDB-C86CA67606F9}">
      <dgm:prSet/>
      <dgm:spPr/>
      <dgm:t>
        <a:bodyPr/>
        <a:lstStyle/>
        <a:p>
          <a:endParaRPr lang="ru-RU" sz="1400"/>
        </a:p>
      </dgm:t>
    </dgm:pt>
    <dgm:pt modelId="{C8E8368D-A9D6-45BA-9472-F5B75422E229}">
      <dgm:prSet phldrT="[Текст]" custT="1"/>
      <dgm:spPr/>
      <dgm:t>
        <a:bodyPr/>
        <a:lstStyle/>
        <a:p>
          <a:r>
            <a:rPr lang="ru-RU" sz="1100" dirty="0" smtClean="0"/>
            <a:t>Психолого-педагогические</a:t>
          </a:r>
          <a:endParaRPr lang="ru-RU" sz="1100" dirty="0"/>
        </a:p>
      </dgm:t>
    </dgm:pt>
    <dgm:pt modelId="{2D6CCD94-B1F1-46DA-959D-C0633F7BACE4}" type="parTrans" cxnId="{F5F737A3-3782-43F5-8910-03DAE32C7761}">
      <dgm:prSet/>
      <dgm:spPr/>
      <dgm:t>
        <a:bodyPr/>
        <a:lstStyle/>
        <a:p>
          <a:endParaRPr lang="ru-RU" sz="1400"/>
        </a:p>
      </dgm:t>
    </dgm:pt>
    <dgm:pt modelId="{C9F2196A-6FF0-486E-80A3-713A91883B7A}" type="sibTrans" cxnId="{F5F737A3-3782-43F5-8910-03DAE32C7761}">
      <dgm:prSet/>
      <dgm:spPr/>
      <dgm:t>
        <a:bodyPr/>
        <a:lstStyle/>
        <a:p>
          <a:endParaRPr lang="ru-RU" sz="1400"/>
        </a:p>
      </dgm:t>
    </dgm:pt>
    <dgm:pt modelId="{13E3F686-5155-4009-B327-13174EE4C9EA}">
      <dgm:prSet phldrT="[Текст]" custT="1"/>
      <dgm:spPr/>
      <dgm:t>
        <a:bodyPr/>
        <a:lstStyle/>
        <a:p>
          <a:r>
            <a:rPr lang="ru-RU" sz="1100" dirty="0" smtClean="0"/>
            <a:t>Коммуникативные</a:t>
          </a:r>
          <a:endParaRPr lang="ru-RU" sz="1100" dirty="0"/>
        </a:p>
      </dgm:t>
    </dgm:pt>
    <dgm:pt modelId="{0EFC52F1-23BA-4073-861B-F051617B537C}" type="parTrans" cxnId="{61E2B52F-7F8D-44FD-B4CA-3928DF9C44BE}">
      <dgm:prSet/>
      <dgm:spPr/>
      <dgm:t>
        <a:bodyPr/>
        <a:lstStyle/>
        <a:p>
          <a:endParaRPr lang="ru-RU" sz="1400"/>
        </a:p>
      </dgm:t>
    </dgm:pt>
    <dgm:pt modelId="{849FD9E2-C9AE-432C-AD85-2466420558FA}" type="sibTrans" cxnId="{61E2B52F-7F8D-44FD-B4CA-3928DF9C44BE}">
      <dgm:prSet/>
      <dgm:spPr/>
      <dgm:t>
        <a:bodyPr/>
        <a:lstStyle/>
        <a:p>
          <a:endParaRPr lang="ru-RU" sz="1400"/>
        </a:p>
      </dgm:t>
    </dgm:pt>
    <dgm:pt modelId="{24E671FD-ACA0-4CCE-842A-B389CD2C360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Что диагностируем</a:t>
          </a:r>
          <a:endParaRPr lang="ru-RU" sz="1800" b="1" i="1" dirty="0">
            <a:solidFill>
              <a:schemeClr val="tx1"/>
            </a:solidFill>
          </a:endParaRPr>
        </a:p>
      </dgm:t>
    </dgm:pt>
    <dgm:pt modelId="{3A47D2F5-B36F-4D76-A463-F0762AABD889}" type="parTrans" cxnId="{CE511BAB-FA6B-4C06-8C4D-F285E291A7F2}">
      <dgm:prSet/>
      <dgm:spPr/>
      <dgm:t>
        <a:bodyPr/>
        <a:lstStyle/>
        <a:p>
          <a:endParaRPr lang="ru-RU" sz="1400"/>
        </a:p>
      </dgm:t>
    </dgm:pt>
    <dgm:pt modelId="{62952905-05A4-44E4-8688-111D4BBF30A0}" type="sibTrans" cxnId="{CE511BAB-FA6B-4C06-8C4D-F285E291A7F2}">
      <dgm:prSet/>
      <dgm:spPr/>
      <dgm:t>
        <a:bodyPr/>
        <a:lstStyle/>
        <a:p>
          <a:endParaRPr lang="ru-RU" sz="1400"/>
        </a:p>
      </dgm:t>
    </dgm:pt>
    <dgm:pt modelId="{12A7F048-4353-49E4-A70E-05A72866910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Профессиональные дефициты</a:t>
          </a:r>
          <a:endParaRPr lang="ru-RU" sz="1400" dirty="0">
            <a:solidFill>
              <a:srgbClr val="C00000"/>
            </a:solidFill>
          </a:endParaRPr>
        </a:p>
      </dgm:t>
    </dgm:pt>
    <dgm:pt modelId="{9D37467A-66C6-48E5-9EDC-63DC1FB7EED9}" type="parTrans" cxnId="{F0DBF9D7-4B3F-46BA-BAB4-8206550D02CD}">
      <dgm:prSet/>
      <dgm:spPr/>
      <dgm:t>
        <a:bodyPr/>
        <a:lstStyle/>
        <a:p>
          <a:endParaRPr lang="ru-RU"/>
        </a:p>
      </dgm:t>
    </dgm:pt>
    <dgm:pt modelId="{7822D2FF-026C-433A-9DBE-684222004ECA}" type="sibTrans" cxnId="{F0DBF9D7-4B3F-46BA-BAB4-8206550D02CD}">
      <dgm:prSet/>
      <dgm:spPr/>
      <dgm:t>
        <a:bodyPr/>
        <a:lstStyle/>
        <a:p>
          <a:endParaRPr lang="ru-RU"/>
        </a:p>
      </dgm:t>
    </dgm:pt>
    <dgm:pt modelId="{1D1C394F-F140-4A72-875C-7254BD6D9A8B}" type="pres">
      <dgm:prSet presAssocID="{3325EC9C-1CF6-4547-8212-90AD9D5BB0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AED318-42CE-4412-9F9A-11B14D6B8CCA}" type="pres">
      <dgm:prSet presAssocID="{24E671FD-ACA0-4CCE-842A-B389CD2C3606}" presName="parentText" presStyleLbl="node1" presStyleIdx="0" presStyleCnt="1" custScaleY="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3E4AB-D16D-42A6-B166-F521DB5BDE12}" type="pres">
      <dgm:prSet presAssocID="{24E671FD-ACA0-4CCE-842A-B389CD2C360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7C035A-F27B-406A-B7C9-10CC5A5EDDFA}" type="presOf" srcId="{24E671FD-ACA0-4CCE-842A-B389CD2C3606}" destId="{4EAED318-42CE-4412-9F9A-11B14D6B8CCA}" srcOrd="0" destOrd="0" presId="urn:microsoft.com/office/officeart/2005/8/layout/vList2"/>
    <dgm:cxn modelId="{F0DBF9D7-4B3F-46BA-BAB4-8206550D02CD}" srcId="{24E671FD-ACA0-4CCE-842A-B389CD2C3606}" destId="{12A7F048-4353-49E4-A70E-05A728669104}" srcOrd="1" destOrd="0" parTransId="{9D37467A-66C6-48E5-9EDC-63DC1FB7EED9}" sibTransId="{7822D2FF-026C-433A-9DBE-684222004ECA}"/>
    <dgm:cxn modelId="{1B58934E-F4A5-4440-BCDB-C86CA67606F9}" srcId="{E1C215AF-CE24-43AB-BBFB-C787A823B9BB}" destId="{B9A87089-C981-4B20-9041-159645932486}" srcOrd="1" destOrd="0" parTransId="{1D059F90-3DDC-40FE-B6E8-B7DC7C3D3F6B}" sibTransId="{2ED1AFA5-3E0D-475B-BA5D-8D5CADE791F4}"/>
    <dgm:cxn modelId="{5B15DB6B-1755-4615-BC72-28FD4B0C0520}" type="presOf" srcId="{E1C215AF-CE24-43AB-BBFB-C787A823B9BB}" destId="{F113E4AB-D16D-42A6-B166-F521DB5BDE12}" srcOrd="0" destOrd="0" presId="urn:microsoft.com/office/officeart/2005/8/layout/vList2"/>
    <dgm:cxn modelId="{5082EE14-6E15-4679-B9EB-125ACE785F3C}" type="presOf" srcId="{3325EC9C-1CF6-4547-8212-90AD9D5BB0A4}" destId="{1D1C394F-F140-4A72-875C-7254BD6D9A8B}" srcOrd="0" destOrd="0" presId="urn:microsoft.com/office/officeart/2005/8/layout/vList2"/>
    <dgm:cxn modelId="{F5F737A3-3782-43F5-8910-03DAE32C7761}" srcId="{E1C215AF-CE24-43AB-BBFB-C787A823B9BB}" destId="{C8E8368D-A9D6-45BA-9472-F5B75422E229}" srcOrd="2" destOrd="0" parTransId="{2D6CCD94-B1F1-46DA-959D-C0633F7BACE4}" sibTransId="{C9F2196A-6FF0-486E-80A3-713A91883B7A}"/>
    <dgm:cxn modelId="{DAF0A496-FC15-47FB-8321-114E0AB9EB50}" type="presOf" srcId="{4DDEA8AB-FBB1-4107-A660-B47EAA91AC78}" destId="{F113E4AB-D16D-42A6-B166-F521DB5BDE12}" srcOrd="0" destOrd="1" presId="urn:microsoft.com/office/officeart/2005/8/layout/vList2"/>
    <dgm:cxn modelId="{61E2B52F-7F8D-44FD-B4CA-3928DF9C44BE}" srcId="{E1C215AF-CE24-43AB-BBFB-C787A823B9BB}" destId="{13E3F686-5155-4009-B327-13174EE4C9EA}" srcOrd="3" destOrd="0" parTransId="{0EFC52F1-23BA-4073-861B-F051617B537C}" sibTransId="{849FD9E2-C9AE-432C-AD85-2466420558FA}"/>
    <dgm:cxn modelId="{0E20A937-53D6-457B-ABBC-4FBB5098067A}" type="presOf" srcId="{C8E8368D-A9D6-45BA-9472-F5B75422E229}" destId="{F113E4AB-D16D-42A6-B166-F521DB5BDE12}" srcOrd="0" destOrd="3" presId="urn:microsoft.com/office/officeart/2005/8/layout/vList2"/>
    <dgm:cxn modelId="{47AFBC16-4F36-487E-B39A-AB40B8DAA642}" type="presOf" srcId="{B9A87089-C981-4B20-9041-159645932486}" destId="{F113E4AB-D16D-42A6-B166-F521DB5BDE12}" srcOrd="0" destOrd="2" presId="urn:microsoft.com/office/officeart/2005/8/layout/vList2"/>
    <dgm:cxn modelId="{21F5815E-A262-4A5C-A2F4-337FD407604D}" srcId="{24E671FD-ACA0-4CCE-842A-B389CD2C3606}" destId="{E1C215AF-CE24-43AB-BBFB-C787A823B9BB}" srcOrd="0" destOrd="0" parTransId="{276DB4FE-2313-47DA-A977-CEDCC56E7304}" sibTransId="{32C20C11-9E01-48AA-8B89-281D06C9A6A6}"/>
    <dgm:cxn modelId="{067080EC-E9B0-4296-AF08-0901EEDF94B6}" srcId="{E1C215AF-CE24-43AB-BBFB-C787A823B9BB}" destId="{4DDEA8AB-FBB1-4107-A660-B47EAA91AC78}" srcOrd="0" destOrd="0" parTransId="{980BDEEF-E016-48DA-9785-5FCA574B51AE}" sibTransId="{B6BC6E37-C7DC-495E-8796-D1CEF047D3E8}"/>
    <dgm:cxn modelId="{8E017F06-805E-444E-9F8A-C92EC0397F0D}" type="presOf" srcId="{12A7F048-4353-49E4-A70E-05A728669104}" destId="{F113E4AB-D16D-42A6-B166-F521DB5BDE12}" srcOrd="0" destOrd="5" presId="urn:microsoft.com/office/officeart/2005/8/layout/vList2"/>
    <dgm:cxn modelId="{CE511BAB-FA6B-4C06-8C4D-F285E291A7F2}" srcId="{3325EC9C-1CF6-4547-8212-90AD9D5BB0A4}" destId="{24E671FD-ACA0-4CCE-842A-B389CD2C3606}" srcOrd="0" destOrd="0" parTransId="{3A47D2F5-B36F-4D76-A463-F0762AABD889}" sibTransId="{62952905-05A4-44E4-8688-111D4BBF30A0}"/>
    <dgm:cxn modelId="{1C8BB877-BFC4-4724-A843-0E9A568C6FC9}" type="presOf" srcId="{13E3F686-5155-4009-B327-13174EE4C9EA}" destId="{F113E4AB-D16D-42A6-B166-F521DB5BDE12}" srcOrd="0" destOrd="4" presId="urn:microsoft.com/office/officeart/2005/8/layout/vList2"/>
    <dgm:cxn modelId="{8EF3FD1B-BA19-499A-AA36-FA5D04703DB8}" type="presParOf" srcId="{1D1C394F-F140-4A72-875C-7254BD6D9A8B}" destId="{4EAED318-42CE-4412-9F9A-11B14D6B8CCA}" srcOrd="0" destOrd="0" presId="urn:microsoft.com/office/officeart/2005/8/layout/vList2"/>
    <dgm:cxn modelId="{BB692139-5B02-443D-998B-E9BA69FDDE47}" type="presParOf" srcId="{1D1C394F-F140-4A72-875C-7254BD6D9A8B}" destId="{F113E4AB-D16D-42A6-B166-F521DB5BDE1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1A1E4-757C-4FA1-8223-6B716B82A6C2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32A6D4D-E380-47CC-8797-12828367ACFD}">
      <dgm:prSet phldrT="[Текст]" custT="1"/>
      <dgm:spPr/>
      <dgm:t>
        <a:bodyPr/>
        <a:lstStyle/>
        <a:p>
          <a:r>
            <a:rPr lang="ru-RU" sz="1800" dirty="0" smtClean="0"/>
            <a:t>Составление ИОМ</a:t>
          </a:r>
          <a:endParaRPr lang="ru-RU" sz="1800" dirty="0"/>
        </a:p>
      </dgm:t>
    </dgm:pt>
    <dgm:pt modelId="{22FB94B1-1282-4106-817D-A30465A53368}" type="parTrans" cxnId="{00781A0C-EB2D-4866-9550-2DDDB57B90B4}">
      <dgm:prSet/>
      <dgm:spPr/>
      <dgm:t>
        <a:bodyPr/>
        <a:lstStyle/>
        <a:p>
          <a:endParaRPr lang="ru-RU"/>
        </a:p>
      </dgm:t>
    </dgm:pt>
    <dgm:pt modelId="{1E49E8E5-B981-454E-B5BC-3124DCAB5354}" type="sibTrans" cxnId="{00781A0C-EB2D-4866-9550-2DDDB57B90B4}">
      <dgm:prSet/>
      <dgm:spPr>
        <a:ln w="5715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0543539-2690-4827-8116-7C2B740367D0}">
      <dgm:prSet phldrT="[Текст]" custT="1"/>
      <dgm:spPr/>
      <dgm:t>
        <a:bodyPr/>
        <a:lstStyle/>
        <a:p>
          <a:r>
            <a:rPr lang="ru-RU" sz="1800" dirty="0" smtClean="0"/>
            <a:t>Реализация ИОМ</a:t>
          </a:r>
          <a:endParaRPr lang="ru-RU" sz="1800" dirty="0"/>
        </a:p>
      </dgm:t>
    </dgm:pt>
    <dgm:pt modelId="{1C1C221C-F069-4829-9F40-97540F1F758A}" type="parTrans" cxnId="{A5928765-DD35-4B6B-ACFA-BA8192B51B8B}">
      <dgm:prSet/>
      <dgm:spPr/>
      <dgm:t>
        <a:bodyPr/>
        <a:lstStyle/>
        <a:p>
          <a:endParaRPr lang="ru-RU"/>
        </a:p>
      </dgm:t>
    </dgm:pt>
    <dgm:pt modelId="{F1117225-F7D0-4B44-912B-7090DF843DDC}" type="sibTrans" cxnId="{A5928765-DD35-4B6B-ACFA-BA8192B51B8B}">
      <dgm:prSet/>
      <dgm:spPr>
        <a:ln w="57150">
          <a:solidFill>
            <a:srgbClr val="D87A51"/>
          </a:solidFill>
        </a:ln>
      </dgm:spPr>
      <dgm:t>
        <a:bodyPr/>
        <a:lstStyle/>
        <a:p>
          <a:endParaRPr lang="ru-RU"/>
        </a:p>
      </dgm:t>
    </dgm:pt>
    <dgm:pt modelId="{B9CFE951-8B9E-4D27-997F-4DD5E89A3975}">
      <dgm:prSet phldrT="[Текст]" custT="1"/>
      <dgm:spPr/>
      <dgm:t>
        <a:bodyPr/>
        <a:lstStyle/>
        <a:p>
          <a:r>
            <a:rPr lang="ru-RU" sz="1800" dirty="0" smtClean="0"/>
            <a:t>Проектирование изменений деятельности</a:t>
          </a:r>
          <a:endParaRPr lang="ru-RU" sz="1800" dirty="0"/>
        </a:p>
      </dgm:t>
    </dgm:pt>
    <dgm:pt modelId="{E1C44913-8A69-49FE-82BC-3C5718D6D3F2}" type="parTrans" cxnId="{1B7B7C50-6358-4C07-9581-2E5F9AFAFBF7}">
      <dgm:prSet/>
      <dgm:spPr/>
      <dgm:t>
        <a:bodyPr/>
        <a:lstStyle/>
        <a:p>
          <a:endParaRPr lang="ru-RU"/>
        </a:p>
      </dgm:t>
    </dgm:pt>
    <dgm:pt modelId="{46E88C66-AECA-4D2B-8678-FE80BA0C1841}" type="sibTrans" cxnId="{1B7B7C50-6358-4C07-9581-2E5F9AFAFBF7}">
      <dgm:prSet/>
      <dgm:spPr>
        <a:ln w="57150">
          <a:solidFill>
            <a:srgbClr val="C48170"/>
          </a:solidFill>
        </a:ln>
      </dgm:spPr>
      <dgm:t>
        <a:bodyPr/>
        <a:lstStyle/>
        <a:p>
          <a:endParaRPr lang="ru-RU"/>
        </a:p>
      </dgm:t>
    </dgm:pt>
    <dgm:pt modelId="{C4A00CEF-2DC7-49C4-A392-FAE642CCB4A9}">
      <dgm:prSet phldrT="[Текст]" custT="1"/>
      <dgm:spPr/>
      <dgm:t>
        <a:bodyPr/>
        <a:lstStyle/>
        <a:p>
          <a:r>
            <a:rPr lang="ru-RU" sz="1800" dirty="0" smtClean="0"/>
            <a:t>Деятельность / изменение деятельности</a:t>
          </a:r>
          <a:endParaRPr lang="ru-RU" sz="1800" dirty="0"/>
        </a:p>
      </dgm:t>
    </dgm:pt>
    <dgm:pt modelId="{81FC2E70-7B20-4490-AE54-106F3A8E39C9}" type="parTrans" cxnId="{D8EE9170-01A0-461A-9003-E1C56ECD983B}">
      <dgm:prSet/>
      <dgm:spPr/>
      <dgm:t>
        <a:bodyPr/>
        <a:lstStyle/>
        <a:p>
          <a:endParaRPr lang="ru-RU"/>
        </a:p>
      </dgm:t>
    </dgm:pt>
    <dgm:pt modelId="{929A10E9-896D-40E4-9A4D-65117EF9A875}" type="sibTrans" cxnId="{D8EE9170-01A0-461A-9003-E1C56ECD983B}">
      <dgm:prSet/>
      <dgm:spPr>
        <a:ln w="57150">
          <a:solidFill>
            <a:srgbClr val="B4908B"/>
          </a:solidFill>
        </a:ln>
      </dgm:spPr>
      <dgm:t>
        <a:bodyPr/>
        <a:lstStyle/>
        <a:p>
          <a:endParaRPr lang="ru-RU"/>
        </a:p>
      </dgm:t>
    </dgm:pt>
    <dgm:pt modelId="{4CDA0FD1-EC64-4988-A752-BA09CB7E33EC}">
      <dgm:prSet phldrT="[Текст]" custT="1"/>
      <dgm:spPr/>
      <dgm:t>
        <a:bodyPr/>
        <a:lstStyle/>
        <a:p>
          <a:pPr algn="ctr"/>
          <a:r>
            <a:rPr lang="ru-RU" sz="2400" dirty="0" smtClean="0"/>
            <a:t>Диагностика</a:t>
          </a:r>
        </a:p>
        <a:p>
          <a:pPr algn="l"/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-  через сервисы ЦНППМ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-  через проблематизацию</a:t>
          </a:r>
          <a:endParaRPr lang="ru-RU" sz="1600" dirty="0">
            <a:solidFill>
              <a:srgbClr val="C00000"/>
            </a:solidFill>
          </a:endParaRPr>
        </a:p>
      </dgm:t>
    </dgm:pt>
    <dgm:pt modelId="{817AF403-CA49-4641-B5F6-2DC24DAFB251}" type="parTrans" cxnId="{43318ECA-769A-455B-8C79-56C7B16EA104}">
      <dgm:prSet/>
      <dgm:spPr/>
      <dgm:t>
        <a:bodyPr/>
        <a:lstStyle/>
        <a:p>
          <a:endParaRPr lang="ru-RU"/>
        </a:p>
      </dgm:t>
    </dgm:pt>
    <dgm:pt modelId="{1B02067B-96AA-4D7B-B766-EDBC8AB88B6A}" type="sibTrans" cxnId="{43318ECA-769A-455B-8C79-56C7B16EA104}">
      <dgm:prSet/>
      <dgm:spPr>
        <a:solidFill>
          <a:schemeClr val="accent3">
            <a:lumMod val="75000"/>
          </a:schemeClr>
        </a:solidFill>
        <a:ln w="57150">
          <a:solidFill>
            <a:srgbClr val="A5A5A5"/>
          </a:solidFill>
        </a:ln>
      </dgm:spPr>
      <dgm:t>
        <a:bodyPr/>
        <a:lstStyle/>
        <a:p>
          <a:endParaRPr lang="ru-RU"/>
        </a:p>
      </dgm:t>
    </dgm:pt>
    <dgm:pt modelId="{3A832BFA-BDDA-41FE-89AE-FAD2EC601259}" type="pres">
      <dgm:prSet presAssocID="{A3E1A1E4-757C-4FA1-8223-6B716B82A6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11556-405E-4EAF-B44E-8E9B82462F95}" type="pres">
      <dgm:prSet presAssocID="{732A6D4D-E380-47CC-8797-12828367ACFD}" presName="node" presStyleLbl="node1" presStyleIdx="0" presStyleCnt="5" custRadScaleRad="74919" custRadScaleInc="27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09752-D825-4F0E-A73C-48C587B7211B}" type="pres">
      <dgm:prSet presAssocID="{732A6D4D-E380-47CC-8797-12828367ACFD}" presName="spNode" presStyleCnt="0"/>
      <dgm:spPr/>
    </dgm:pt>
    <dgm:pt modelId="{60EAD003-07F9-4099-B8C4-77DC3CB04749}" type="pres">
      <dgm:prSet presAssocID="{1E49E8E5-B981-454E-B5BC-3124DCAB535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7DD2180-ED81-425E-8A2E-DEC61D95A84E}" type="pres">
      <dgm:prSet presAssocID="{80543539-2690-4827-8116-7C2B740367D0}" presName="node" presStyleLbl="node1" presStyleIdx="1" presStyleCnt="5" custRadScaleRad="130011" custRadScaleInc="22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D375A-2157-4F5B-806D-265CFD2C5400}" type="pres">
      <dgm:prSet presAssocID="{80543539-2690-4827-8116-7C2B740367D0}" presName="spNode" presStyleCnt="0"/>
      <dgm:spPr/>
    </dgm:pt>
    <dgm:pt modelId="{03D98D29-08E2-4B0E-BF7C-AB1042491705}" type="pres">
      <dgm:prSet presAssocID="{F1117225-F7D0-4B44-912B-7090DF843DD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1F9ACC9-8FA4-41B1-B07B-D74A890D6D9B}" type="pres">
      <dgm:prSet presAssocID="{B9CFE951-8B9E-4D27-997F-4DD5E89A3975}" presName="node" presStyleLbl="node1" presStyleIdx="2" presStyleCnt="5" custScaleX="111456" custRadScaleRad="81351" custRadScaleInc="-15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70697-62E0-44A4-89C8-0C72C6DB958F}" type="pres">
      <dgm:prSet presAssocID="{B9CFE951-8B9E-4D27-997F-4DD5E89A3975}" presName="spNode" presStyleCnt="0"/>
      <dgm:spPr/>
    </dgm:pt>
    <dgm:pt modelId="{6F64BFB7-0728-411A-88E1-46E9E32911BD}" type="pres">
      <dgm:prSet presAssocID="{46E88C66-AECA-4D2B-8678-FE80BA0C184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803D83D6-6D3D-41BD-A179-6A3EAFB0D9D1}" type="pres">
      <dgm:prSet presAssocID="{C4A00CEF-2DC7-49C4-A392-FAE642CCB4A9}" presName="node" presStyleLbl="node1" presStyleIdx="3" presStyleCnt="5" custRadScaleRad="91555" custRadScaleInc="34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EDCBD-04E3-4477-8F78-2AA418CFDABB}" type="pres">
      <dgm:prSet presAssocID="{C4A00CEF-2DC7-49C4-A392-FAE642CCB4A9}" presName="spNode" presStyleCnt="0"/>
      <dgm:spPr/>
    </dgm:pt>
    <dgm:pt modelId="{54C2F5CE-D3E1-4626-A0D0-74208F315FE5}" type="pres">
      <dgm:prSet presAssocID="{929A10E9-896D-40E4-9A4D-65117EF9A87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A63431E-DC94-4750-B091-A8B3401CE536}" type="pres">
      <dgm:prSet presAssocID="{4CDA0FD1-EC64-4988-A752-BA09CB7E33EC}" presName="node" presStyleLbl="node1" presStyleIdx="4" presStyleCnt="5" custScaleX="151969" custScaleY="126793" custRadScaleRad="111827" custRadScaleInc="-17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59B08-9B11-47FF-A6F5-EF590C3E7438}" type="pres">
      <dgm:prSet presAssocID="{4CDA0FD1-EC64-4988-A752-BA09CB7E33EC}" presName="spNode" presStyleCnt="0"/>
      <dgm:spPr/>
    </dgm:pt>
    <dgm:pt modelId="{F9E42AE8-B980-4DA1-ACC1-3F025FCCE5DC}" type="pres">
      <dgm:prSet presAssocID="{1B02067B-96AA-4D7B-B766-EDBC8AB88B6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CC7DD23-40D9-4E50-9AE4-D527764412D2}" type="presOf" srcId="{F1117225-F7D0-4B44-912B-7090DF843DDC}" destId="{03D98D29-08E2-4B0E-BF7C-AB1042491705}" srcOrd="0" destOrd="0" presId="urn:microsoft.com/office/officeart/2005/8/layout/cycle5"/>
    <dgm:cxn modelId="{DB3B4A4B-7121-4F18-BE5E-626D803C2ECA}" type="presOf" srcId="{1E49E8E5-B981-454E-B5BC-3124DCAB5354}" destId="{60EAD003-07F9-4099-B8C4-77DC3CB04749}" srcOrd="0" destOrd="0" presId="urn:microsoft.com/office/officeart/2005/8/layout/cycle5"/>
    <dgm:cxn modelId="{43318ECA-769A-455B-8C79-56C7B16EA104}" srcId="{A3E1A1E4-757C-4FA1-8223-6B716B82A6C2}" destId="{4CDA0FD1-EC64-4988-A752-BA09CB7E33EC}" srcOrd="4" destOrd="0" parTransId="{817AF403-CA49-4641-B5F6-2DC24DAFB251}" sibTransId="{1B02067B-96AA-4D7B-B766-EDBC8AB88B6A}"/>
    <dgm:cxn modelId="{00781A0C-EB2D-4866-9550-2DDDB57B90B4}" srcId="{A3E1A1E4-757C-4FA1-8223-6B716B82A6C2}" destId="{732A6D4D-E380-47CC-8797-12828367ACFD}" srcOrd="0" destOrd="0" parTransId="{22FB94B1-1282-4106-817D-A30465A53368}" sibTransId="{1E49E8E5-B981-454E-B5BC-3124DCAB5354}"/>
    <dgm:cxn modelId="{D876F24A-6783-4811-A0A1-B5108927AC0F}" type="presOf" srcId="{B9CFE951-8B9E-4D27-997F-4DD5E89A3975}" destId="{41F9ACC9-8FA4-41B1-B07B-D74A890D6D9B}" srcOrd="0" destOrd="0" presId="urn:microsoft.com/office/officeart/2005/8/layout/cycle5"/>
    <dgm:cxn modelId="{B87232B6-28D2-4A9D-9E60-4DD79B79ED95}" type="presOf" srcId="{732A6D4D-E380-47CC-8797-12828367ACFD}" destId="{D4F11556-405E-4EAF-B44E-8E9B82462F95}" srcOrd="0" destOrd="0" presId="urn:microsoft.com/office/officeart/2005/8/layout/cycle5"/>
    <dgm:cxn modelId="{1B7B7C50-6358-4C07-9581-2E5F9AFAFBF7}" srcId="{A3E1A1E4-757C-4FA1-8223-6B716B82A6C2}" destId="{B9CFE951-8B9E-4D27-997F-4DD5E89A3975}" srcOrd="2" destOrd="0" parTransId="{E1C44913-8A69-49FE-82BC-3C5718D6D3F2}" sibTransId="{46E88C66-AECA-4D2B-8678-FE80BA0C1841}"/>
    <dgm:cxn modelId="{343D6387-F2A0-4E02-9962-151F901C2449}" type="presOf" srcId="{1B02067B-96AA-4D7B-B766-EDBC8AB88B6A}" destId="{F9E42AE8-B980-4DA1-ACC1-3F025FCCE5DC}" srcOrd="0" destOrd="0" presId="urn:microsoft.com/office/officeart/2005/8/layout/cycle5"/>
    <dgm:cxn modelId="{C9C72531-C0DF-4F3F-9C15-06005F9D4E99}" type="presOf" srcId="{4CDA0FD1-EC64-4988-A752-BA09CB7E33EC}" destId="{2A63431E-DC94-4750-B091-A8B3401CE536}" srcOrd="0" destOrd="0" presId="urn:microsoft.com/office/officeart/2005/8/layout/cycle5"/>
    <dgm:cxn modelId="{F8330CC2-DB3B-4077-8743-E525EEBC418E}" type="presOf" srcId="{46E88C66-AECA-4D2B-8678-FE80BA0C1841}" destId="{6F64BFB7-0728-411A-88E1-46E9E32911BD}" srcOrd="0" destOrd="0" presId="urn:microsoft.com/office/officeart/2005/8/layout/cycle5"/>
    <dgm:cxn modelId="{9DCE1879-DB4A-4402-BCB8-65D47437BC00}" type="presOf" srcId="{C4A00CEF-2DC7-49C4-A392-FAE642CCB4A9}" destId="{803D83D6-6D3D-41BD-A179-6A3EAFB0D9D1}" srcOrd="0" destOrd="0" presId="urn:microsoft.com/office/officeart/2005/8/layout/cycle5"/>
    <dgm:cxn modelId="{1F86FC79-416D-42B5-9103-CB7CA496220F}" type="presOf" srcId="{929A10E9-896D-40E4-9A4D-65117EF9A875}" destId="{54C2F5CE-D3E1-4626-A0D0-74208F315FE5}" srcOrd="0" destOrd="0" presId="urn:microsoft.com/office/officeart/2005/8/layout/cycle5"/>
    <dgm:cxn modelId="{D8EE9170-01A0-461A-9003-E1C56ECD983B}" srcId="{A3E1A1E4-757C-4FA1-8223-6B716B82A6C2}" destId="{C4A00CEF-2DC7-49C4-A392-FAE642CCB4A9}" srcOrd="3" destOrd="0" parTransId="{81FC2E70-7B20-4490-AE54-106F3A8E39C9}" sibTransId="{929A10E9-896D-40E4-9A4D-65117EF9A875}"/>
    <dgm:cxn modelId="{9B1176C5-ED51-4153-9B00-40BBAA72D331}" type="presOf" srcId="{80543539-2690-4827-8116-7C2B740367D0}" destId="{47DD2180-ED81-425E-8A2E-DEC61D95A84E}" srcOrd="0" destOrd="0" presId="urn:microsoft.com/office/officeart/2005/8/layout/cycle5"/>
    <dgm:cxn modelId="{BCFF5401-3107-4CDE-BD09-4E6A45FE011C}" type="presOf" srcId="{A3E1A1E4-757C-4FA1-8223-6B716B82A6C2}" destId="{3A832BFA-BDDA-41FE-89AE-FAD2EC601259}" srcOrd="0" destOrd="0" presId="urn:microsoft.com/office/officeart/2005/8/layout/cycle5"/>
    <dgm:cxn modelId="{A5928765-DD35-4B6B-ACFA-BA8192B51B8B}" srcId="{A3E1A1E4-757C-4FA1-8223-6B716B82A6C2}" destId="{80543539-2690-4827-8116-7C2B740367D0}" srcOrd="1" destOrd="0" parTransId="{1C1C221C-F069-4829-9F40-97540F1F758A}" sibTransId="{F1117225-F7D0-4B44-912B-7090DF843DDC}"/>
    <dgm:cxn modelId="{A4AF94CC-9ADF-4540-923A-7049F7637C7A}" type="presParOf" srcId="{3A832BFA-BDDA-41FE-89AE-FAD2EC601259}" destId="{D4F11556-405E-4EAF-B44E-8E9B82462F95}" srcOrd="0" destOrd="0" presId="urn:microsoft.com/office/officeart/2005/8/layout/cycle5"/>
    <dgm:cxn modelId="{F3740D60-8E9F-4F71-B134-F277FBBE64DC}" type="presParOf" srcId="{3A832BFA-BDDA-41FE-89AE-FAD2EC601259}" destId="{E1409752-D825-4F0E-A73C-48C587B7211B}" srcOrd="1" destOrd="0" presId="urn:microsoft.com/office/officeart/2005/8/layout/cycle5"/>
    <dgm:cxn modelId="{1554C463-EBEC-49B4-B61A-020F03F8EB57}" type="presParOf" srcId="{3A832BFA-BDDA-41FE-89AE-FAD2EC601259}" destId="{60EAD003-07F9-4099-B8C4-77DC3CB04749}" srcOrd="2" destOrd="0" presId="urn:microsoft.com/office/officeart/2005/8/layout/cycle5"/>
    <dgm:cxn modelId="{1C61881A-D0E2-415D-BB51-90A8E2AA1D5D}" type="presParOf" srcId="{3A832BFA-BDDA-41FE-89AE-FAD2EC601259}" destId="{47DD2180-ED81-425E-8A2E-DEC61D95A84E}" srcOrd="3" destOrd="0" presId="urn:microsoft.com/office/officeart/2005/8/layout/cycle5"/>
    <dgm:cxn modelId="{6BEBB45F-217E-49F3-B5CF-3CF06B05E219}" type="presParOf" srcId="{3A832BFA-BDDA-41FE-89AE-FAD2EC601259}" destId="{3A5D375A-2157-4F5B-806D-265CFD2C5400}" srcOrd="4" destOrd="0" presId="urn:microsoft.com/office/officeart/2005/8/layout/cycle5"/>
    <dgm:cxn modelId="{6EC1F682-7287-4DB6-99FF-A2B318089999}" type="presParOf" srcId="{3A832BFA-BDDA-41FE-89AE-FAD2EC601259}" destId="{03D98D29-08E2-4B0E-BF7C-AB1042491705}" srcOrd="5" destOrd="0" presId="urn:microsoft.com/office/officeart/2005/8/layout/cycle5"/>
    <dgm:cxn modelId="{DA9E6D42-3C6E-4922-9152-A965F0A741ED}" type="presParOf" srcId="{3A832BFA-BDDA-41FE-89AE-FAD2EC601259}" destId="{41F9ACC9-8FA4-41B1-B07B-D74A890D6D9B}" srcOrd="6" destOrd="0" presId="urn:microsoft.com/office/officeart/2005/8/layout/cycle5"/>
    <dgm:cxn modelId="{9794DB92-2175-45D4-B139-AE010F6301B7}" type="presParOf" srcId="{3A832BFA-BDDA-41FE-89AE-FAD2EC601259}" destId="{43F70697-62E0-44A4-89C8-0C72C6DB958F}" srcOrd="7" destOrd="0" presId="urn:microsoft.com/office/officeart/2005/8/layout/cycle5"/>
    <dgm:cxn modelId="{E6DD6EDC-EBEB-433C-B1D3-9BC64B7AFBC6}" type="presParOf" srcId="{3A832BFA-BDDA-41FE-89AE-FAD2EC601259}" destId="{6F64BFB7-0728-411A-88E1-46E9E32911BD}" srcOrd="8" destOrd="0" presId="urn:microsoft.com/office/officeart/2005/8/layout/cycle5"/>
    <dgm:cxn modelId="{84BC4C97-7BF6-428D-90BF-1E8F7294B802}" type="presParOf" srcId="{3A832BFA-BDDA-41FE-89AE-FAD2EC601259}" destId="{803D83D6-6D3D-41BD-A179-6A3EAFB0D9D1}" srcOrd="9" destOrd="0" presId="urn:microsoft.com/office/officeart/2005/8/layout/cycle5"/>
    <dgm:cxn modelId="{0E68A054-7AC8-4289-85FF-B7749F728E7C}" type="presParOf" srcId="{3A832BFA-BDDA-41FE-89AE-FAD2EC601259}" destId="{CFAEDCBD-04E3-4477-8F78-2AA418CFDABB}" srcOrd="10" destOrd="0" presId="urn:microsoft.com/office/officeart/2005/8/layout/cycle5"/>
    <dgm:cxn modelId="{D7FA7E2B-27A5-4F7D-B4C4-F038FF85D8C2}" type="presParOf" srcId="{3A832BFA-BDDA-41FE-89AE-FAD2EC601259}" destId="{54C2F5CE-D3E1-4626-A0D0-74208F315FE5}" srcOrd="11" destOrd="0" presId="urn:microsoft.com/office/officeart/2005/8/layout/cycle5"/>
    <dgm:cxn modelId="{7AD405D4-3292-4B74-8984-016FE28BF739}" type="presParOf" srcId="{3A832BFA-BDDA-41FE-89AE-FAD2EC601259}" destId="{2A63431E-DC94-4750-B091-A8B3401CE536}" srcOrd="12" destOrd="0" presId="urn:microsoft.com/office/officeart/2005/8/layout/cycle5"/>
    <dgm:cxn modelId="{B4FDAB8F-8E57-4363-BBFA-4181EC0CFD47}" type="presParOf" srcId="{3A832BFA-BDDA-41FE-89AE-FAD2EC601259}" destId="{4E959B08-9B11-47FF-A6F5-EF590C3E7438}" srcOrd="13" destOrd="0" presId="urn:microsoft.com/office/officeart/2005/8/layout/cycle5"/>
    <dgm:cxn modelId="{4D6583C1-7578-4889-8528-A0CF6E07E43A}" type="presParOf" srcId="{3A832BFA-BDDA-41FE-89AE-FAD2EC601259}" destId="{F9E42AE8-B980-4DA1-ACC1-3F025FCCE5DC}" srcOrd="14" destOrd="0" presId="urn:microsoft.com/office/officeart/2005/8/layout/cycle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ED318-42CE-4412-9F9A-11B14D6B8CCA}">
      <dsp:nvSpPr>
        <dsp:cNvPr id="0" name=""/>
        <dsp:cNvSpPr/>
      </dsp:nvSpPr>
      <dsp:spPr>
        <a:xfrm>
          <a:off x="0" y="334230"/>
          <a:ext cx="2923774" cy="458125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Что диагностируем</a:t>
          </a:r>
          <a:endParaRPr lang="ru-RU" sz="1800" b="1" i="1" kern="1200" dirty="0">
            <a:solidFill>
              <a:schemeClr val="tx1"/>
            </a:solidFill>
          </a:endParaRPr>
        </a:p>
      </dsp:txBody>
      <dsp:txXfrm>
        <a:off x="22364" y="356594"/>
        <a:ext cx="2879046" cy="413397"/>
      </dsp:txXfrm>
    </dsp:sp>
    <dsp:sp modelId="{F113E4AB-D16D-42A6-B166-F521DB5BDE12}">
      <dsp:nvSpPr>
        <dsp:cNvPr id="0" name=""/>
        <dsp:cNvSpPr/>
      </dsp:nvSpPr>
      <dsp:spPr>
        <a:xfrm>
          <a:off x="0" y="792355"/>
          <a:ext cx="2923774" cy="1446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30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</a:rPr>
            <a:t>Профессиональные компетенции</a:t>
          </a:r>
          <a:endParaRPr lang="ru-RU" sz="1400" b="1" kern="1200" dirty="0">
            <a:solidFill>
              <a:schemeClr val="accent2">
                <a:lumMod val="75000"/>
              </a:schemeClr>
            </a:solidFill>
          </a:endParaRP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Предметные</a:t>
          </a:r>
          <a:endParaRPr lang="ru-RU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Методические</a:t>
          </a:r>
          <a:endParaRPr lang="ru-RU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Психолого-педагогические</a:t>
          </a:r>
          <a:endParaRPr lang="ru-RU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Коммуникативные</a:t>
          </a:r>
          <a:endParaRPr lang="ru-RU" sz="11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Профессиональные дефициты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0" y="792355"/>
        <a:ext cx="2923774" cy="1446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11556-405E-4EAF-B44E-8E9B82462F95}">
      <dsp:nvSpPr>
        <dsp:cNvPr id="0" name=""/>
        <dsp:cNvSpPr/>
      </dsp:nvSpPr>
      <dsp:spPr>
        <a:xfrm>
          <a:off x="4582474" y="613611"/>
          <a:ext cx="1839757" cy="11958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Составление ИОМ</a:t>
          </a:r>
          <a:endParaRPr lang="ru-RU" sz="1800" kern="1200" dirty="0"/>
        </a:p>
      </dsp:txBody>
      <dsp:txXfrm>
        <a:off x="4640850" y="671987"/>
        <a:ext cx="1723005" cy="1079090"/>
      </dsp:txXfrm>
    </dsp:sp>
    <dsp:sp modelId="{60EAD003-07F9-4099-B8C4-77DC3CB04749}">
      <dsp:nvSpPr>
        <dsp:cNvPr id="0" name=""/>
        <dsp:cNvSpPr/>
      </dsp:nvSpPr>
      <dsp:spPr>
        <a:xfrm>
          <a:off x="4735172" y="1493262"/>
          <a:ext cx="4774991" cy="4774991"/>
        </a:xfrm>
        <a:custGeom>
          <a:avLst/>
          <a:gdLst/>
          <a:ahLst/>
          <a:cxnLst/>
          <a:rect l="0" t="0" r="0" b="0"/>
          <a:pathLst>
            <a:path>
              <a:moveTo>
                <a:pt x="2019874" y="28472"/>
              </a:moveTo>
              <a:arcTo wR="2387495" hR="2387495" stAng="15668549" swAng="1532310"/>
            </a:path>
          </a:pathLst>
        </a:custGeom>
        <a:noFill/>
        <a:ln w="57150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D2180-ED81-425E-8A2E-DEC61D95A84E}">
      <dsp:nvSpPr>
        <dsp:cNvPr id="0" name=""/>
        <dsp:cNvSpPr/>
      </dsp:nvSpPr>
      <dsp:spPr>
        <a:xfrm>
          <a:off x="7406239" y="1714908"/>
          <a:ext cx="1839757" cy="1195842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Реализация ИОМ</a:t>
          </a:r>
          <a:endParaRPr lang="ru-RU" sz="1800" kern="1200" dirty="0"/>
        </a:p>
      </dsp:txBody>
      <dsp:txXfrm>
        <a:off x="7464615" y="1773284"/>
        <a:ext cx="1723005" cy="1079090"/>
      </dsp:txXfrm>
    </dsp:sp>
    <dsp:sp modelId="{03D98D29-08E2-4B0E-BF7C-AB1042491705}">
      <dsp:nvSpPr>
        <dsp:cNvPr id="0" name=""/>
        <dsp:cNvSpPr/>
      </dsp:nvSpPr>
      <dsp:spPr>
        <a:xfrm>
          <a:off x="4035064" y="-815279"/>
          <a:ext cx="4774991" cy="4774991"/>
        </a:xfrm>
        <a:custGeom>
          <a:avLst/>
          <a:gdLst/>
          <a:ahLst/>
          <a:cxnLst/>
          <a:rect l="0" t="0" r="0" b="0"/>
          <a:pathLst>
            <a:path>
              <a:moveTo>
                <a:pt x="4156088" y="3991308"/>
              </a:moveTo>
              <a:arcTo wR="2387495" hR="2387495" stAng="2532161" swAng="1512137"/>
            </a:path>
          </a:pathLst>
        </a:custGeom>
        <a:noFill/>
        <a:ln w="57150" cap="flat" cmpd="sng" algn="ctr">
          <a:solidFill>
            <a:srgbClr val="D87A5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9ACC9-8FA4-41B1-B07B-D74A890D6D9B}">
      <dsp:nvSpPr>
        <dsp:cNvPr id="0" name=""/>
        <dsp:cNvSpPr/>
      </dsp:nvSpPr>
      <dsp:spPr>
        <a:xfrm>
          <a:off x="5513147" y="3883740"/>
          <a:ext cx="2050519" cy="119584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Проектирование изменений деятельности</a:t>
          </a:r>
          <a:endParaRPr lang="ru-RU" sz="1800" kern="1200" dirty="0"/>
        </a:p>
      </dsp:txBody>
      <dsp:txXfrm>
        <a:off x="5571523" y="3942116"/>
        <a:ext cx="1933767" cy="1079090"/>
      </dsp:txXfrm>
    </dsp:sp>
    <dsp:sp modelId="{6F64BFB7-0728-411A-88E1-46E9E32911BD}">
      <dsp:nvSpPr>
        <dsp:cNvPr id="0" name=""/>
        <dsp:cNvSpPr/>
      </dsp:nvSpPr>
      <dsp:spPr>
        <a:xfrm>
          <a:off x="2238227" y="314530"/>
          <a:ext cx="4774991" cy="4774991"/>
        </a:xfrm>
        <a:custGeom>
          <a:avLst/>
          <a:gdLst/>
          <a:ahLst/>
          <a:cxnLst/>
          <a:rect l="0" t="0" r="0" b="0"/>
          <a:pathLst>
            <a:path>
              <a:moveTo>
                <a:pt x="3116947" y="4660826"/>
              </a:moveTo>
              <a:arcTo wR="2387495" hR="2387495" stAng="4332597" swAng="731765"/>
            </a:path>
          </a:pathLst>
        </a:custGeom>
        <a:noFill/>
        <a:ln w="57150" cap="flat" cmpd="sng" algn="ctr">
          <a:solidFill>
            <a:srgbClr val="C4817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D83D6-6D3D-41BD-A179-6A3EAFB0D9D1}">
      <dsp:nvSpPr>
        <dsp:cNvPr id="0" name=""/>
        <dsp:cNvSpPr/>
      </dsp:nvSpPr>
      <dsp:spPr>
        <a:xfrm>
          <a:off x="2851117" y="3955935"/>
          <a:ext cx="1839757" cy="1195842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Деятельность / изменение деятельности</a:t>
          </a:r>
          <a:endParaRPr lang="ru-RU" sz="1800" kern="1200" dirty="0"/>
        </a:p>
      </dsp:txBody>
      <dsp:txXfrm>
        <a:off x="2909493" y="4014311"/>
        <a:ext cx="1723005" cy="1079090"/>
      </dsp:txXfrm>
    </dsp:sp>
    <dsp:sp modelId="{54C2F5CE-D3E1-4626-A0D0-74208F315FE5}">
      <dsp:nvSpPr>
        <dsp:cNvPr id="0" name=""/>
        <dsp:cNvSpPr/>
      </dsp:nvSpPr>
      <dsp:spPr>
        <a:xfrm>
          <a:off x="2375356" y="-346118"/>
          <a:ext cx="4774991" cy="4774991"/>
        </a:xfrm>
        <a:custGeom>
          <a:avLst/>
          <a:gdLst/>
          <a:ahLst/>
          <a:cxnLst/>
          <a:rect l="0" t="0" r="0" b="0"/>
          <a:pathLst>
            <a:path>
              <a:moveTo>
                <a:pt x="791013" y="4162708"/>
              </a:moveTo>
              <a:arcTo wR="2387495" hR="2387495" stAng="7917939" swAng="964498"/>
            </a:path>
          </a:pathLst>
        </a:custGeom>
        <a:noFill/>
        <a:ln w="57150" cap="flat" cmpd="sng" algn="ctr">
          <a:solidFill>
            <a:srgbClr val="B4908B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3431E-DC94-4750-B091-A8B3401CE536}">
      <dsp:nvSpPr>
        <dsp:cNvPr id="0" name=""/>
        <dsp:cNvSpPr/>
      </dsp:nvSpPr>
      <dsp:spPr>
        <a:xfrm>
          <a:off x="1304847" y="1597163"/>
          <a:ext cx="2795860" cy="151624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Диагностика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-  через сервисы ЦНППМ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-  через проблематизацию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1378864" y="1671180"/>
        <a:ext cx="2647826" cy="1368210"/>
      </dsp:txXfrm>
    </dsp:sp>
    <dsp:sp modelId="{F9E42AE8-B980-4DA1-ACC1-3F025FCCE5DC}">
      <dsp:nvSpPr>
        <dsp:cNvPr id="0" name=""/>
        <dsp:cNvSpPr/>
      </dsp:nvSpPr>
      <dsp:spPr>
        <a:xfrm>
          <a:off x="1766300" y="1309547"/>
          <a:ext cx="4774991" cy="4774991"/>
        </a:xfrm>
        <a:custGeom>
          <a:avLst/>
          <a:gdLst/>
          <a:ahLst/>
          <a:cxnLst/>
          <a:rect l="0" t="0" r="0" b="0"/>
          <a:pathLst>
            <a:path>
              <a:moveTo>
                <a:pt x="1539311" y="155743"/>
              </a:moveTo>
              <a:arcTo wR="2387495" hR="2387495" stAng="14951433" swAng="1412910"/>
            </a:path>
          </a:pathLst>
        </a:custGeom>
        <a:noFill/>
        <a:ln w="57150" cap="flat" cmpd="sng" algn="ctr">
          <a:solidFill>
            <a:srgbClr val="A5A5A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B799F-E694-4304-AA07-7DE069C1D8E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B1D80-F30A-448C-AEC0-3426F5CD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9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62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72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994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6096000" y="3790455"/>
            <a:ext cx="6096000" cy="229516"/>
          </a:xfrm>
          <a:prstGeom prst="rect">
            <a:avLst/>
          </a:prstGeom>
          <a:solidFill>
            <a:srgbClr val="E75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00" tIns="43300" rIns="86600" bIns="433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1107726"/>
            <a:ext cx="6096000" cy="229516"/>
          </a:xfrm>
          <a:prstGeom prst="rect">
            <a:avLst/>
          </a:prstGeom>
          <a:solidFill>
            <a:srgbClr val="E75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00" tIns="43300" rIns="86600" bIns="433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8" t="14107" r="2628" b="6651"/>
          <a:stretch>
            <a:fillRect/>
          </a:stretch>
        </p:blipFill>
        <p:spPr bwMode="auto">
          <a:xfrm>
            <a:off x="0" y="1397714"/>
            <a:ext cx="12192000" cy="239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19302414" y="254255"/>
            <a:ext cx="5245100" cy="1493916"/>
          </a:xfrm>
          <a:prstGeom prst="rect">
            <a:avLst/>
          </a:prstGeom>
          <a:solidFill>
            <a:srgbClr val="E95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00" tIns="43300" rIns="86600" bIns="43300"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688456" y="4283652"/>
            <a:ext cx="8636000" cy="1827136"/>
          </a:xfrm>
        </p:spPr>
        <p:txBody>
          <a:bodyPr anchor="t"/>
          <a:lstStyle>
            <a:lvl1pPr>
              <a:defRPr lang="ru-RU" sz="3067" smtClean="0"/>
            </a:lvl1pPr>
          </a:lstStyle>
          <a:p>
            <a:endParaRPr lang="en-US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34483"/>
            <a:ext cx="2664000" cy="1776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772753"/>
            <a:ext cx="3687361" cy="2448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996" y="1387345"/>
            <a:ext cx="2576384" cy="264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5" y="1563351"/>
            <a:ext cx="349362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63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5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99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72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8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4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2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4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D059-A903-4944-9EC3-D0A321851F7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50D7-D457-4435-93B6-5F6FF65F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19565" y="4340194"/>
            <a:ext cx="8132649" cy="19323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733" b="1" dirty="0" smtClean="0">
                <a:solidFill>
                  <a:srgbClr val="FF0000"/>
                </a:solidFill>
              </a:rPr>
              <a:t>МОДЕЛЬ НАУЧНО-МЕТОДИЧЕСКОГО СОПРОВОЖДЕНИЯ ПЕДАГОГА</a:t>
            </a:r>
            <a:endParaRPr lang="ru-RU" sz="3467" dirty="0">
              <a:solidFill>
                <a:srgbClr val="E74C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4125152" y="6272528"/>
            <a:ext cx="6774134" cy="43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600" tIns="43300" rIns="86600" bIns="433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sz="2267" dirty="0">
                <a:solidFill>
                  <a:srgbClr val="5C738E"/>
                </a:solidFill>
              </a:rPr>
              <a:t>Нина Федоровна Ильина, проректор </a:t>
            </a:r>
            <a:r>
              <a:rPr lang="ru-RU" altLang="ru-RU" sz="2267" dirty="0" err="1">
                <a:solidFill>
                  <a:srgbClr val="5C738E"/>
                </a:solidFill>
              </a:rPr>
              <a:t>д.пед.н</a:t>
            </a:r>
            <a:r>
              <a:rPr lang="ru-RU" altLang="ru-RU" sz="2267" dirty="0">
                <a:solidFill>
                  <a:srgbClr val="5C738E"/>
                </a:solidFill>
              </a:rPr>
              <a:t>., доцент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326601" y="6165075"/>
            <a:ext cx="7308851" cy="0"/>
          </a:xfrm>
          <a:prstGeom prst="line">
            <a:avLst/>
          </a:prstGeom>
          <a:ln w="28575">
            <a:solidFill>
              <a:srgbClr val="5077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1692"/>
            <a:ext cx="10515600" cy="5825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КОНЦЕПЦИЯ </a:t>
            </a:r>
            <a:r>
              <a:rPr lang="ru-RU" dirty="0" smtClean="0"/>
              <a:t>СОЗДАНИЯ ЕДИНОЙ ФЕДЕРАЛЬНОЙ СИСТЕМЫ НАУЧНО-МЕТОДИЧЕСКОГО СОПРОВОЖДЕНИЯ ПЕДАГОГИЧЕСКИХ РАБОТНИКОВ И УПРАВЛЕНЧЕСКИХ КАДРОВ (распоряжение </a:t>
            </a:r>
            <a:r>
              <a:rPr lang="ru-RU" dirty="0" err="1" smtClean="0"/>
              <a:t>Минспроса</a:t>
            </a:r>
            <a:r>
              <a:rPr lang="ru-RU" dirty="0" smtClean="0"/>
              <a:t> от 06.08.2020 Р-76)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«единая федеральная система научно-методического сопровождения педагогических работников и управленческих кадров» – это </a:t>
            </a:r>
            <a:r>
              <a:rPr lang="ru-RU" b="1" dirty="0"/>
              <a:t>совокупность взаимосвязанных и интегрированных </a:t>
            </a:r>
            <a:r>
              <a:rPr lang="ru-RU" dirty="0"/>
              <a:t>между собой, но при этом относительно самостоятельных субъектов научно-методической деятельности федерального, регионального и муниципального уровней, </a:t>
            </a:r>
            <a:r>
              <a:rPr lang="ru-RU" b="1" dirty="0"/>
              <a:t>обеспечивающих сопровождение</a:t>
            </a:r>
            <a:r>
              <a:rPr lang="ru-RU" dirty="0"/>
              <a:t> педагогов и управленческих кадров </a:t>
            </a:r>
            <a:r>
              <a:rPr lang="ru-RU" b="1" dirty="0"/>
              <a:t>в повышении квалификации, переподготовке</a:t>
            </a:r>
            <a:r>
              <a:rPr lang="ru-RU" dirty="0"/>
              <a:t>, в том числе </a:t>
            </a:r>
            <a:r>
              <a:rPr lang="ru-RU" b="1" dirty="0"/>
              <a:t>с учетом выявления профессиональных дефицитов и построения на их основе индивидуальных маршрутов </a:t>
            </a:r>
            <a:r>
              <a:rPr lang="ru-RU" dirty="0"/>
              <a:t>непрерывного развития профессионального мастерства, а также использования </a:t>
            </a:r>
            <a:r>
              <a:rPr lang="ru-RU" dirty="0" err="1"/>
              <a:t>стажировочных</a:t>
            </a:r>
            <a:r>
              <a:rPr lang="ru-RU" dirty="0"/>
              <a:t> площадок, сетевых форм взаимодействия и внедрения механизмов наставничества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27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«Региональная </a:t>
            </a:r>
            <a:r>
              <a:rPr lang="ru-RU" dirty="0"/>
              <a:t>инфраструктура методического сопровождения»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b="1" dirty="0"/>
              <a:t>совокупность образовательных организаций и общественных институтов</a:t>
            </a:r>
            <a:r>
              <a:rPr lang="ru-RU" dirty="0"/>
              <a:t>, обеспечивающих педагогическим работникам и управленческим кадрам государственных и муниципальных образовательных организаций институциональную возможность достижения высоких образовательных результатов в рамках профессионального развития, в том числе через </a:t>
            </a:r>
            <a:r>
              <a:rPr lang="ru-RU" b="1" dirty="0"/>
              <a:t>реализацию индивидуальной образовательной траектории</a:t>
            </a:r>
            <a:r>
              <a:rPr lang="ru-RU" dirty="0"/>
              <a:t>, соответствующей их </a:t>
            </a:r>
            <a:r>
              <a:rPr lang="ru-RU" b="1" dirty="0"/>
              <a:t>профессиональным запросам и потребностям </a:t>
            </a:r>
            <a:r>
              <a:rPr lang="ru-RU" dirty="0"/>
              <a:t>на дальнейший профессиональный и карьерный рост, а также повышение квалификации и переподготовку;</a:t>
            </a:r>
          </a:p>
        </p:txBody>
      </p:sp>
    </p:spTree>
    <p:extLst>
      <p:ext uri="{BB962C8B-B14F-4D97-AF65-F5344CB8AC3E}">
        <p14:creationId xmlns:p14="http://schemas.microsoft.com/office/powerpoint/2010/main" val="256059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049"/>
            <a:ext cx="10515600" cy="5958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МЕТОДИЧЕСКИЕ РЕКОМЕНДАЦИИ ПО ФОРМИРОВАНИЮ И ОБЕСПЕЧЕНИЮ ФУНКЦИОНИРОВАНИЯ ЕДИНОЙ </a:t>
            </a:r>
            <a:r>
              <a:rPr lang="ru-RU" dirty="0"/>
              <a:t>ФЕДЕРАЛЬНОЙ СИСТЕМЫ НАУЧНО-МЕТОДИЧЕСКОГО СОПРОВОЖДЕНИЯ ПЕДАГОГИЧЕСКИХ РАБОТНИКОВ И УПРАВЛЕНЧЕСКИХ КАДРОВ (распоряжение </a:t>
            </a:r>
            <a:r>
              <a:rPr lang="ru-RU" dirty="0" err="1"/>
              <a:t>Минспроса</a:t>
            </a:r>
            <a:r>
              <a:rPr lang="ru-RU" dirty="0"/>
              <a:t> </a:t>
            </a:r>
            <a:r>
              <a:rPr lang="ru-RU" dirty="0" smtClean="0"/>
              <a:t>от 04.02.2021 Р-33)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dirty="0" smtClean="0"/>
              <a:t>Индивидуальный образовательный маршрут </a:t>
            </a:r>
            <a:r>
              <a:rPr lang="ru-RU" dirty="0" smtClean="0"/>
              <a:t>– </a:t>
            </a:r>
            <a:r>
              <a:rPr lang="ru-RU" b="1" dirty="0" smtClean="0"/>
              <a:t>комплекс мероприятий</a:t>
            </a:r>
            <a:r>
              <a:rPr lang="ru-RU" dirty="0" smtClean="0"/>
              <a:t>, включающий описание </a:t>
            </a:r>
            <a:r>
              <a:rPr lang="ru-RU" b="1" dirty="0" smtClean="0"/>
              <a:t>содержания, форм организации, технологий, темпа и общего времени </a:t>
            </a:r>
            <a:r>
              <a:rPr lang="ru-RU" dirty="0" smtClean="0"/>
              <a:t>освоения </a:t>
            </a:r>
            <a:r>
              <a:rPr lang="ru-RU" dirty="0" err="1" smtClean="0"/>
              <a:t>пед</a:t>
            </a:r>
            <a:r>
              <a:rPr lang="ru-RU" dirty="0" smtClean="0"/>
              <a:t>. работником необходимых знаний, умений, практических навыков</a:t>
            </a:r>
            <a:r>
              <a:rPr lang="ru-RU" dirty="0"/>
              <a:t> </a:t>
            </a:r>
            <a:r>
              <a:rPr lang="ru-RU" dirty="0" smtClean="0"/>
              <a:t>и опыта, основанный на </a:t>
            </a:r>
            <a:r>
              <a:rPr lang="ru-RU" b="1" dirty="0" smtClean="0"/>
              <a:t>персонифицированном подходе </a:t>
            </a:r>
            <a:r>
              <a:rPr lang="ru-RU" dirty="0" smtClean="0"/>
              <a:t>к организации ДПО, в том числе учитывающем </a:t>
            </a:r>
            <a:r>
              <a:rPr lang="ru-RU" b="1" dirty="0" smtClean="0"/>
              <a:t>актуальные дефициты проф. компетенций</a:t>
            </a:r>
            <a:r>
              <a:rPr lang="ru-RU" dirty="0" smtClean="0"/>
              <a:t> педагога, его </a:t>
            </a:r>
            <a:r>
              <a:rPr lang="ru-RU" b="1" dirty="0" smtClean="0"/>
              <a:t>личные ресурсы</a:t>
            </a:r>
            <a:r>
              <a:rPr lang="ru-RU" dirty="0" smtClean="0"/>
              <a:t>, педагогический </a:t>
            </a:r>
            <a:r>
              <a:rPr lang="ru-RU" b="1" dirty="0" smtClean="0"/>
              <a:t>контекст ОО</a:t>
            </a:r>
            <a:r>
              <a:rPr lang="ru-RU" dirty="0" smtClean="0"/>
              <a:t>, в которой он работает, а также </a:t>
            </a:r>
            <a:r>
              <a:rPr lang="ru-RU" b="1" dirty="0" smtClean="0"/>
              <a:t>возможности и ресурсы </a:t>
            </a:r>
            <a:r>
              <a:rPr lang="ru-RU" dirty="0" smtClean="0"/>
              <a:t>системы ДПО»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11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1813" y="92149"/>
            <a:ext cx="9555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РЕГИОНАЛЬНЫЕ ПОКАЗАТЕЛИ</a:t>
            </a:r>
            <a:endParaRPr lang="ru-RU" sz="32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56679"/>
              </p:ext>
            </p:extLst>
          </p:nvPr>
        </p:nvGraphicFramePr>
        <p:xfrm>
          <a:off x="510364" y="1090244"/>
          <a:ext cx="11596576" cy="5090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621"/>
                <a:gridCol w="5997498"/>
                <a:gridCol w="4725457"/>
              </a:tblGrid>
              <a:tr h="310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№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Наименование индикатора / показателя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Минимальное значение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  <a:tr h="6032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Доля </a:t>
                      </a:r>
                      <a:r>
                        <a:rPr lang="ru-RU" sz="1600" b="1" dirty="0" smtClean="0">
                          <a:effectLst/>
                        </a:rPr>
                        <a:t>педагогических работников субъекта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для которых </a:t>
                      </a:r>
                      <a:r>
                        <a:rPr lang="ru-RU" sz="1600" dirty="0" smtClean="0">
                          <a:effectLst/>
                        </a:rPr>
                        <a:t>были </a:t>
                      </a:r>
                      <a:r>
                        <a:rPr lang="ru-RU" sz="1600" dirty="0">
                          <a:effectLst/>
                        </a:rPr>
                        <a:t>разработаны ИОМ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10% от общей численности педагогических работников субъекта </a:t>
                      </a:r>
                      <a:r>
                        <a:rPr lang="ru-RU" sz="1600" dirty="0" smtClean="0">
                          <a:effectLst/>
                        </a:rPr>
                        <a:t>РФ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(5300 чел.)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  <a:tr h="7607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Доля </a:t>
                      </a:r>
                      <a:r>
                        <a:rPr lang="ru-RU" sz="1600" b="1" dirty="0" smtClean="0">
                          <a:effectLst/>
                        </a:rPr>
                        <a:t>педагогических работников общеобразовательных организаций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прошедших </a:t>
                      </a:r>
                      <a:r>
                        <a:rPr lang="ru-RU" sz="1600" dirty="0" smtClean="0">
                          <a:effectLst/>
                        </a:rPr>
                        <a:t>повышение </a:t>
                      </a:r>
                      <a:r>
                        <a:rPr lang="ru-RU" sz="1600" dirty="0">
                          <a:effectLst/>
                        </a:rPr>
                        <a:t>квалификации в Центре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10% от общей численности педагогических работников субъекта </a:t>
                      </a:r>
                      <a:r>
                        <a:rPr lang="ru-RU" sz="1600" dirty="0" smtClean="0">
                          <a:effectLst/>
                        </a:rPr>
                        <a:t>РФ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3015  чел.)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ru-RU" sz="1600" b="1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  <a:tr h="522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сотрудников Центра, прошедших обучение на базе Федерального оператора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100% от общего количества сотрудников Центра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  <a:tr h="10454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проведенных мероприятий регионального уровня в рамках формирования единой федеральной системы научно-методического сопровождения педагогических работников и управленческих кадров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ед.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  <a:tr h="8023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</a:t>
                      </a:r>
                      <a:r>
                        <a:rPr lang="ru-RU" sz="1600" b="1" dirty="0">
                          <a:effectLst/>
                        </a:rPr>
                        <a:t>образовательных организаций субъекта РФ</a:t>
                      </a:r>
                      <a:r>
                        <a:rPr lang="ru-RU" sz="1600" dirty="0">
                          <a:effectLst/>
                        </a:rPr>
                        <a:t>, принявших участие в программах ПК управленческих команд (руководителей и заместителей руководителей)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r>
                        <a:rPr lang="ru-RU" sz="1600" dirty="0" smtClean="0">
                          <a:effectLst/>
                        </a:rPr>
                        <a:t>%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 организаций, не менее 428 человек)</a:t>
                      </a:r>
                      <a:endParaRPr lang="ru-RU" sz="1600" b="1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  <a:tr h="522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</a:t>
                      </a:r>
                      <a:r>
                        <a:rPr lang="ru-RU" sz="1600" b="1" dirty="0">
                          <a:effectLst/>
                        </a:rPr>
                        <a:t>школ</a:t>
                      </a:r>
                      <a:r>
                        <a:rPr lang="ru-RU" sz="1600" dirty="0">
                          <a:effectLst/>
                        </a:rPr>
                        <a:t>, реализующих целевую модель наставничества педагогических работников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20% школ субъекта </a:t>
                      </a:r>
                      <a:r>
                        <a:rPr lang="ru-RU" sz="1600" dirty="0" smtClean="0">
                          <a:effectLst/>
                        </a:rPr>
                        <a:t>РФ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 школ)</a:t>
                      </a:r>
                      <a:endParaRPr lang="ru-RU" sz="1600" b="1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  <a:tr h="522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Доля школ</a:t>
                      </a:r>
                      <a:r>
                        <a:rPr lang="ru-RU" sz="1600" dirty="0">
                          <a:effectLst/>
                        </a:rPr>
                        <a:t>, управленческие команды которых вовлечены в систему </a:t>
                      </a:r>
                      <a:r>
                        <a:rPr lang="ru-RU" sz="1600" dirty="0" err="1">
                          <a:effectLst/>
                        </a:rPr>
                        <a:t>менторства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20% школ субъекта </a:t>
                      </a:r>
                      <a:r>
                        <a:rPr lang="ru-RU" sz="1600" dirty="0" smtClean="0">
                          <a:effectLst/>
                        </a:rPr>
                        <a:t>РФ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 школ)</a:t>
                      </a:r>
                      <a:endParaRPr lang="ru-RU" sz="1600" b="1" i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465" marR="844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ru-RU" dirty="0" smtClean="0"/>
              <a:t>СОПРОВОЖДЕНИЕ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Данная стратегия направлена на разрешение противоречия между </a:t>
            </a:r>
            <a:r>
              <a:rPr lang="ru-RU" b="1" dirty="0"/>
              <a:t>наличием проблемы </a:t>
            </a:r>
            <a:r>
              <a:rPr lang="ru-RU" dirty="0"/>
              <a:t>в профессиональной деятельности и </a:t>
            </a:r>
            <a:r>
              <a:rPr lang="ru-RU" b="1" dirty="0"/>
              <a:t>неосознанностью оснований </a:t>
            </a:r>
            <a:r>
              <a:rPr lang="ru-RU" dirty="0"/>
              <a:t>данной проблемы, а также отсутствием способности у педагога самостоятельно ее разрешить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Отличительные особенности </a:t>
            </a:r>
            <a:r>
              <a:rPr lang="ru-RU" dirty="0"/>
              <a:t>процесса </a:t>
            </a:r>
            <a:r>
              <a:rPr lang="ru-RU" dirty="0" smtClean="0"/>
              <a:t>сопровождения: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/>
              <a:t>проектирование </a:t>
            </a:r>
            <a:r>
              <a:rPr lang="ru-RU" sz="2400" dirty="0"/>
              <a:t>процесса сопровождения «от сопровождаемого</a:t>
            </a:r>
            <a:r>
              <a:rPr lang="ru-RU" sz="2400" dirty="0" smtClean="0"/>
              <a:t>»;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/>
              <a:t>актуализация потенциала </a:t>
            </a:r>
            <a:r>
              <a:rPr lang="ru-RU" sz="2400" dirty="0"/>
              <a:t>сопровождаемого, </a:t>
            </a:r>
            <a:r>
              <a:rPr lang="ru-RU" sz="2400" dirty="0" smtClean="0"/>
              <a:t>приобретение им опыта </a:t>
            </a:r>
            <a:r>
              <a:rPr lang="ru-RU" sz="2400" dirty="0"/>
              <a:t>решения проблем собственной профессиональной деятельности.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Сопровождение = Поддержка 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6435969" y="5141742"/>
            <a:ext cx="56271" cy="3516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85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ый треугольник 23"/>
          <p:cNvSpPr/>
          <p:nvPr/>
        </p:nvSpPr>
        <p:spPr>
          <a:xfrm rot="10800000">
            <a:off x="1581933" y="49825"/>
            <a:ext cx="10627361" cy="66315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3449320" y="-1884682"/>
            <a:ext cx="6858002" cy="10627362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https://i.ya-webdesign.com/images/vector-market-background-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6" t="68667" r="24824" b="-2341"/>
          <a:stretch/>
        </p:blipFill>
        <p:spPr bwMode="auto">
          <a:xfrm>
            <a:off x="2345776" y="1269990"/>
            <a:ext cx="820132" cy="796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i.ya-webdesign.com/images/vector-market-background-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41" r="82750" b="31920"/>
          <a:stretch/>
        </p:blipFill>
        <p:spPr bwMode="auto">
          <a:xfrm>
            <a:off x="3323241" y="5352981"/>
            <a:ext cx="763572" cy="7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ya-webdesign.com/images/vector-market-background-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5" t="74196" r="53052" b="-1"/>
          <a:stretch/>
        </p:blipFill>
        <p:spPr bwMode="auto">
          <a:xfrm>
            <a:off x="6104709" y="744359"/>
            <a:ext cx="894840" cy="675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.ya-webdesign.com/images/vector-market-background-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1" r="29511" b="75893"/>
          <a:stretch/>
        </p:blipFill>
        <p:spPr bwMode="auto">
          <a:xfrm>
            <a:off x="8926645" y="5483816"/>
            <a:ext cx="838987" cy="738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i.ya-webdesign.com/images/vector-market-background-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8" t="-3719" r="54251" b="69039"/>
          <a:stretch/>
        </p:blipFill>
        <p:spPr bwMode="auto">
          <a:xfrm>
            <a:off x="10376068" y="1921714"/>
            <a:ext cx="1051908" cy="967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77751" y="1557879"/>
            <a:ext cx="1985270" cy="553998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Куратор ИОМ</a:t>
            </a:r>
          </a:p>
          <a:p>
            <a:r>
              <a:rPr lang="ru-RU" sz="1200" dirty="0" smtClean="0"/>
              <a:t>(ЦНППМ  и ОО)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560137" y="1557879"/>
            <a:ext cx="1574276" cy="538609"/>
          </a:xfrm>
          <a:prstGeom prst="rect">
            <a:avLst/>
          </a:prstGeom>
          <a:ln w="28575">
            <a:solidFill>
              <a:srgbClr val="C55A11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500" dirty="0" smtClean="0"/>
          </a:p>
          <a:p>
            <a:pPr algn="ctr"/>
            <a:r>
              <a:rPr lang="ru-RU" dirty="0" err="1" smtClean="0"/>
              <a:t>Тьютор</a:t>
            </a:r>
            <a:r>
              <a:rPr lang="ru-RU" dirty="0" smtClean="0"/>
              <a:t> ИОМ</a:t>
            </a:r>
          </a:p>
          <a:p>
            <a:pPr algn="ctr"/>
            <a:endParaRPr lang="ru-RU" sz="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496686" y="4358883"/>
            <a:ext cx="1574276" cy="1000274"/>
          </a:xfrm>
          <a:prstGeom prst="rect">
            <a:avLst/>
          </a:prstGeom>
          <a:ln w="28575">
            <a:solidFill>
              <a:srgbClr val="D87A51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dirty="0" smtClean="0"/>
              <a:t>Методист / завуч</a:t>
            </a:r>
          </a:p>
          <a:p>
            <a:pPr algn="ctr"/>
            <a:endParaRPr lang="ru-RU" sz="11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764991" y="6120044"/>
            <a:ext cx="1574276" cy="369332"/>
          </a:xfrm>
          <a:prstGeom prst="rect">
            <a:avLst/>
          </a:prstGeom>
          <a:ln w="28575">
            <a:solidFill>
              <a:srgbClr val="C4817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Супервизор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023" y="-12984"/>
            <a:ext cx="643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Региональный уровень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3840" y="6510861"/>
            <a:ext cx="475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Муниципальный уровень и уровень ОО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2959585414"/>
              </p:ext>
            </p:extLst>
          </p:nvPr>
        </p:nvGraphicFramePr>
        <p:xfrm>
          <a:off x="63632" y="1602970"/>
          <a:ext cx="2923774" cy="257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10348416" y="1281959"/>
            <a:ext cx="15715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уровень </a:t>
            </a:r>
            <a:r>
              <a:rPr lang="ru-RU" dirty="0"/>
              <a:t>ОО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727908" y="113202"/>
            <a:ext cx="240277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федеральный уровень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536340" y="900658"/>
            <a:ext cx="247054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региональный уровень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986204" y="513863"/>
            <a:ext cx="265995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муниципальный уровень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60137" y="49825"/>
            <a:ext cx="36318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Ресурсное картирование для ИОМ</a:t>
            </a:r>
            <a:endParaRPr lang="ru-RU" b="1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8157717" y="297868"/>
            <a:ext cx="451086" cy="8381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9626481" y="356348"/>
            <a:ext cx="502514" cy="29460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10283824" y="431402"/>
            <a:ext cx="446792" cy="451793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11370725" y="421572"/>
            <a:ext cx="269965" cy="75892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30481" y="4245859"/>
            <a:ext cx="2371317" cy="2585323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Возможности для диагностики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400" b="1" dirty="0" smtClean="0"/>
              <a:t>Федеральная </a:t>
            </a:r>
            <a:r>
              <a:rPr lang="ru-RU" sz="1400" b="1" dirty="0"/>
              <a:t>платформа</a:t>
            </a:r>
          </a:p>
          <a:p>
            <a:pPr lvl="0"/>
            <a:r>
              <a:rPr lang="ru-RU" sz="1400" b="1" dirty="0"/>
              <a:t>Региональная платформа</a:t>
            </a:r>
          </a:p>
          <a:p>
            <a:pPr marL="179388" lvl="1" indent="84138">
              <a:buFont typeface="Arial" panose="020B0604020202020204" pitchFamily="34" charset="0"/>
              <a:buChar char="•"/>
            </a:pPr>
            <a:r>
              <a:rPr lang="ru-RU" sz="1200" dirty="0"/>
              <a:t>ЦНППМ</a:t>
            </a:r>
          </a:p>
          <a:p>
            <a:pPr marL="179388" lvl="1" indent="84138">
              <a:buFont typeface="Arial" panose="020B0604020202020204" pitchFamily="34" charset="0"/>
              <a:buChar char="•"/>
            </a:pPr>
            <a:r>
              <a:rPr lang="ru-RU" sz="1200" dirty="0"/>
              <a:t>Внутри курса ПК (ИПК)</a:t>
            </a:r>
          </a:p>
          <a:p>
            <a:pPr marL="179388" lvl="1" indent="84138">
              <a:buFont typeface="Arial" panose="020B0604020202020204" pitchFamily="34" charset="0"/>
              <a:buChar char="•"/>
            </a:pPr>
            <a:r>
              <a:rPr lang="ru-RU" sz="1200" dirty="0"/>
              <a:t>Предметные компетенции на основе анализа результатов оценочных процедур (ЕГЭ, </a:t>
            </a:r>
            <a:r>
              <a:rPr lang="ru-RU" sz="1200" dirty="0" smtClean="0"/>
              <a:t>ОГЭ)</a:t>
            </a:r>
            <a:endParaRPr lang="ru-RU" sz="1200" dirty="0"/>
          </a:p>
          <a:p>
            <a:pPr marL="179388" lvl="1" indent="84138">
              <a:buFont typeface="Arial" panose="020B0604020202020204" pitchFamily="34" charset="0"/>
              <a:buChar char="•"/>
            </a:pPr>
            <a:r>
              <a:rPr lang="en-US" sz="1200" dirty="0"/>
              <a:t>RF </a:t>
            </a:r>
            <a:r>
              <a:rPr lang="ru-RU" sz="1200" dirty="0"/>
              <a:t>в ОО, муниципалитете</a:t>
            </a:r>
          </a:p>
          <a:p>
            <a:pPr marL="179388" lvl="1" indent="84138">
              <a:buFont typeface="Arial" panose="020B0604020202020204" pitchFamily="34" charset="0"/>
              <a:buChar char="•"/>
            </a:pPr>
            <a:r>
              <a:rPr lang="ru-RU" sz="1200" dirty="0"/>
              <a:t>Диагностика Львовского В.А</a:t>
            </a:r>
            <a:r>
              <a:rPr lang="ru-RU" sz="1400" dirty="0"/>
              <a:t>.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44995680"/>
              </p:ext>
            </p:extLst>
          </p:nvPr>
        </p:nvGraphicFramePr>
        <p:xfrm>
          <a:off x="1486398" y="848413"/>
          <a:ext cx="10114960" cy="5599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8773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 стрелкой 8"/>
          <p:cNvSpPr>
            <a:spLocks noChangeShapeType="1"/>
          </p:cNvSpPr>
          <p:nvPr/>
        </p:nvSpPr>
        <p:spPr bwMode="auto">
          <a:xfrm>
            <a:off x="3713031" y="2714306"/>
            <a:ext cx="831850" cy="12700"/>
          </a:xfrm>
          <a:prstGeom prst="straightConnector1">
            <a:avLst/>
          </a:prstGeom>
          <a:ln w="57150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ая со стрелкой 9"/>
          <p:cNvSpPr>
            <a:spLocks noChangeShapeType="1"/>
          </p:cNvSpPr>
          <p:nvPr/>
        </p:nvSpPr>
        <p:spPr bwMode="auto">
          <a:xfrm>
            <a:off x="3713031" y="4462539"/>
            <a:ext cx="831850" cy="12700"/>
          </a:xfrm>
          <a:prstGeom prst="straightConnector1">
            <a:avLst/>
          </a:prstGeom>
          <a:ln w="57150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Скругленный прямоугольник 2"/>
          <p:cNvSpPr>
            <a:spLocks noChangeArrowheads="1"/>
          </p:cNvSpPr>
          <p:nvPr/>
        </p:nvSpPr>
        <p:spPr bwMode="auto">
          <a:xfrm>
            <a:off x="1774814" y="3866830"/>
            <a:ext cx="2212724" cy="139342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Компетенции, необходимые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предстоящей деятельности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Скругленный прямоугольник 3"/>
          <p:cNvSpPr>
            <a:spLocks noChangeArrowheads="1"/>
          </p:cNvSpPr>
          <p:nvPr/>
        </p:nvSpPr>
        <p:spPr bwMode="auto">
          <a:xfrm>
            <a:off x="4747780" y="1349001"/>
            <a:ext cx="3274219" cy="500959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Ресурсное картирование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4"/>
          <p:cNvSpPr>
            <a:spLocks noChangeArrowheads="1"/>
          </p:cNvSpPr>
          <p:nvPr/>
        </p:nvSpPr>
        <p:spPr bwMode="auto">
          <a:xfrm>
            <a:off x="8951056" y="1889545"/>
            <a:ext cx="1866900" cy="8096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ИОМы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5"/>
          <p:cNvSpPr>
            <a:spLocks noChangeArrowheads="1"/>
          </p:cNvSpPr>
          <p:nvPr/>
        </p:nvSpPr>
        <p:spPr bwMode="auto">
          <a:xfrm>
            <a:off x="9152937" y="2568041"/>
            <a:ext cx="1866900" cy="809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1…</a:t>
            </a:r>
            <a:endParaRPr lang="ru-RU" dirty="0"/>
          </a:p>
        </p:txBody>
      </p:sp>
      <p:sp>
        <p:nvSpPr>
          <p:cNvPr id="6" name="Скругленный прямоугольник 6"/>
          <p:cNvSpPr>
            <a:spLocks noChangeArrowheads="1"/>
          </p:cNvSpPr>
          <p:nvPr/>
        </p:nvSpPr>
        <p:spPr bwMode="auto">
          <a:xfrm>
            <a:off x="9266927" y="3216184"/>
            <a:ext cx="1866900" cy="809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2…</a:t>
            </a:r>
            <a:endParaRPr lang="ru-RU" dirty="0"/>
          </a:p>
        </p:txBody>
      </p:sp>
      <p:sp>
        <p:nvSpPr>
          <p:cNvPr id="7" name="Скругленный прямоугольник 1"/>
          <p:cNvSpPr>
            <a:spLocks noChangeArrowheads="1"/>
          </p:cNvSpPr>
          <p:nvPr/>
        </p:nvSpPr>
        <p:spPr bwMode="auto">
          <a:xfrm>
            <a:off x="1746445" y="2057875"/>
            <a:ext cx="2241093" cy="1312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выявления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дефицитов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9407014" y="3834684"/>
            <a:ext cx="1866900" cy="809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n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11" name="Прямая со стрелкой 11"/>
          <p:cNvSpPr>
            <a:spLocks noChangeShapeType="1"/>
          </p:cNvSpPr>
          <p:nvPr/>
        </p:nvSpPr>
        <p:spPr bwMode="auto">
          <a:xfrm>
            <a:off x="8012572" y="2165001"/>
            <a:ext cx="647700" cy="0"/>
          </a:xfrm>
          <a:prstGeom prst="straightConnector1">
            <a:avLst/>
          </a:prstGeom>
          <a:ln w="57150">
            <a:solidFill>
              <a:srgbClr val="F5B093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46445" y="371560"/>
            <a:ext cx="91419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БЛОК-СХЕМА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РАЗРАБОТКИ ИОМ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8" descr="https://st4.depositphotos.com/1536130/28136/v/950/depositphotos_281361662-stock-illustration-business-concept-vector-illustration-busines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" t="4488" r="72160" b="71693"/>
          <a:stretch>
            <a:fillRect/>
          </a:stretch>
        </p:blipFill>
        <p:spPr bwMode="auto">
          <a:xfrm>
            <a:off x="4383225" y="1108391"/>
            <a:ext cx="1143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https://st4.depositphotos.com/1536130/28136/v/950/depositphotos_281361662-stock-illustration-business-concept-vector-illustration-busines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1" t="27515" r="24695" b="49673"/>
          <a:stretch>
            <a:fillRect/>
          </a:stretch>
        </p:blipFill>
        <p:spPr bwMode="auto">
          <a:xfrm>
            <a:off x="9563210" y="886245"/>
            <a:ext cx="10985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 descr="https://st4.depositphotos.com/1536130/28136/v/950/depositphotos_281361662-stock-illustration-business-concept-vector-illustration-busines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82" t="50146" r="3342" b="27376"/>
          <a:stretch>
            <a:fillRect/>
          </a:stretch>
        </p:blipFill>
        <p:spPr bwMode="auto">
          <a:xfrm>
            <a:off x="10481131" y="4239497"/>
            <a:ext cx="1020762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8" descr="https://st4.depositphotos.com/1536130/28136/v/950/depositphotos_281361662-stock-illustration-business-concept-vector-illustration-business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8" t="25929" r="47951" b="52282"/>
          <a:stretch/>
        </p:blipFill>
        <p:spPr bwMode="auto">
          <a:xfrm>
            <a:off x="1537693" y="1068060"/>
            <a:ext cx="1018095" cy="98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4973999" y="2328336"/>
            <a:ext cx="286910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ресурсы подобранные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 конкретные дефициты </a:t>
            </a:r>
            <a:endParaRPr lang="ru-RU" altLang="ru-RU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endParaRPr lang="ru-RU" altLang="ru-R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(или) задачи предстоящей деятельности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ресурсы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…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….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….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26" name="Прямая со стрелкой 11"/>
          <p:cNvSpPr>
            <a:spLocks noChangeShapeType="1"/>
          </p:cNvSpPr>
          <p:nvPr/>
        </p:nvSpPr>
        <p:spPr bwMode="auto">
          <a:xfrm>
            <a:off x="8021999" y="4341598"/>
            <a:ext cx="647700" cy="0"/>
          </a:xfrm>
          <a:prstGeom prst="straightConnector1">
            <a:avLst/>
          </a:prstGeom>
          <a:ln w="57150">
            <a:solidFill>
              <a:srgbClr val="F5B093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9809" y="1349001"/>
            <a:ext cx="222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«Конструктор»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95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Прямоугольник 2"/>
          <p:cNvSpPr>
            <a:spLocks noChangeArrowheads="1"/>
          </p:cNvSpPr>
          <p:nvPr/>
        </p:nvSpPr>
        <p:spPr bwMode="auto">
          <a:xfrm>
            <a:off x="752475" y="249238"/>
            <a:ext cx="96647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образовательный маршрут педагога 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ru-RU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педагога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ru-RU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ru-RU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Муниципалитет, место работы, должность (с указанием предмета)</a:t>
            </a:r>
            <a:endParaRPr lang="ru-RU" alt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846" y="1454706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Сроки реализации: 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126568"/>
              </p:ext>
            </p:extLst>
          </p:nvPr>
        </p:nvGraphicFramePr>
        <p:xfrm>
          <a:off x="548638" y="2004647"/>
          <a:ext cx="10424161" cy="4058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900"/>
                <a:gridCol w="1781577"/>
                <a:gridCol w="1027368"/>
                <a:gridCol w="1028577"/>
                <a:gridCol w="1027368"/>
                <a:gridCol w="1028577"/>
                <a:gridCol w="1028577"/>
                <a:gridCol w="1006217"/>
              </a:tblGrid>
              <a:tr h="1803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Профессиональные дефициты / Задачи на предстоящий период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Образовательные задачи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Действия, мероприятия по реализации образовательных задач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 предъявления результата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 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600" y="6239022"/>
            <a:ext cx="919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Теоретическое осмысление – проектирование пробы – проба – рефлексия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650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693</Words>
  <Application>Microsoft Office PowerPoint</Application>
  <PresentationFormat>Широкоэкранный</PresentationFormat>
  <Paragraphs>168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МОДЕЛЬ НАУЧНО-МЕТОДИЧЕСКОГО СОПРОВОЖДЕНИЯ ПЕДАГОГА</vt:lpstr>
      <vt:lpstr>Презентация PowerPoint</vt:lpstr>
      <vt:lpstr>«Региональная инфраструктура методического сопровождения»</vt:lpstr>
      <vt:lpstr>Презентация PowerPoint</vt:lpstr>
      <vt:lpstr>Презентация PowerPoint</vt:lpstr>
      <vt:lpstr>СОПРОВОЖДЕНИЕ -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Дайнеко Яна Михайловна</dc:creator>
  <cp:lastModifiedBy>Ильина Нина Федоровна</cp:lastModifiedBy>
  <cp:revision>34</cp:revision>
  <cp:lastPrinted>2021-03-16T14:00:15Z</cp:lastPrinted>
  <dcterms:created xsi:type="dcterms:W3CDTF">2021-03-03T07:17:32Z</dcterms:created>
  <dcterms:modified xsi:type="dcterms:W3CDTF">2021-03-28T16:31:43Z</dcterms:modified>
</cp:coreProperties>
</file>