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9" r:id="rId2"/>
    <p:sldMasterId id="2147483693" r:id="rId3"/>
    <p:sldMasterId id="2147483706" r:id="rId4"/>
  </p:sldMasterIdLst>
  <p:notesMasterIdLst>
    <p:notesMasterId r:id="rId40"/>
  </p:notesMasterIdLst>
  <p:sldIdLst>
    <p:sldId id="256" r:id="rId5"/>
    <p:sldId id="259" r:id="rId6"/>
    <p:sldId id="258" r:id="rId7"/>
    <p:sldId id="1340" r:id="rId8"/>
    <p:sldId id="1348" r:id="rId9"/>
    <p:sldId id="1347" r:id="rId10"/>
    <p:sldId id="637" r:id="rId11"/>
    <p:sldId id="634" r:id="rId12"/>
    <p:sldId id="635" r:id="rId13"/>
    <p:sldId id="391" r:id="rId14"/>
    <p:sldId id="392" r:id="rId15"/>
    <p:sldId id="394" r:id="rId16"/>
    <p:sldId id="393" r:id="rId17"/>
    <p:sldId id="1349" r:id="rId18"/>
    <p:sldId id="388" r:id="rId19"/>
    <p:sldId id="1343" r:id="rId20"/>
    <p:sldId id="1339" r:id="rId21"/>
    <p:sldId id="1342" r:id="rId22"/>
    <p:sldId id="1350" r:id="rId23"/>
    <p:sldId id="389" r:id="rId24"/>
    <p:sldId id="1338" r:id="rId25"/>
    <p:sldId id="640" r:id="rId26"/>
    <p:sldId id="641" r:id="rId27"/>
    <p:sldId id="1344" r:id="rId28"/>
    <p:sldId id="274" r:id="rId29"/>
    <p:sldId id="642" r:id="rId30"/>
    <p:sldId id="643" r:id="rId31"/>
    <p:sldId id="1205" r:id="rId32"/>
    <p:sldId id="395" r:id="rId33"/>
    <p:sldId id="1352" r:id="rId34"/>
    <p:sldId id="645" r:id="rId35"/>
    <p:sldId id="1354" r:id="rId36"/>
    <p:sldId id="1353" r:id="rId37"/>
    <p:sldId id="278" r:id="rId38"/>
    <p:sldId id="1355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02">
          <p15:clr>
            <a:srgbClr val="A4A3A4"/>
          </p15:clr>
        </p15:guide>
        <p15:guide id="2" pos="7355">
          <p15:clr>
            <a:srgbClr val="A4A3A4"/>
          </p15:clr>
        </p15:guide>
        <p15:guide id="3" orient="horz" pos="527">
          <p15:clr>
            <a:srgbClr val="A4A3A4"/>
          </p15:clr>
        </p15:guide>
        <p15:guide id="4" orient="horz" pos="3816">
          <p15:clr>
            <a:srgbClr val="A4A3A4"/>
          </p15:clr>
        </p15:guide>
        <p15:guide id="5" orient="horz" pos="2568">
          <p15:clr>
            <a:srgbClr val="A4A3A4"/>
          </p15:clr>
        </p15:guide>
        <p15:guide id="6" orient="horz" pos="222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iogdd58MVgWz8Jwen6i/rnoeRu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35C218-EDF7-4650-93A9-50F07166F254}">
  <a:tblStyle styleId="{5B35C218-EDF7-4650-93A9-50F07166F25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>
        <p:guide pos="302"/>
        <p:guide pos="7355"/>
        <p:guide orient="horz" pos="527"/>
        <p:guide orient="horz" pos="3816"/>
        <p:guide orient="horz" pos="2568"/>
        <p:guide orient="horz" pos="22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2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8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A17CB-AE43-4D45-B37A-39ACF81ACF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72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688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846D48-BC98-4089-AC54-7F988CDEAD78}"/>
              </a:ext>
            </a:extLst>
          </p:cNvPr>
          <p:cNvSpPr/>
          <p:nvPr/>
        </p:nvSpPr>
        <p:spPr>
          <a:xfrm>
            <a:off x="6096000" y="3790951"/>
            <a:ext cx="6096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36CFD0-6535-417D-8C42-28B68717D5C8}"/>
              </a:ext>
            </a:extLst>
          </p:cNvPr>
          <p:cNvSpPr/>
          <p:nvPr/>
        </p:nvSpPr>
        <p:spPr>
          <a:xfrm>
            <a:off x="0" y="1107018"/>
            <a:ext cx="6096000" cy="230716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7F1F7BB-34B5-4110-A7BA-6B300A45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018"/>
            <a:ext cx="12192000" cy="23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608FB2-3360-432F-A07D-F5216D36050C}"/>
              </a:ext>
            </a:extLst>
          </p:cNvPr>
          <p:cNvSpPr/>
          <p:nvPr/>
        </p:nvSpPr>
        <p:spPr>
          <a:xfrm>
            <a:off x="19304001" y="254001"/>
            <a:ext cx="5245100" cy="149436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AD8338-CBD6-4C57-A06D-24B0E0AC92F3}"/>
              </a:ext>
            </a:extLst>
          </p:cNvPr>
          <p:cNvSpPr/>
          <p:nvPr/>
        </p:nvSpPr>
        <p:spPr>
          <a:xfrm rot="16200000">
            <a:off x="15243176" y="1903943"/>
            <a:ext cx="167217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 dirty="0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7B985F87-A860-43BB-8E27-4AE374D719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8885" y="1644651"/>
            <a:ext cx="1924049" cy="1856316"/>
            <a:chOff x="1816" y="774"/>
            <a:chExt cx="777" cy="999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F69FFA5-9920-49E8-BBB2-D58393AFE1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D7EDCF7-A8AC-4A94-8657-E89D6A657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BA792BC-023D-4DA0-880C-D17E74084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FF0AD47-7EA5-456F-AEAF-18CC2FB8E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4C0DE9F-C830-449F-9E8E-7DAF3EE9E2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AB21B78-2743-4A26-B22E-791FC93088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E7B4BC0-BD06-4FAC-8BF9-4C4C22B2D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8C49963-8B11-4C6F-9119-126899D53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3C51B65-67F7-4837-8359-BBEF8182D0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38E9EF7-1D31-4A71-9A4A-6A6AC6136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5C3A7B9-E89C-402A-AF04-BDF4D9CE62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6D0EEED-567F-4711-BFD0-3CD29C93B8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2E6EE1DD-91E5-400D-9D0D-5A5113265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E21CEA9-472F-4C8A-9FCF-3EE5D2D4A3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F019B57-9D83-4994-867B-70DD0AA46F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9C148FB-5DA0-4C60-AADC-F7908A0756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A7B2F5D-610E-4BB1-9B23-70A7D67A9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59E7913B-A2AE-46DE-A09C-A758D16D76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C4BF11E3-BA09-4BD3-8A0E-8025EB1E58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7A56729-FF41-4CA0-8CC2-F4EF9CC2C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F4DD05C-9E45-4BD8-9005-1CD47560A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EBEEFB9-4F61-4CC8-B3A0-F454C63289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62261E14-C0F3-44E6-9907-E7B55EA68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DA0C2D07-9FC5-4B6C-9955-8F720F0AC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8B9DB3DD-850B-424C-B8A2-969689FE5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A17E86E-08C8-490A-8250-4B69B15A61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68F8B0C-83FD-463A-8BE6-5F98C97544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9F26AD3-96DE-4A2A-ACC1-68188AF7BD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CB8F101E-DA1A-42A7-AA04-F74499F59E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D4F0B41-22FA-4582-9284-E1906A1332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D138D0BF-7D4B-4AE7-9133-A0E3907DC8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1D1FF65C-AE86-4011-B1F4-1716484E0F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3C58D590-6264-4D52-A72A-19180FCAEA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D4212E68-DF5F-43DE-ACB2-7447CA049F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29BBA68F-F0C8-4958-BE51-70E6B2DC95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17C2D5A1-7EE1-49F8-A179-B68C679212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849A2B60-C1AB-40BD-B5A1-AE58C81BCC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98446E13-2FCD-4E47-ACA0-AD43515C3F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3E81ABDD-9650-445E-8C35-448690BE8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B641C238-2230-4B92-837B-658090AD33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F3C5AEEC-9710-44D6-B476-0B282A9276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09689751-7598-4677-BD43-809A4A3A62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271427BC-DAAE-47AC-BD71-C351B782F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CE57EFCA-443B-4C90-BF05-A452B85A7B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0 w 7283"/>
                <a:gd name="T1" fmla="*/ 0 h 4012"/>
                <a:gd name="T2" fmla="*/ 0 w 7283"/>
                <a:gd name="T3" fmla="*/ 0 h 4012"/>
                <a:gd name="T4" fmla="*/ 0 w 7283"/>
                <a:gd name="T5" fmla="*/ 0 h 4012"/>
                <a:gd name="T6" fmla="*/ 0 w 7283"/>
                <a:gd name="T7" fmla="*/ 0 h 4012"/>
                <a:gd name="T8" fmla="*/ 0 w 7283"/>
                <a:gd name="T9" fmla="*/ 0 h 4012"/>
                <a:gd name="T10" fmla="*/ 0 w 7283"/>
                <a:gd name="T11" fmla="*/ 0 h 4012"/>
                <a:gd name="T12" fmla="*/ 0 w 7283"/>
                <a:gd name="T13" fmla="*/ 0 h 4012"/>
                <a:gd name="T14" fmla="*/ 0 w 7283"/>
                <a:gd name="T15" fmla="*/ 0 h 4012"/>
                <a:gd name="T16" fmla="*/ 0 w 7283"/>
                <a:gd name="T17" fmla="*/ 0 h 4012"/>
                <a:gd name="T18" fmla="*/ 0 w 7283"/>
                <a:gd name="T19" fmla="*/ 0 h 4012"/>
                <a:gd name="T20" fmla="*/ 0 w 7283"/>
                <a:gd name="T21" fmla="*/ 0 h 4012"/>
                <a:gd name="T22" fmla="*/ 0 w 7283"/>
                <a:gd name="T23" fmla="*/ 0 h 4012"/>
                <a:gd name="T24" fmla="*/ 0 w 7283"/>
                <a:gd name="T25" fmla="*/ 0 h 4012"/>
                <a:gd name="T26" fmla="*/ 0 w 7283"/>
                <a:gd name="T27" fmla="*/ 0 h 4012"/>
                <a:gd name="T28" fmla="*/ 0 w 7283"/>
                <a:gd name="T29" fmla="*/ 0 h 4012"/>
                <a:gd name="T30" fmla="*/ 0 w 7283"/>
                <a:gd name="T31" fmla="*/ 0 h 4012"/>
                <a:gd name="T32" fmla="*/ 0 w 7283"/>
                <a:gd name="T33" fmla="*/ 0 h 4012"/>
                <a:gd name="T34" fmla="*/ 0 w 7283"/>
                <a:gd name="T35" fmla="*/ 0 h 4012"/>
                <a:gd name="T36" fmla="*/ 0 w 7283"/>
                <a:gd name="T37" fmla="*/ 0 h 4012"/>
                <a:gd name="T38" fmla="*/ 0 w 7283"/>
                <a:gd name="T39" fmla="*/ 0 h 4012"/>
                <a:gd name="T40" fmla="*/ 0 w 7283"/>
                <a:gd name="T41" fmla="*/ 0 h 4012"/>
                <a:gd name="T42" fmla="*/ 0 w 7283"/>
                <a:gd name="T43" fmla="*/ 0 h 4012"/>
                <a:gd name="T44" fmla="*/ 0 w 7283"/>
                <a:gd name="T45" fmla="*/ 0 h 4012"/>
                <a:gd name="T46" fmla="*/ 0 w 7283"/>
                <a:gd name="T47" fmla="*/ 0 h 4012"/>
                <a:gd name="T48" fmla="*/ 0 w 7283"/>
                <a:gd name="T49" fmla="*/ 0 h 4012"/>
                <a:gd name="T50" fmla="*/ 0 w 7283"/>
                <a:gd name="T51" fmla="*/ 0 h 4012"/>
                <a:gd name="T52" fmla="*/ 0 w 7283"/>
                <a:gd name="T53" fmla="*/ 0 h 4012"/>
                <a:gd name="T54" fmla="*/ 0 w 7283"/>
                <a:gd name="T55" fmla="*/ 0 h 4012"/>
                <a:gd name="T56" fmla="*/ 0 w 7283"/>
                <a:gd name="T57" fmla="*/ 0 h 4012"/>
                <a:gd name="T58" fmla="*/ 0 w 7283"/>
                <a:gd name="T59" fmla="*/ 0 h 4012"/>
                <a:gd name="T60" fmla="*/ 0 w 7283"/>
                <a:gd name="T61" fmla="*/ 0 h 4012"/>
                <a:gd name="T62" fmla="*/ 0 w 7283"/>
                <a:gd name="T63" fmla="*/ 0 h 4012"/>
                <a:gd name="T64" fmla="*/ 0 w 7283"/>
                <a:gd name="T65" fmla="*/ 0 h 4012"/>
                <a:gd name="T66" fmla="*/ 0 w 7283"/>
                <a:gd name="T67" fmla="*/ 0 h 4012"/>
                <a:gd name="T68" fmla="*/ 0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0 h 4012"/>
                <a:gd name="T116" fmla="*/ 0 w 7283"/>
                <a:gd name="T117" fmla="*/ 0 h 4012"/>
                <a:gd name="T118" fmla="*/ 0 w 7283"/>
                <a:gd name="T119" fmla="*/ 0 h 4012"/>
                <a:gd name="T120" fmla="*/ 0 w 7283"/>
                <a:gd name="T121" fmla="*/ 0 h 4012"/>
                <a:gd name="T122" fmla="*/ 0 w 7283"/>
                <a:gd name="T123" fmla="*/ 0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1A66C0E1-0E71-497A-BABE-676C32A873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0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0 h 6066"/>
                <a:gd name="T8" fmla="*/ 0 w 7279"/>
                <a:gd name="T9" fmla="*/ 0 h 6066"/>
                <a:gd name="T10" fmla="*/ 0 w 7279"/>
                <a:gd name="T11" fmla="*/ 0 h 6066"/>
                <a:gd name="T12" fmla="*/ 0 w 7279"/>
                <a:gd name="T13" fmla="*/ 0 h 6066"/>
                <a:gd name="T14" fmla="*/ 0 w 7279"/>
                <a:gd name="T15" fmla="*/ 0 h 6066"/>
                <a:gd name="T16" fmla="*/ 0 w 7279"/>
                <a:gd name="T17" fmla="*/ 0 h 6066"/>
                <a:gd name="T18" fmla="*/ 0 w 7279"/>
                <a:gd name="T19" fmla="*/ 0 h 6066"/>
                <a:gd name="T20" fmla="*/ 0 w 7279"/>
                <a:gd name="T21" fmla="*/ 0 h 6066"/>
                <a:gd name="T22" fmla="*/ 0 w 7279"/>
                <a:gd name="T23" fmla="*/ 0 h 6066"/>
                <a:gd name="T24" fmla="*/ 0 w 7279"/>
                <a:gd name="T25" fmla="*/ 0 h 6066"/>
                <a:gd name="T26" fmla="*/ 0 w 7279"/>
                <a:gd name="T27" fmla="*/ 0 h 6066"/>
                <a:gd name="T28" fmla="*/ 0 w 7279"/>
                <a:gd name="T29" fmla="*/ 0 h 6066"/>
                <a:gd name="T30" fmla="*/ 0 w 7279"/>
                <a:gd name="T31" fmla="*/ 0 h 6066"/>
                <a:gd name="T32" fmla="*/ 0 w 7279"/>
                <a:gd name="T33" fmla="*/ 0 h 6066"/>
                <a:gd name="T34" fmla="*/ 0 w 7279"/>
                <a:gd name="T35" fmla="*/ 0 h 6066"/>
                <a:gd name="T36" fmla="*/ 0 w 7279"/>
                <a:gd name="T37" fmla="*/ 0 h 6066"/>
                <a:gd name="T38" fmla="*/ 0 w 7279"/>
                <a:gd name="T39" fmla="*/ 0 h 6066"/>
                <a:gd name="T40" fmla="*/ 0 w 7279"/>
                <a:gd name="T41" fmla="*/ 0 h 6066"/>
                <a:gd name="T42" fmla="*/ 0 w 7279"/>
                <a:gd name="T43" fmla="*/ 0 h 6066"/>
                <a:gd name="T44" fmla="*/ 0 w 7279"/>
                <a:gd name="T45" fmla="*/ 0 h 6066"/>
                <a:gd name="T46" fmla="*/ 0 w 7279"/>
                <a:gd name="T47" fmla="*/ 0 h 6066"/>
                <a:gd name="T48" fmla="*/ 0 w 7279"/>
                <a:gd name="T49" fmla="*/ 0 h 6066"/>
                <a:gd name="T50" fmla="*/ 0 w 7279"/>
                <a:gd name="T51" fmla="*/ 0 h 6066"/>
                <a:gd name="T52" fmla="*/ 0 w 7279"/>
                <a:gd name="T53" fmla="*/ 0 h 6066"/>
                <a:gd name="T54" fmla="*/ 0 w 7279"/>
                <a:gd name="T55" fmla="*/ 0 h 6066"/>
                <a:gd name="T56" fmla="*/ 0 w 7279"/>
                <a:gd name="T57" fmla="*/ 0 h 6066"/>
                <a:gd name="T58" fmla="*/ 0 w 7279"/>
                <a:gd name="T59" fmla="*/ 0 h 6066"/>
                <a:gd name="T60" fmla="*/ 0 w 7279"/>
                <a:gd name="T61" fmla="*/ 0 h 6066"/>
                <a:gd name="T62" fmla="*/ 0 w 7279"/>
                <a:gd name="T63" fmla="*/ 0 h 6066"/>
                <a:gd name="T64" fmla="*/ 0 w 7279"/>
                <a:gd name="T65" fmla="*/ 0 h 6066"/>
                <a:gd name="T66" fmla="*/ 0 w 7279"/>
                <a:gd name="T67" fmla="*/ 0 h 6066"/>
                <a:gd name="T68" fmla="*/ 0 w 7279"/>
                <a:gd name="T69" fmla="*/ 0 h 6066"/>
                <a:gd name="T70" fmla="*/ 0 w 7279"/>
                <a:gd name="T71" fmla="*/ 0 h 6066"/>
                <a:gd name="T72" fmla="*/ 0 w 7279"/>
                <a:gd name="T73" fmla="*/ 0 h 6066"/>
                <a:gd name="T74" fmla="*/ 0 w 7279"/>
                <a:gd name="T75" fmla="*/ 0 h 6066"/>
                <a:gd name="T76" fmla="*/ 0 w 7279"/>
                <a:gd name="T77" fmla="*/ 0 h 6066"/>
                <a:gd name="T78" fmla="*/ 0 w 7279"/>
                <a:gd name="T79" fmla="*/ 0 h 6066"/>
                <a:gd name="T80" fmla="*/ 0 w 7279"/>
                <a:gd name="T81" fmla="*/ 0 h 6066"/>
                <a:gd name="T82" fmla="*/ 0 w 7279"/>
                <a:gd name="T83" fmla="*/ 0 h 6066"/>
                <a:gd name="T84" fmla="*/ 0 w 7279"/>
                <a:gd name="T85" fmla="*/ 0 h 6066"/>
                <a:gd name="T86" fmla="*/ 0 w 7279"/>
                <a:gd name="T87" fmla="*/ 0 h 6066"/>
                <a:gd name="T88" fmla="*/ 0 w 7279"/>
                <a:gd name="T89" fmla="*/ 0 h 6066"/>
                <a:gd name="T90" fmla="*/ 0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</p:grpSp>
      <p:pic>
        <p:nvPicPr>
          <p:cNvPr id="56" name="Рисунок 123" descr="2.png">
            <a:extLst>
              <a:ext uri="{FF2B5EF4-FFF2-40B4-BE49-F238E27FC236}">
                <a16:creationId xmlns:a16="http://schemas.microsoft.com/office/drawing/2014/main" id="{61CFEE73-F180-43A9-8594-ED2BD67EC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9367" y="86784"/>
            <a:ext cx="2205567" cy="26733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>
            <a:extLst>
              <a:ext uri="{FF2B5EF4-FFF2-40B4-BE49-F238E27FC236}">
                <a16:creationId xmlns:a16="http://schemas.microsoft.com/office/drawing/2014/main" id="{93BD83D9-484E-4FD8-ABBE-59BD4098C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1" y="1107018"/>
            <a:ext cx="3568700" cy="16531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>
            <a:extLst>
              <a:ext uri="{FF2B5EF4-FFF2-40B4-BE49-F238E27FC236}">
                <a16:creationId xmlns:a16="http://schemas.microsoft.com/office/drawing/2014/main" id="{E93CBFE7-BC82-47B5-B0B9-6F00F53B1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8734" y="2366434"/>
            <a:ext cx="3545417" cy="16531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6FB934EB-4788-4A19-80E8-1BF0DEE22E92}"/>
              </a:ext>
            </a:extLst>
          </p:cNvPr>
          <p:cNvSpPr/>
          <p:nvPr/>
        </p:nvSpPr>
        <p:spPr>
          <a:xfrm>
            <a:off x="2719918" y="4025901"/>
            <a:ext cx="258233" cy="1926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74CE76C6-01EB-432C-B8D4-FBC6BF5893D8}"/>
              </a:ext>
            </a:extLst>
          </p:cNvPr>
          <p:cNvSpPr/>
          <p:nvPr userDrawn="1"/>
        </p:nvSpPr>
        <p:spPr>
          <a:xfrm>
            <a:off x="6096000" y="3790951"/>
            <a:ext cx="6096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0427D4A-0B9A-4587-A499-3F7C73330B20}"/>
              </a:ext>
            </a:extLst>
          </p:cNvPr>
          <p:cNvSpPr/>
          <p:nvPr userDrawn="1"/>
        </p:nvSpPr>
        <p:spPr>
          <a:xfrm>
            <a:off x="0" y="1107018"/>
            <a:ext cx="6096000" cy="230716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785CF5F8-6DB7-4D2D-A7B5-60EF3A9D8D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018"/>
            <a:ext cx="12192000" cy="23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367A93-D2F7-4DA3-A3F9-2503C6D62FBB}"/>
              </a:ext>
            </a:extLst>
          </p:cNvPr>
          <p:cNvSpPr/>
          <p:nvPr userDrawn="1"/>
        </p:nvSpPr>
        <p:spPr>
          <a:xfrm>
            <a:off x="19301885" y="254001"/>
            <a:ext cx="5245100" cy="149436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grpSp>
        <p:nvGrpSpPr>
          <p:cNvPr id="64" name="Group 4">
            <a:extLst>
              <a:ext uri="{FF2B5EF4-FFF2-40B4-BE49-F238E27FC236}">
                <a16:creationId xmlns:a16="http://schemas.microsoft.com/office/drawing/2014/main" id="{4A5CA558-71AB-41F0-BD81-C087F89337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8885" y="1644651"/>
            <a:ext cx="1924049" cy="1856316"/>
            <a:chOff x="1816" y="774"/>
            <a:chExt cx="777" cy="999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4DD2723C-FDAB-46BF-8838-4C6F9C2BF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3D032A01-BD10-4825-ABFB-8575EBBE56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1AB3F25B-518E-4982-AEA2-F79394186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1D30383B-390A-4F71-A671-294DF3A9B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CF5F43CE-7085-499A-B99A-4581F13AD1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31CF5F9B-0570-4610-A4BB-F21AA59AA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2F8BA1AA-08D0-4E8B-8A45-74A09DB1A7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4C20B6E7-2ADA-4E6A-A3F2-FAA6A0AF5F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EEB604CE-A49A-4F43-A657-7EC0D43D7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3D3BCEA1-2EBA-4DF3-B2BC-19BB445EA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034BEF52-8A29-4D27-94F2-DD9F782B69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0777FE1B-A3E0-40A2-8DAE-D24517E089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353687D3-7D8A-442B-BCB2-7B881D4370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1B65AD39-726A-46D9-B1C2-DDD89C00BD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D5746C87-4656-45A6-8B1D-362256433E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CF4AF735-0EFB-4228-A7A7-10579CB2E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7CC049C8-3AB2-4EA0-A753-AF06FF738F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8F10CECB-292A-4424-9F8A-07F1C5C30A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DC08AF47-9464-4974-9AA5-3D01CEF769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A95F8554-3A7A-4775-9199-8296AD833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69DC2BF5-F34B-4328-9DEC-D5515E9382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C6930783-728F-41E6-8400-12C0119A63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00499854-D1B1-4C06-BDE9-DCAF35F560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B6ED5B1C-340C-4CDD-9FF6-1F8C675824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1BD7936A-1F05-40E3-9708-3CD4974C5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6F0DB90E-C7E8-4EEB-BD34-5F552EF1DF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EFFE326D-A152-407C-99E6-C637AAFE82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74E29803-D980-46A7-A57B-1F0D7C15F7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2CD7DDE5-46FD-4464-A309-6C4D8D9D1E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A836011B-60FB-4834-A273-B54F50135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2F9C8594-6580-4966-814E-15413805B9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1323038A-EF6C-4F17-BDAE-3AD4B07D3F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B1E8ABE5-DC53-4423-BF03-46F08B8A6D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FAB5A5E4-9F17-4999-A031-56A77C36B5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99" name="Freeform 39">
              <a:extLst>
                <a:ext uri="{FF2B5EF4-FFF2-40B4-BE49-F238E27FC236}">
                  <a16:creationId xmlns:a16="http://schemas.microsoft.com/office/drawing/2014/main" id="{A1727E3A-7DC1-4EF2-A7C6-B9786D842D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00" name="Freeform 40">
              <a:extLst>
                <a:ext uri="{FF2B5EF4-FFF2-40B4-BE49-F238E27FC236}">
                  <a16:creationId xmlns:a16="http://schemas.microsoft.com/office/drawing/2014/main" id="{CDD3721F-41EA-4F61-BF5C-9BD7264B7E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01" name="Freeform 41">
              <a:extLst>
                <a:ext uri="{FF2B5EF4-FFF2-40B4-BE49-F238E27FC236}">
                  <a16:creationId xmlns:a16="http://schemas.microsoft.com/office/drawing/2014/main" id="{ED4D84C7-BE48-493C-8649-FE04DDA0F8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02" name="Freeform 42">
              <a:extLst>
                <a:ext uri="{FF2B5EF4-FFF2-40B4-BE49-F238E27FC236}">
                  <a16:creationId xmlns:a16="http://schemas.microsoft.com/office/drawing/2014/main" id="{BA0E7E8E-6F3C-4AA0-A75B-BDEE6BB66C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03" name="Freeform 43">
              <a:extLst>
                <a:ext uri="{FF2B5EF4-FFF2-40B4-BE49-F238E27FC236}">
                  <a16:creationId xmlns:a16="http://schemas.microsoft.com/office/drawing/2014/main" id="{C54750F8-F65C-42C1-A6FD-4E0CA5DB09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04" name="Freeform 44">
              <a:extLst>
                <a:ext uri="{FF2B5EF4-FFF2-40B4-BE49-F238E27FC236}">
                  <a16:creationId xmlns:a16="http://schemas.microsoft.com/office/drawing/2014/main" id="{069006A4-365F-41E1-BF3E-41473E8505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05" name="Freeform 45">
              <a:extLst>
                <a:ext uri="{FF2B5EF4-FFF2-40B4-BE49-F238E27FC236}">
                  <a16:creationId xmlns:a16="http://schemas.microsoft.com/office/drawing/2014/main" id="{1EBEEFC4-EBE5-487F-B81F-91AD583BD9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06" name="Freeform 46">
              <a:extLst>
                <a:ext uri="{FF2B5EF4-FFF2-40B4-BE49-F238E27FC236}">
                  <a16:creationId xmlns:a16="http://schemas.microsoft.com/office/drawing/2014/main" id="{93B74B01-901F-4A48-B223-B813230D6D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07" name="Freeform 47">
              <a:extLst>
                <a:ext uri="{FF2B5EF4-FFF2-40B4-BE49-F238E27FC236}">
                  <a16:creationId xmlns:a16="http://schemas.microsoft.com/office/drawing/2014/main" id="{A704768D-AE50-4B50-9BBC-4271DDF096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08" name="Freeform 48">
              <a:extLst>
                <a:ext uri="{FF2B5EF4-FFF2-40B4-BE49-F238E27FC236}">
                  <a16:creationId xmlns:a16="http://schemas.microsoft.com/office/drawing/2014/main" id="{73B9D0F0-86A6-402E-AD7A-1C695566C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0 w 7283"/>
                <a:gd name="T1" fmla="*/ 0 h 4012"/>
                <a:gd name="T2" fmla="*/ 0 w 7283"/>
                <a:gd name="T3" fmla="*/ 0 h 4012"/>
                <a:gd name="T4" fmla="*/ 0 w 7283"/>
                <a:gd name="T5" fmla="*/ 0 h 4012"/>
                <a:gd name="T6" fmla="*/ 0 w 7283"/>
                <a:gd name="T7" fmla="*/ 0 h 4012"/>
                <a:gd name="T8" fmla="*/ 0 w 7283"/>
                <a:gd name="T9" fmla="*/ 0 h 4012"/>
                <a:gd name="T10" fmla="*/ 0 w 7283"/>
                <a:gd name="T11" fmla="*/ 0 h 4012"/>
                <a:gd name="T12" fmla="*/ 0 w 7283"/>
                <a:gd name="T13" fmla="*/ 0 h 4012"/>
                <a:gd name="T14" fmla="*/ 0 w 7283"/>
                <a:gd name="T15" fmla="*/ 0 h 4012"/>
                <a:gd name="T16" fmla="*/ 0 w 7283"/>
                <a:gd name="T17" fmla="*/ 0 h 4012"/>
                <a:gd name="T18" fmla="*/ 0 w 7283"/>
                <a:gd name="T19" fmla="*/ 0 h 4012"/>
                <a:gd name="T20" fmla="*/ 0 w 7283"/>
                <a:gd name="T21" fmla="*/ 0 h 4012"/>
                <a:gd name="T22" fmla="*/ 0 w 7283"/>
                <a:gd name="T23" fmla="*/ 0 h 4012"/>
                <a:gd name="T24" fmla="*/ 0 w 7283"/>
                <a:gd name="T25" fmla="*/ 0 h 4012"/>
                <a:gd name="T26" fmla="*/ 0 w 7283"/>
                <a:gd name="T27" fmla="*/ 0 h 4012"/>
                <a:gd name="T28" fmla="*/ 0 w 7283"/>
                <a:gd name="T29" fmla="*/ 0 h 4012"/>
                <a:gd name="T30" fmla="*/ 0 w 7283"/>
                <a:gd name="T31" fmla="*/ 0 h 4012"/>
                <a:gd name="T32" fmla="*/ 0 w 7283"/>
                <a:gd name="T33" fmla="*/ 0 h 4012"/>
                <a:gd name="T34" fmla="*/ 0 w 7283"/>
                <a:gd name="T35" fmla="*/ 0 h 4012"/>
                <a:gd name="T36" fmla="*/ 0 w 7283"/>
                <a:gd name="T37" fmla="*/ 0 h 4012"/>
                <a:gd name="T38" fmla="*/ 0 w 7283"/>
                <a:gd name="T39" fmla="*/ 0 h 4012"/>
                <a:gd name="T40" fmla="*/ 0 w 7283"/>
                <a:gd name="T41" fmla="*/ 0 h 4012"/>
                <a:gd name="T42" fmla="*/ 0 w 7283"/>
                <a:gd name="T43" fmla="*/ 0 h 4012"/>
                <a:gd name="T44" fmla="*/ 0 w 7283"/>
                <a:gd name="T45" fmla="*/ 0 h 4012"/>
                <a:gd name="T46" fmla="*/ 0 w 7283"/>
                <a:gd name="T47" fmla="*/ 0 h 4012"/>
                <a:gd name="T48" fmla="*/ 0 w 7283"/>
                <a:gd name="T49" fmla="*/ 0 h 4012"/>
                <a:gd name="T50" fmla="*/ 0 w 7283"/>
                <a:gd name="T51" fmla="*/ 0 h 4012"/>
                <a:gd name="T52" fmla="*/ 0 w 7283"/>
                <a:gd name="T53" fmla="*/ 0 h 4012"/>
                <a:gd name="T54" fmla="*/ 0 w 7283"/>
                <a:gd name="T55" fmla="*/ 0 h 4012"/>
                <a:gd name="T56" fmla="*/ 0 w 7283"/>
                <a:gd name="T57" fmla="*/ 0 h 4012"/>
                <a:gd name="T58" fmla="*/ 0 w 7283"/>
                <a:gd name="T59" fmla="*/ 0 h 4012"/>
                <a:gd name="T60" fmla="*/ 0 w 7283"/>
                <a:gd name="T61" fmla="*/ 0 h 4012"/>
                <a:gd name="T62" fmla="*/ 0 w 7283"/>
                <a:gd name="T63" fmla="*/ 0 h 4012"/>
                <a:gd name="T64" fmla="*/ 0 w 7283"/>
                <a:gd name="T65" fmla="*/ 0 h 4012"/>
                <a:gd name="T66" fmla="*/ 0 w 7283"/>
                <a:gd name="T67" fmla="*/ 0 h 4012"/>
                <a:gd name="T68" fmla="*/ 0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0 h 4012"/>
                <a:gd name="T116" fmla="*/ 0 w 7283"/>
                <a:gd name="T117" fmla="*/ 0 h 4012"/>
                <a:gd name="T118" fmla="*/ 0 w 7283"/>
                <a:gd name="T119" fmla="*/ 0 h 4012"/>
                <a:gd name="T120" fmla="*/ 0 w 7283"/>
                <a:gd name="T121" fmla="*/ 0 h 4012"/>
                <a:gd name="T122" fmla="*/ 0 w 7283"/>
                <a:gd name="T123" fmla="*/ 0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  <p:sp>
          <p:nvSpPr>
            <p:cNvPr id="110" name="Freeform 49">
              <a:extLst>
                <a:ext uri="{FF2B5EF4-FFF2-40B4-BE49-F238E27FC236}">
                  <a16:creationId xmlns:a16="http://schemas.microsoft.com/office/drawing/2014/main" id="{FA31F2AF-CC97-48ED-915A-630ABE674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0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0 h 6066"/>
                <a:gd name="T8" fmla="*/ 0 w 7279"/>
                <a:gd name="T9" fmla="*/ 0 h 6066"/>
                <a:gd name="T10" fmla="*/ 0 w 7279"/>
                <a:gd name="T11" fmla="*/ 0 h 6066"/>
                <a:gd name="T12" fmla="*/ 0 w 7279"/>
                <a:gd name="T13" fmla="*/ 0 h 6066"/>
                <a:gd name="T14" fmla="*/ 0 w 7279"/>
                <a:gd name="T15" fmla="*/ 0 h 6066"/>
                <a:gd name="T16" fmla="*/ 0 w 7279"/>
                <a:gd name="T17" fmla="*/ 0 h 6066"/>
                <a:gd name="T18" fmla="*/ 0 w 7279"/>
                <a:gd name="T19" fmla="*/ 0 h 6066"/>
                <a:gd name="T20" fmla="*/ 0 w 7279"/>
                <a:gd name="T21" fmla="*/ 0 h 6066"/>
                <a:gd name="T22" fmla="*/ 0 w 7279"/>
                <a:gd name="T23" fmla="*/ 0 h 6066"/>
                <a:gd name="T24" fmla="*/ 0 w 7279"/>
                <a:gd name="T25" fmla="*/ 0 h 6066"/>
                <a:gd name="T26" fmla="*/ 0 w 7279"/>
                <a:gd name="T27" fmla="*/ 0 h 6066"/>
                <a:gd name="T28" fmla="*/ 0 w 7279"/>
                <a:gd name="T29" fmla="*/ 0 h 6066"/>
                <a:gd name="T30" fmla="*/ 0 w 7279"/>
                <a:gd name="T31" fmla="*/ 0 h 6066"/>
                <a:gd name="T32" fmla="*/ 0 w 7279"/>
                <a:gd name="T33" fmla="*/ 0 h 6066"/>
                <a:gd name="T34" fmla="*/ 0 w 7279"/>
                <a:gd name="T35" fmla="*/ 0 h 6066"/>
                <a:gd name="T36" fmla="*/ 0 w 7279"/>
                <a:gd name="T37" fmla="*/ 0 h 6066"/>
                <a:gd name="T38" fmla="*/ 0 w 7279"/>
                <a:gd name="T39" fmla="*/ 0 h 6066"/>
                <a:gd name="T40" fmla="*/ 0 w 7279"/>
                <a:gd name="T41" fmla="*/ 0 h 6066"/>
                <a:gd name="T42" fmla="*/ 0 w 7279"/>
                <a:gd name="T43" fmla="*/ 0 h 6066"/>
                <a:gd name="T44" fmla="*/ 0 w 7279"/>
                <a:gd name="T45" fmla="*/ 0 h 6066"/>
                <a:gd name="T46" fmla="*/ 0 w 7279"/>
                <a:gd name="T47" fmla="*/ 0 h 6066"/>
                <a:gd name="T48" fmla="*/ 0 w 7279"/>
                <a:gd name="T49" fmla="*/ 0 h 6066"/>
                <a:gd name="T50" fmla="*/ 0 w 7279"/>
                <a:gd name="T51" fmla="*/ 0 h 6066"/>
                <a:gd name="T52" fmla="*/ 0 w 7279"/>
                <a:gd name="T53" fmla="*/ 0 h 6066"/>
                <a:gd name="T54" fmla="*/ 0 w 7279"/>
                <a:gd name="T55" fmla="*/ 0 h 6066"/>
                <a:gd name="T56" fmla="*/ 0 w 7279"/>
                <a:gd name="T57" fmla="*/ 0 h 6066"/>
                <a:gd name="T58" fmla="*/ 0 w 7279"/>
                <a:gd name="T59" fmla="*/ 0 h 6066"/>
                <a:gd name="T60" fmla="*/ 0 w 7279"/>
                <a:gd name="T61" fmla="*/ 0 h 6066"/>
                <a:gd name="T62" fmla="*/ 0 w 7279"/>
                <a:gd name="T63" fmla="*/ 0 h 6066"/>
                <a:gd name="T64" fmla="*/ 0 w 7279"/>
                <a:gd name="T65" fmla="*/ 0 h 6066"/>
                <a:gd name="T66" fmla="*/ 0 w 7279"/>
                <a:gd name="T67" fmla="*/ 0 h 6066"/>
                <a:gd name="T68" fmla="*/ 0 w 7279"/>
                <a:gd name="T69" fmla="*/ 0 h 6066"/>
                <a:gd name="T70" fmla="*/ 0 w 7279"/>
                <a:gd name="T71" fmla="*/ 0 h 6066"/>
                <a:gd name="T72" fmla="*/ 0 w 7279"/>
                <a:gd name="T73" fmla="*/ 0 h 6066"/>
                <a:gd name="T74" fmla="*/ 0 w 7279"/>
                <a:gd name="T75" fmla="*/ 0 h 6066"/>
                <a:gd name="T76" fmla="*/ 0 w 7279"/>
                <a:gd name="T77" fmla="*/ 0 h 6066"/>
                <a:gd name="T78" fmla="*/ 0 w 7279"/>
                <a:gd name="T79" fmla="*/ 0 h 6066"/>
                <a:gd name="T80" fmla="*/ 0 w 7279"/>
                <a:gd name="T81" fmla="*/ 0 h 6066"/>
                <a:gd name="T82" fmla="*/ 0 w 7279"/>
                <a:gd name="T83" fmla="*/ 0 h 6066"/>
                <a:gd name="T84" fmla="*/ 0 w 7279"/>
                <a:gd name="T85" fmla="*/ 0 h 6066"/>
                <a:gd name="T86" fmla="*/ 0 w 7279"/>
                <a:gd name="T87" fmla="*/ 0 h 6066"/>
                <a:gd name="T88" fmla="*/ 0 w 7279"/>
                <a:gd name="T89" fmla="*/ 0 h 6066"/>
                <a:gd name="T90" fmla="*/ 0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67"/>
            </a:p>
          </p:txBody>
        </p:sp>
      </p:grpSp>
      <p:pic>
        <p:nvPicPr>
          <p:cNvPr id="111" name="Рисунок 176" descr="2.png">
            <a:extLst>
              <a:ext uri="{FF2B5EF4-FFF2-40B4-BE49-F238E27FC236}">
                <a16:creationId xmlns:a16="http://schemas.microsoft.com/office/drawing/2014/main" id="{5758E23A-3018-45D0-B7C0-9BD46014B4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1485" y="86784"/>
            <a:ext cx="2203449" cy="26733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>
            <a:extLst>
              <a:ext uri="{FF2B5EF4-FFF2-40B4-BE49-F238E27FC236}">
                <a16:creationId xmlns:a16="http://schemas.microsoft.com/office/drawing/2014/main" id="{8F2CC4AE-648F-422D-A076-C862D4853F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1" y="1107018"/>
            <a:ext cx="3570816" cy="16531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>
            <a:extLst>
              <a:ext uri="{FF2B5EF4-FFF2-40B4-BE49-F238E27FC236}">
                <a16:creationId xmlns:a16="http://schemas.microsoft.com/office/drawing/2014/main" id="{7B63CA3B-3641-488A-82FE-58F54162448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8734" y="2366434"/>
            <a:ext cx="3545417" cy="16531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7981624A-A20A-43F5-AE79-3816FA10AD91}"/>
              </a:ext>
            </a:extLst>
          </p:cNvPr>
          <p:cNvSpPr/>
          <p:nvPr userDrawn="1"/>
        </p:nvSpPr>
        <p:spPr>
          <a:xfrm>
            <a:off x="2719918" y="4025901"/>
            <a:ext cx="258233" cy="1926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4"/>
            <a:ext cx="8636000" cy="606669"/>
          </a:xfrm>
        </p:spPr>
        <p:txBody>
          <a:bodyPr anchor="t"/>
          <a:lstStyle>
            <a:lvl1pPr>
              <a:defRPr sz="3067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4"/>
            <a:ext cx="8636000" cy="606669"/>
          </a:xfrm>
        </p:spPr>
        <p:txBody>
          <a:bodyPr anchor="t"/>
          <a:lstStyle>
            <a:lvl1pPr>
              <a:defRPr sz="3067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97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1BB489DE-E311-4B4A-932C-80223FDD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813696-17E2-449D-9ADA-71CB43400141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E8E3AC52-158D-40B5-A0E2-976C6F79F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43396-8819-4A01-AB3D-EED449EEEB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>
            <a:extLst>
              <a:ext uri="{FF2B5EF4-FFF2-40B4-BE49-F238E27FC236}">
                <a16:creationId xmlns:a16="http://schemas.microsoft.com/office/drawing/2014/main" id="{CFF6119C-BDF4-4BEC-95C4-AD72B46AD6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7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867"/>
            </a:lvl1pPr>
            <a:lvl2pPr marL="432988" indent="0">
              <a:buNone/>
              <a:defRPr sz="1733"/>
            </a:lvl2pPr>
            <a:lvl3pPr marL="865976" indent="0">
              <a:buNone/>
              <a:defRPr sz="1467"/>
            </a:lvl3pPr>
            <a:lvl4pPr marL="1298964" indent="0">
              <a:buNone/>
              <a:defRPr sz="1333"/>
            </a:lvl4pPr>
            <a:lvl5pPr marL="1731953" indent="0">
              <a:buNone/>
              <a:defRPr sz="1333"/>
            </a:lvl5pPr>
            <a:lvl6pPr marL="2164941" indent="0">
              <a:buNone/>
              <a:defRPr sz="1333"/>
            </a:lvl6pPr>
            <a:lvl7pPr marL="2597928" indent="0">
              <a:buNone/>
              <a:defRPr sz="1333"/>
            </a:lvl7pPr>
            <a:lvl8pPr marL="3030916" indent="0">
              <a:buNone/>
              <a:defRPr sz="1333"/>
            </a:lvl8pPr>
            <a:lvl9pPr marL="3463904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597D954D-CE30-430D-B4B7-419F076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3A99EB-7F7A-4AEF-987D-707D28CB98A4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2598514E-DB50-4951-BBAE-0C277C9BFB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1FF4A-91E2-47C0-AB30-7A981A985F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>
            <a:extLst>
              <a:ext uri="{FF2B5EF4-FFF2-40B4-BE49-F238E27FC236}">
                <a16:creationId xmlns:a16="http://schemas.microsoft.com/office/drawing/2014/main" id="{CBC9E49B-CAF3-4670-B7D4-7FEFCF6E85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6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9"/>
            <a:ext cx="5334000" cy="4608512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9"/>
            <a:ext cx="5334000" cy="4608512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C4EC4E6A-4014-473F-8251-29B59EFB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E55D25-012E-409F-AA80-27DEA251F9E5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923C9712-4B8F-4158-A161-DDAFAA04B6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71A9-AD89-4D7A-8F72-0F73D6247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>
            <a:extLst>
              <a:ext uri="{FF2B5EF4-FFF2-40B4-BE49-F238E27FC236}">
                <a16:creationId xmlns:a16="http://schemas.microsoft.com/office/drawing/2014/main" id="{4C306CEF-BB36-41D9-A516-48B1EEB88B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58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1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2988" indent="0">
              <a:buNone/>
              <a:defRPr sz="1867" b="1"/>
            </a:lvl2pPr>
            <a:lvl3pPr marL="865976" indent="0">
              <a:buNone/>
              <a:defRPr sz="1733" b="1"/>
            </a:lvl3pPr>
            <a:lvl4pPr marL="1298964" indent="0">
              <a:buNone/>
              <a:defRPr sz="1467" b="1"/>
            </a:lvl4pPr>
            <a:lvl5pPr marL="1731953" indent="0">
              <a:buNone/>
              <a:defRPr sz="1467" b="1"/>
            </a:lvl5pPr>
            <a:lvl6pPr marL="2164941" indent="0">
              <a:buNone/>
              <a:defRPr sz="1467" b="1"/>
            </a:lvl6pPr>
            <a:lvl7pPr marL="2597928" indent="0">
              <a:buNone/>
              <a:defRPr sz="1467" b="1"/>
            </a:lvl7pPr>
            <a:lvl8pPr marL="3030916" indent="0">
              <a:buNone/>
              <a:defRPr sz="1467" b="1"/>
            </a:lvl8pPr>
            <a:lvl9pPr marL="3463904" indent="0">
              <a:buNone/>
              <a:defRPr sz="14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733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1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2988" indent="0">
              <a:buNone/>
              <a:defRPr sz="1867" b="1"/>
            </a:lvl2pPr>
            <a:lvl3pPr marL="865976" indent="0">
              <a:buNone/>
              <a:defRPr sz="1733" b="1"/>
            </a:lvl3pPr>
            <a:lvl4pPr marL="1298964" indent="0">
              <a:buNone/>
              <a:defRPr sz="1467" b="1"/>
            </a:lvl4pPr>
            <a:lvl5pPr marL="1731953" indent="0">
              <a:buNone/>
              <a:defRPr sz="1467" b="1"/>
            </a:lvl5pPr>
            <a:lvl6pPr marL="2164941" indent="0">
              <a:buNone/>
              <a:defRPr sz="1467" b="1"/>
            </a:lvl6pPr>
            <a:lvl7pPr marL="2597928" indent="0">
              <a:buNone/>
              <a:defRPr sz="1467" b="1"/>
            </a:lvl7pPr>
            <a:lvl8pPr marL="3030916" indent="0">
              <a:buNone/>
              <a:defRPr sz="1467" b="1"/>
            </a:lvl8pPr>
            <a:lvl9pPr marL="3463904" indent="0">
              <a:buNone/>
              <a:defRPr sz="14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733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019B9BA4-E22E-4AFB-8006-E94C201E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188BEE-3E66-4AE3-B7D4-90B931F6624E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id="{0733A190-DDF0-4B8C-B4AD-475D713B8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8BEC-CD84-462F-B947-B49A20F101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>
            <a:extLst>
              <a:ext uri="{FF2B5EF4-FFF2-40B4-BE49-F238E27FC236}">
                <a16:creationId xmlns:a16="http://schemas.microsoft.com/office/drawing/2014/main" id="{A5DBF96B-576A-4981-B210-C78C0DB69C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32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id="{10333876-E2EB-4AF9-8377-779FF129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4AE259-B7C3-4B93-8F8E-A6C736175324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4" name="Нижний колонтитул 13">
            <a:extLst>
              <a:ext uri="{FF2B5EF4-FFF2-40B4-BE49-F238E27FC236}">
                <a16:creationId xmlns:a16="http://schemas.microsoft.com/office/drawing/2014/main" id="{87F69F99-8841-4AB7-AD6E-634B82BD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4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D5B54BB5-8B29-4381-9367-A65FA068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3AF395-91AB-40BB-8475-593585D7D6B9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8B607989-85D7-4C9E-8F1B-A8F81724A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7C0B0-933B-4C54-ACA9-BEDBCE4BF9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>
            <a:extLst>
              <a:ext uri="{FF2B5EF4-FFF2-40B4-BE49-F238E27FC236}">
                <a16:creationId xmlns:a16="http://schemas.microsoft.com/office/drawing/2014/main" id="{8B078C94-7C58-49DB-B00B-6B3298CCA8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05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7" cy="5853113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267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2988" indent="0">
              <a:buNone/>
              <a:defRPr sz="1200"/>
            </a:lvl2pPr>
            <a:lvl3pPr marL="865976" indent="0">
              <a:buNone/>
              <a:defRPr sz="933"/>
            </a:lvl3pPr>
            <a:lvl4pPr marL="1298964" indent="0">
              <a:buNone/>
              <a:defRPr sz="800"/>
            </a:lvl4pPr>
            <a:lvl5pPr marL="1731953" indent="0">
              <a:buNone/>
              <a:defRPr sz="800"/>
            </a:lvl5pPr>
            <a:lvl6pPr marL="2164941" indent="0">
              <a:buNone/>
              <a:defRPr sz="800"/>
            </a:lvl6pPr>
            <a:lvl7pPr marL="2597928" indent="0">
              <a:buNone/>
              <a:defRPr sz="800"/>
            </a:lvl7pPr>
            <a:lvl8pPr marL="3030916" indent="0">
              <a:buNone/>
              <a:defRPr sz="800"/>
            </a:lvl8pPr>
            <a:lvl9pPr marL="346390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2EACE825-02F7-41BA-B203-22767EAB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B113F7-3132-4071-9C40-B0E6D6E7C8D2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F95C9645-76FD-45F4-95B8-FB033942F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8A05E-B52D-4D35-A635-D18ECC50BA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>
            <a:extLst>
              <a:ext uri="{FF2B5EF4-FFF2-40B4-BE49-F238E27FC236}">
                <a16:creationId xmlns:a16="http://schemas.microsoft.com/office/drawing/2014/main" id="{F51F7E79-6700-40E9-A15D-F839B311F0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30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067"/>
            </a:lvl1pPr>
            <a:lvl2pPr marL="432988" indent="0">
              <a:buNone/>
              <a:defRPr sz="2667"/>
            </a:lvl2pPr>
            <a:lvl3pPr marL="865976" indent="0">
              <a:buNone/>
              <a:defRPr sz="2267"/>
            </a:lvl3pPr>
            <a:lvl4pPr marL="1298964" indent="0">
              <a:buNone/>
              <a:defRPr sz="1867"/>
            </a:lvl4pPr>
            <a:lvl5pPr marL="1731953" indent="0">
              <a:buNone/>
              <a:defRPr sz="1867"/>
            </a:lvl5pPr>
            <a:lvl6pPr marL="2164941" indent="0">
              <a:buNone/>
              <a:defRPr sz="1867"/>
            </a:lvl6pPr>
            <a:lvl7pPr marL="2597928" indent="0">
              <a:buNone/>
              <a:defRPr sz="1867"/>
            </a:lvl7pPr>
            <a:lvl8pPr marL="3030916" indent="0">
              <a:buNone/>
              <a:defRPr sz="1867"/>
            </a:lvl8pPr>
            <a:lvl9pPr marL="3463904" indent="0">
              <a:buNone/>
              <a:defRPr sz="1867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1"/>
          </a:xfrm>
        </p:spPr>
        <p:txBody>
          <a:bodyPr/>
          <a:lstStyle>
            <a:lvl1pPr marL="0" indent="0">
              <a:buNone/>
              <a:defRPr sz="1333"/>
            </a:lvl1pPr>
            <a:lvl2pPr marL="432988" indent="0">
              <a:buNone/>
              <a:defRPr sz="1200"/>
            </a:lvl2pPr>
            <a:lvl3pPr marL="865976" indent="0">
              <a:buNone/>
              <a:defRPr sz="933"/>
            </a:lvl3pPr>
            <a:lvl4pPr marL="1298964" indent="0">
              <a:buNone/>
              <a:defRPr sz="800"/>
            </a:lvl4pPr>
            <a:lvl5pPr marL="1731953" indent="0">
              <a:buNone/>
              <a:defRPr sz="800"/>
            </a:lvl5pPr>
            <a:lvl6pPr marL="2164941" indent="0">
              <a:buNone/>
              <a:defRPr sz="800"/>
            </a:lvl6pPr>
            <a:lvl7pPr marL="2597928" indent="0">
              <a:buNone/>
              <a:defRPr sz="800"/>
            </a:lvl7pPr>
            <a:lvl8pPr marL="3030916" indent="0">
              <a:buNone/>
              <a:defRPr sz="800"/>
            </a:lvl8pPr>
            <a:lvl9pPr marL="346390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986EDBA2-D2FB-4E17-9CB6-959D195E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F1B0D7-E06B-4D16-97C2-CC5A93677BA2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5FF44067-6097-4653-813E-94C5B8966D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79BD5-2050-4070-9B70-06F08A77B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>
            <a:extLst>
              <a:ext uri="{FF2B5EF4-FFF2-40B4-BE49-F238E27FC236}">
                <a16:creationId xmlns:a16="http://schemas.microsoft.com/office/drawing/2014/main" id="{230CB8F4-5497-4175-BDB9-8F936D40D6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9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B51C4496-03CA-4259-80D9-8DE8DFC9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C91CA1-D0B3-4DE1-9E4C-B97CCFC923D5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6E2A7551-2FE5-4F05-880A-07E51C41C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1DDE-C777-4919-B503-4EDB97477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>
            <a:extLst>
              <a:ext uri="{FF2B5EF4-FFF2-40B4-BE49-F238E27FC236}">
                <a16:creationId xmlns:a16="http://schemas.microsoft.com/office/drawing/2014/main" id="{93157863-429E-46E2-A922-C28DA5B00F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808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5EDE98FB-7643-4974-945A-70F586D8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D10682-CEBE-4704-8332-30D6D36F5A18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AFD406B8-97D2-4EB5-B075-E9D4B7E63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421AD-E83B-49D3-9BC8-90E9082BC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>
            <a:extLst>
              <a:ext uri="{FF2B5EF4-FFF2-40B4-BE49-F238E27FC236}">
                <a16:creationId xmlns:a16="http://schemas.microsoft.com/office/drawing/2014/main" id="{B677CDB8-A59A-498E-9DD8-B586538216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07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32988" indent="0" algn="ctr">
              <a:buNone/>
              <a:defRPr/>
            </a:lvl2pPr>
            <a:lvl3pPr marL="865976" indent="0" algn="ctr">
              <a:buNone/>
              <a:defRPr/>
            </a:lvl3pPr>
            <a:lvl4pPr marL="1298964" indent="0" algn="ctr">
              <a:buNone/>
              <a:defRPr/>
            </a:lvl4pPr>
            <a:lvl5pPr marL="1731953" indent="0" algn="ctr">
              <a:buNone/>
              <a:defRPr/>
            </a:lvl5pPr>
            <a:lvl6pPr marL="2164941" indent="0" algn="ctr">
              <a:buNone/>
              <a:defRPr/>
            </a:lvl6pPr>
            <a:lvl7pPr marL="2597928" indent="0" algn="ctr">
              <a:buNone/>
              <a:defRPr/>
            </a:lvl7pPr>
            <a:lvl8pPr marL="3030916" indent="0" algn="ctr">
              <a:buNone/>
              <a:defRPr/>
            </a:lvl8pPr>
            <a:lvl9pPr marL="346390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19DC2F90-465B-4FEA-A4B0-9252696A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A16A5C-BD18-4C41-84B2-74BA927D2ACA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ижний колонтитул 13">
            <a:extLst>
              <a:ext uri="{FF2B5EF4-FFF2-40B4-BE49-F238E27FC236}">
                <a16:creationId xmlns:a16="http://schemas.microsoft.com/office/drawing/2014/main" id="{F1FF7124-A1A4-4544-BAFD-88D0FD32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02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8C180A-3E4E-416B-AD0D-6C6E559D56CB}"/>
              </a:ext>
            </a:extLst>
          </p:cNvPr>
          <p:cNvSpPr/>
          <p:nvPr userDrawn="1"/>
        </p:nvSpPr>
        <p:spPr>
          <a:xfrm>
            <a:off x="6096000" y="3790951"/>
            <a:ext cx="6096000" cy="228600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C612BA-5F7B-4881-95EE-8026F78E5F15}"/>
              </a:ext>
            </a:extLst>
          </p:cNvPr>
          <p:cNvSpPr/>
          <p:nvPr userDrawn="1"/>
        </p:nvSpPr>
        <p:spPr>
          <a:xfrm>
            <a:off x="0" y="1107018"/>
            <a:ext cx="6096000" cy="2307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9FCDB4-42FB-4D94-A06E-21DED69DA3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968" t="14107" r="2628" b="6651"/>
          <a:stretch>
            <a:fillRect/>
          </a:stretch>
        </p:blipFill>
        <p:spPr bwMode="auto">
          <a:xfrm>
            <a:off x="0" y="1397714"/>
            <a:ext cx="12192000" cy="239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56A63B-D689-4578-BECF-B3105EC25472}"/>
              </a:ext>
            </a:extLst>
          </p:cNvPr>
          <p:cNvSpPr/>
          <p:nvPr userDrawn="1"/>
        </p:nvSpPr>
        <p:spPr>
          <a:xfrm>
            <a:off x="19301885" y="254001"/>
            <a:ext cx="5245100" cy="149436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67"/>
          </a:p>
        </p:txBody>
      </p:sp>
      <p:pic>
        <p:nvPicPr>
          <p:cNvPr id="7" name="Рисунок 12">
            <a:extLst>
              <a:ext uri="{FF2B5EF4-FFF2-40B4-BE49-F238E27FC236}">
                <a16:creationId xmlns:a16="http://schemas.microsoft.com/office/drawing/2014/main" id="{C1DAB465-E093-4318-B030-344C7BDEEF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334434"/>
            <a:ext cx="2664884" cy="17758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3">
            <a:extLst>
              <a:ext uri="{FF2B5EF4-FFF2-40B4-BE49-F238E27FC236}">
                <a16:creationId xmlns:a16="http://schemas.microsoft.com/office/drawing/2014/main" id="{CF95BA2E-83E6-4B0E-B207-439D2503B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772585"/>
            <a:ext cx="3687233" cy="24489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4">
            <a:extLst>
              <a:ext uri="{FF2B5EF4-FFF2-40B4-BE49-F238E27FC236}">
                <a16:creationId xmlns:a16="http://schemas.microsoft.com/office/drawing/2014/main" id="{F0168A66-DF4A-4AE3-A278-2E434BDAA3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33" y="1386417"/>
            <a:ext cx="2575984" cy="264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5">
            <a:extLst>
              <a:ext uri="{FF2B5EF4-FFF2-40B4-BE49-F238E27FC236}">
                <a16:creationId xmlns:a16="http://schemas.microsoft.com/office/drawing/2014/main" id="{D8841F68-E98B-42AF-9BE4-E06EBFA5989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7" y="1564217"/>
            <a:ext cx="3492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6"/>
          </a:xfrm>
        </p:spPr>
        <p:txBody>
          <a:bodyPr anchor="t"/>
          <a:lstStyle>
            <a:lvl1pPr>
              <a:defRPr lang="ru-RU" sz="3067" smtClean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0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092-0376-4D26-A0FE-A250E49AE9B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447A-726A-44BF-BFAA-DF9B9FB1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4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092-0376-4D26-A0FE-A250E49AE9B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447A-726A-44BF-BFAA-DF9B9FB1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93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092-0376-4D26-A0FE-A250E49AE9B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447A-726A-44BF-BFAA-DF9B9FB1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092-0376-4D26-A0FE-A250E49AE9B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447A-726A-44BF-BFAA-DF9B9FB1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21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092-0376-4D26-A0FE-A250E49AE9B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447A-726A-44BF-BFAA-DF9B9FB1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85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092-0376-4D26-A0FE-A250E49AE9B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447A-726A-44BF-BFAA-DF9B9FB1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2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092-0376-4D26-A0FE-A250E49AE9B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447A-726A-44BF-BFAA-DF9B9FB1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17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092-0376-4D26-A0FE-A250E49AE9B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447A-726A-44BF-BFAA-DF9B9FB1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93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092-0376-4D26-A0FE-A250E49AE9B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447A-726A-44BF-BFAA-DF9B9FB1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00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092-0376-4D26-A0FE-A250E49AE9B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447A-726A-44BF-BFAA-DF9B9FB1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81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6D092-0376-4D26-A0FE-A250E49AE9B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447A-726A-44BF-BFAA-DF9B9FB1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43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17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0BC421-6EA2-48B3-AE0A-E915C8C042BA}"/>
              </a:ext>
            </a:extLst>
          </p:cNvPr>
          <p:cNvSpPr/>
          <p:nvPr/>
        </p:nvSpPr>
        <p:spPr>
          <a:xfrm>
            <a:off x="6096000" y="3790951"/>
            <a:ext cx="6096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2D2FA2-4F3C-4E5E-8CDF-A5132A7888F9}"/>
              </a:ext>
            </a:extLst>
          </p:cNvPr>
          <p:cNvSpPr/>
          <p:nvPr/>
        </p:nvSpPr>
        <p:spPr>
          <a:xfrm>
            <a:off x="0" y="1107018"/>
            <a:ext cx="6096000" cy="230716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3156573-9354-4BEA-ADC6-A9B66104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018"/>
            <a:ext cx="12192000" cy="23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946226-B583-4655-82FE-8F036BF8721E}"/>
              </a:ext>
            </a:extLst>
          </p:cNvPr>
          <p:cNvSpPr/>
          <p:nvPr/>
        </p:nvSpPr>
        <p:spPr>
          <a:xfrm>
            <a:off x="19304001" y="254001"/>
            <a:ext cx="5245100" cy="149436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A00BD6-B29B-4599-81B3-8874B3A2A1FC}"/>
              </a:ext>
            </a:extLst>
          </p:cNvPr>
          <p:cNvSpPr/>
          <p:nvPr/>
        </p:nvSpPr>
        <p:spPr>
          <a:xfrm rot="16200000">
            <a:off x="15243176" y="1903943"/>
            <a:ext cx="167217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983BB3F1-D4CC-4904-9ADB-008987052F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8885" y="1644651"/>
            <a:ext cx="1924049" cy="1856316"/>
            <a:chOff x="1816" y="774"/>
            <a:chExt cx="777" cy="999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B5ECD3F-D10D-40DA-82E5-737D37AD1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9841070-034A-4909-8B51-4FCEF98D84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DDB7B5A-CEC3-4B0B-9929-460EA7D889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847ADA8-1647-42BF-841F-E207FD4A4C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C71AAAD-CFE7-4410-82BC-1F9F83D65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DB2E2483-AE7E-4515-803C-986B8BDF95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5364A59-1212-4C59-ACDF-6BDC22E4BB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F24CE5E-34CF-4BBC-B5F6-AC645DBB2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E88B2DCA-B4A6-4280-A513-085C19365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5A4478A-99A1-41A2-987B-34C53CEDE7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6C59037-DA40-4B58-BFBC-B360991943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DCB3C17-B437-40F2-AAB2-C36FB24CDA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AE826E9-0E1A-4353-AE13-E4EC8D0AB4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5CEDDF3-D851-454E-8C12-C363A7E69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E69C339-6037-4F34-8F9D-9701FF4948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3061D16-FF19-4761-A0DF-7BAD64EB6E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1E96A83-6ACD-4214-80C4-047DB6BF3D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B5DC424-7058-4696-AAE9-0F96636EC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0EC71AC0-81BD-4433-9361-DCF5FADB18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9F1584C1-078D-4F2E-A043-2D01AD9CD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65FA8D9-0419-42FE-ADED-AC2C2F80B9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ED0755F5-5381-4BBD-AA63-C512E64B05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018973B9-F787-49E4-BB9A-8AEB40C041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65FBCB02-E9E1-4029-9D21-C228A26043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85652667-8FD4-4E8B-875F-9A3BC8B57A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28266D15-3800-4DF4-B4EF-A20A201F8A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BDD5453C-1CE1-41E9-8DD2-4D89D2C0D0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34170EC6-4C10-4FE1-A15D-3B1754101F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8833415C-8A12-4807-AD29-1E2CA36741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587A8027-1098-44DC-A2CF-411CC2A439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2A4E5ED9-6015-4970-B929-02D83FF4FE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DE9B039A-92E6-4F0A-A57B-652599DB6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F4CF4079-7285-4228-9D56-7F96174843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7599A158-1CCD-4394-886E-34D80A648B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F17B8D9D-52D0-4075-99BA-5946D7E04D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9E415B20-3022-4D84-A651-C2F4FE2A12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A8439A68-93C0-4EF7-932C-77B67B571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394CB6C6-7AD2-4641-B1E9-B30A66D35B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8C7B3155-6ABA-4943-9A6D-7B6B5F26A8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70B153B-EAC2-4F0C-A2C6-72C95FA8DC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8E7302FC-F5B0-43D7-8124-160347F22E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8D0673C7-950A-49C2-889C-806030406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81D1F137-983F-452A-B6A6-B712C245C1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CF0B921-485A-4E33-B1AE-6E0696A15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0 w 7283"/>
                <a:gd name="T1" fmla="*/ 0 h 4012"/>
                <a:gd name="T2" fmla="*/ 0 w 7283"/>
                <a:gd name="T3" fmla="*/ 0 h 4012"/>
                <a:gd name="T4" fmla="*/ 0 w 7283"/>
                <a:gd name="T5" fmla="*/ 0 h 4012"/>
                <a:gd name="T6" fmla="*/ 0 w 7283"/>
                <a:gd name="T7" fmla="*/ 0 h 4012"/>
                <a:gd name="T8" fmla="*/ 0 w 7283"/>
                <a:gd name="T9" fmla="*/ 0 h 4012"/>
                <a:gd name="T10" fmla="*/ 0 w 7283"/>
                <a:gd name="T11" fmla="*/ 0 h 4012"/>
                <a:gd name="T12" fmla="*/ 0 w 7283"/>
                <a:gd name="T13" fmla="*/ 0 h 4012"/>
                <a:gd name="T14" fmla="*/ 0 w 7283"/>
                <a:gd name="T15" fmla="*/ 0 h 4012"/>
                <a:gd name="T16" fmla="*/ 0 w 7283"/>
                <a:gd name="T17" fmla="*/ 0 h 4012"/>
                <a:gd name="T18" fmla="*/ 0 w 7283"/>
                <a:gd name="T19" fmla="*/ 0 h 4012"/>
                <a:gd name="T20" fmla="*/ 0 w 7283"/>
                <a:gd name="T21" fmla="*/ 0 h 4012"/>
                <a:gd name="T22" fmla="*/ 0 w 7283"/>
                <a:gd name="T23" fmla="*/ 0 h 4012"/>
                <a:gd name="T24" fmla="*/ 0 w 7283"/>
                <a:gd name="T25" fmla="*/ 0 h 4012"/>
                <a:gd name="T26" fmla="*/ 0 w 7283"/>
                <a:gd name="T27" fmla="*/ 0 h 4012"/>
                <a:gd name="T28" fmla="*/ 0 w 7283"/>
                <a:gd name="T29" fmla="*/ 0 h 4012"/>
                <a:gd name="T30" fmla="*/ 0 w 7283"/>
                <a:gd name="T31" fmla="*/ 0 h 4012"/>
                <a:gd name="T32" fmla="*/ 0 w 7283"/>
                <a:gd name="T33" fmla="*/ 0 h 4012"/>
                <a:gd name="T34" fmla="*/ 0 w 7283"/>
                <a:gd name="T35" fmla="*/ 0 h 4012"/>
                <a:gd name="T36" fmla="*/ 0 w 7283"/>
                <a:gd name="T37" fmla="*/ 0 h 4012"/>
                <a:gd name="T38" fmla="*/ 0 w 7283"/>
                <a:gd name="T39" fmla="*/ 0 h 4012"/>
                <a:gd name="T40" fmla="*/ 0 w 7283"/>
                <a:gd name="T41" fmla="*/ 0 h 4012"/>
                <a:gd name="T42" fmla="*/ 0 w 7283"/>
                <a:gd name="T43" fmla="*/ 0 h 4012"/>
                <a:gd name="T44" fmla="*/ 0 w 7283"/>
                <a:gd name="T45" fmla="*/ 0 h 4012"/>
                <a:gd name="T46" fmla="*/ 0 w 7283"/>
                <a:gd name="T47" fmla="*/ 0 h 4012"/>
                <a:gd name="T48" fmla="*/ 0 w 7283"/>
                <a:gd name="T49" fmla="*/ 0 h 4012"/>
                <a:gd name="T50" fmla="*/ 0 w 7283"/>
                <a:gd name="T51" fmla="*/ 0 h 4012"/>
                <a:gd name="T52" fmla="*/ 0 w 7283"/>
                <a:gd name="T53" fmla="*/ 0 h 4012"/>
                <a:gd name="T54" fmla="*/ 0 w 7283"/>
                <a:gd name="T55" fmla="*/ 0 h 4012"/>
                <a:gd name="T56" fmla="*/ 0 w 7283"/>
                <a:gd name="T57" fmla="*/ 0 h 4012"/>
                <a:gd name="T58" fmla="*/ 0 w 7283"/>
                <a:gd name="T59" fmla="*/ 0 h 4012"/>
                <a:gd name="T60" fmla="*/ 0 w 7283"/>
                <a:gd name="T61" fmla="*/ 0 h 4012"/>
                <a:gd name="T62" fmla="*/ 0 w 7283"/>
                <a:gd name="T63" fmla="*/ 0 h 4012"/>
                <a:gd name="T64" fmla="*/ 0 w 7283"/>
                <a:gd name="T65" fmla="*/ 0 h 4012"/>
                <a:gd name="T66" fmla="*/ 0 w 7283"/>
                <a:gd name="T67" fmla="*/ 0 h 4012"/>
                <a:gd name="T68" fmla="*/ 0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0 h 4012"/>
                <a:gd name="T116" fmla="*/ 0 w 7283"/>
                <a:gd name="T117" fmla="*/ 0 h 4012"/>
                <a:gd name="T118" fmla="*/ 0 w 7283"/>
                <a:gd name="T119" fmla="*/ 0 h 4012"/>
                <a:gd name="T120" fmla="*/ 0 w 7283"/>
                <a:gd name="T121" fmla="*/ 0 h 4012"/>
                <a:gd name="T122" fmla="*/ 0 w 7283"/>
                <a:gd name="T123" fmla="*/ 0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ABDB2968-31D1-404B-B2FA-1F546DBA64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0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0 h 6066"/>
                <a:gd name="T8" fmla="*/ 0 w 7279"/>
                <a:gd name="T9" fmla="*/ 0 h 6066"/>
                <a:gd name="T10" fmla="*/ 0 w 7279"/>
                <a:gd name="T11" fmla="*/ 0 h 6066"/>
                <a:gd name="T12" fmla="*/ 0 w 7279"/>
                <a:gd name="T13" fmla="*/ 0 h 6066"/>
                <a:gd name="T14" fmla="*/ 0 w 7279"/>
                <a:gd name="T15" fmla="*/ 0 h 6066"/>
                <a:gd name="T16" fmla="*/ 0 w 7279"/>
                <a:gd name="T17" fmla="*/ 0 h 6066"/>
                <a:gd name="T18" fmla="*/ 0 w 7279"/>
                <a:gd name="T19" fmla="*/ 0 h 6066"/>
                <a:gd name="T20" fmla="*/ 0 w 7279"/>
                <a:gd name="T21" fmla="*/ 0 h 6066"/>
                <a:gd name="T22" fmla="*/ 0 w 7279"/>
                <a:gd name="T23" fmla="*/ 0 h 6066"/>
                <a:gd name="T24" fmla="*/ 0 w 7279"/>
                <a:gd name="T25" fmla="*/ 0 h 6066"/>
                <a:gd name="T26" fmla="*/ 0 w 7279"/>
                <a:gd name="T27" fmla="*/ 0 h 6066"/>
                <a:gd name="T28" fmla="*/ 0 w 7279"/>
                <a:gd name="T29" fmla="*/ 0 h 6066"/>
                <a:gd name="T30" fmla="*/ 0 w 7279"/>
                <a:gd name="T31" fmla="*/ 0 h 6066"/>
                <a:gd name="T32" fmla="*/ 0 w 7279"/>
                <a:gd name="T33" fmla="*/ 0 h 6066"/>
                <a:gd name="T34" fmla="*/ 0 w 7279"/>
                <a:gd name="T35" fmla="*/ 0 h 6066"/>
                <a:gd name="T36" fmla="*/ 0 w 7279"/>
                <a:gd name="T37" fmla="*/ 0 h 6066"/>
                <a:gd name="T38" fmla="*/ 0 w 7279"/>
                <a:gd name="T39" fmla="*/ 0 h 6066"/>
                <a:gd name="T40" fmla="*/ 0 w 7279"/>
                <a:gd name="T41" fmla="*/ 0 h 6066"/>
                <a:gd name="T42" fmla="*/ 0 w 7279"/>
                <a:gd name="T43" fmla="*/ 0 h 6066"/>
                <a:gd name="T44" fmla="*/ 0 w 7279"/>
                <a:gd name="T45" fmla="*/ 0 h 6066"/>
                <a:gd name="T46" fmla="*/ 0 w 7279"/>
                <a:gd name="T47" fmla="*/ 0 h 6066"/>
                <a:gd name="T48" fmla="*/ 0 w 7279"/>
                <a:gd name="T49" fmla="*/ 0 h 6066"/>
                <a:gd name="T50" fmla="*/ 0 w 7279"/>
                <a:gd name="T51" fmla="*/ 0 h 6066"/>
                <a:gd name="T52" fmla="*/ 0 w 7279"/>
                <a:gd name="T53" fmla="*/ 0 h 6066"/>
                <a:gd name="T54" fmla="*/ 0 w 7279"/>
                <a:gd name="T55" fmla="*/ 0 h 6066"/>
                <a:gd name="T56" fmla="*/ 0 w 7279"/>
                <a:gd name="T57" fmla="*/ 0 h 6066"/>
                <a:gd name="T58" fmla="*/ 0 w 7279"/>
                <a:gd name="T59" fmla="*/ 0 h 6066"/>
                <a:gd name="T60" fmla="*/ 0 w 7279"/>
                <a:gd name="T61" fmla="*/ 0 h 6066"/>
                <a:gd name="T62" fmla="*/ 0 w 7279"/>
                <a:gd name="T63" fmla="*/ 0 h 6066"/>
                <a:gd name="T64" fmla="*/ 0 w 7279"/>
                <a:gd name="T65" fmla="*/ 0 h 6066"/>
                <a:gd name="T66" fmla="*/ 0 w 7279"/>
                <a:gd name="T67" fmla="*/ 0 h 6066"/>
                <a:gd name="T68" fmla="*/ 0 w 7279"/>
                <a:gd name="T69" fmla="*/ 0 h 6066"/>
                <a:gd name="T70" fmla="*/ 0 w 7279"/>
                <a:gd name="T71" fmla="*/ 0 h 6066"/>
                <a:gd name="T72" fmla="*/ 0 w 7279"/>
                <a:gd name="T73" fmla="*/ 0 h 6066"/>
                <a:gd name="T74" fmla="*/ 0 w 7279"/>
                <a:gd name="T75" fmla="*/ 0 h 6066"/>
                <a:gd name="T76" fmla="*/ 0 w 7279"/>
                <a:gd name="T77" fmla="*/ 0 h 6066"/>
                <a:gd name="T78" fmla="*/ 0 w 7279"/>
                <a:gd name="T79" fmla="*/ 0 h 6066"/>
                <a:gd name="T80" fmla="*/ 0 w 7279"/>
                <a:gd name="T81" fmla="*/ 0 h 6066"/>
                <a:gd name="T82" fmla="*/ 0 w 7279"/>
                <a:gd name="T83" fmla="*/ 0 h 6066"/>
                <a:gd name="T84" fmla="*/ 0 w 7279"/>
                <a:gd name="T85" fmla="*/ 0 h 6066"/>
                <a:gd name="T86" fmla="*/ 0 w 7279"/>
                <a:gd name="T87" fmla="*/ 0 h 6066"/>
                <a:gd name="T88" fmla="*/ 0 w 7279"/>
                <a:gd name="T89" fmla="*/ 0 h 6066"/>
                <a:gd name="T90" fmla="*/ 0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</p:grpSp>
      <p:pic>
        <p:nvPicPr>
          <p:cNvPr id="56" name="Рисунок 123" descr="2.png">
            <a:extLst>
              <a:ext uri="{FF2B5EF4-FFF2-40B4-BE49-F238E27FC236}">
                <a16:creationId xmlns:a16="http://schemas.microsoft.com/office/drawing/2014/main" id="{1B7D7A66-DEFF-4063-95D3-23A4C61F2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9367" y="86784"/>
            <a:ext cx="2205567" cy="26733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>
            <a:extLst>
              <a:ext uri="{FF2B5EF4-FFF2-40B4-BE49-F238E27FC236}">
                <a16:creationId xmlns:a16="http://schemas.microsoft.com/office/drawing/2014/main" id="{F8D7273F-8A36-4938-AB09-FD6514FF7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1" y="1107018"/>
            <a:ext cx="3568700" cy="16531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>
            <a:extLst>
              <a:ext uri="{FF2B5EF4-FFF2-40B4-BE49-F238E27FC236}">
                <a16:creationId xmlns:a16="http://schemas.microsoft.com/office/drawing/2014/main" id="{A15A2E33-3B40-43CC-B010-E27E233FD1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8734" y="2366434"/>
            <a:ext cx="3545417" cy="16531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D8EECFE-1B0C-4CFB-90EB-9D1354CA262C}"/>
              </a:ext>
            </a:extLst>
          </p:cNvPr>
          <p:cNvSpPr/>
          <p:nvPr/>
        </p:nvSpPr>
        <p:spPr>
          <a:xfrm>
            <a:off x="2719918" y="4025901"/>
            <a:ext cx="258233" cy="1926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EC8ED55-9F63-48CE-8DDD-65476EB74F8A}"/>
              </a:ext>
            </a:extLst>
          </p:cNvPr>
          <p:cNvSpPr/>
          <p:nvPr userDrawn="1"/>
        </p:nvSpPr>
        <p:spPr>
          <a:xfrm>
            <a:off x="6096000" y="3790951"/>
            <a:ext cx="6096000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A7A7A36-DE6A-45C7-B627-FF2AD0E00C9D}"/>
              </a:ext>
            </a:extLst>
          </p:cNvPr>
          <p:cNvSpPr/>
          <p:nvPr userDrawn="1"/>
        </p:nvSpPr>
        <p:spPr>
          <a:xfrm>
            <a:off x="0" y="1107018"/>
            <a:ext cx="6096000" cy="230716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FABDFB3C-A9FA-4AB6-9E7B-AF2A45C82D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361018"/>
            <a:ext cx="12192000" cy="23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A6E06710-419C-44B4-B278-272D5CFB863D}"/>
              </a:ext>
            </a:extLst>
          </p:cNvPr>
          <p:cNvSpPr/>
          <p:nvPr userDrawn="1"/>
        </p:nvSpPr>
        <p:spPr>
          <a:xfrm>
            <a:off x="19301885" y="254001"/>
            <a:ext cx="5245100" cy="149436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grpSp>
        <p:nvGrpSpPr>
          <p:cNvPr id="64" name="Group 4">
            <a:extLst>
              <a:ext uri="{FF2B5EF4-FFF2-40B4-BE49-F238E27FC236}">
                <a16:creationId xmlns:a16="http://schemas.microsoft.com/office/drawing/2014/main" id="{5FE0B3BA-D4C6-42AC-A341-E33D44BE6A4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8885" y="1644651"/>
            <a:ext cx="1924049" cy="1856316"/>
            <a:chOff x="1816" y="774"/>
            <a:chExt cx="777" cy="999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2E43F7C1-9C17-4957-A95E-025CCE2C01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51EB7131-8D31-4191-93E6-5CE70ED2E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C671DE20-579C-4241-B0A9-C33373F2EA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6BF96D32-8D7A-4D74-949E-E911AE384A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5EE315B9-D5FB-4951-9339-4519EF8646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85680AC9-9C50-4166-ADA3-CD4A4B312B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B70976B1-AC95-4474-A65E-CB055842AA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706B903B-2AB7-4B55-B6F3-3F806BB06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D992AB61-0C03-4267-9806-2531622945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3A5972F1-D8F6-4C36-BB82-B7E3168D7C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C1A82245-1400-4AE3-BF9C-85BCBCD948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D1B13AE7-D106-4F31-9926-1A4294B40B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191155A9-EE73-4646-9B19-8D2AEAD58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241F23FB-8F90-45AD-A667-7EB5D563B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1BD809B7-74BE-43ED-96EB-FD25D21D8A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8661A86E-A126-40DB-958A-B2EF0E727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92C37241-2563-4F71-8809-16AAB94E59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13C89174-9378-46FB-AFFB-865C33BFD5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C3EEF420-4557-4F6C-B44E-9E106CEEB6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F38EF64D-2E3E-4D3C-A5D5-14882EEBE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857DA46C-EA5F-40A4-8402-B3D07C307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C5AD592F-5C0C-46DE-A043-6B05612F1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EA21A983-2E66-4FEC-B692-5477FAB960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60295169-91E7-4A9C-A9B3-A993B5071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0E04BCAB-DE47-4E36-AE31-BFF50B2EB6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39F3115D-EC3B-4FB0-A2AE-C260AE02D9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2DEBC215-CE70-4B5E-88C2-6842B7CA65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F843D8C7-6D3A-45D5-9DA9-3CF5FAE83F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4CA9D3D8-70DA-4C00-B14A-2C91FEC64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6BFEB02E-2EDF-4525-9829-B1C276D34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8EA94126-955D-4566-8C5B-C5D773DBE7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C6E1D53B-21B0-4EAC-AB05-BAB8CBB40A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240FF06A-4635-41B6-AB1E-9BCDC5F29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0B0ED95C-630C-409C-9FCC-77F5AB542A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99" name="Freeform 39">
              <a:extLst>
                <a:ext uri="{FF2B5EF4-FFF2-40B4-BE49-F238E27FC236}">
                  <a16:creationId xmlns:a16="http://schemas.microsoft.com/office/drawing/2014/main" id="{C1C0E5B5-20E0-4BCB-8AB1-D6CD7356D5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00" name="Freeform 40">
              <a:extLst>
                <a:ext uri="{FF2B5EF4-FFF2-40B4-BE49-F238E27FC236}">
                  <a16:creationId xmlns:a16="http://schemas.microsoft.com/office/drawing/2014/main" id="{252FBC36-3C95-4CAC-B0E4-D00EC14F4D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01" name="Freeform 41">
              <a:extLst>
                <a:ext uri="{FF2B5EF4-FFF2-40B4-BE49-F238E27FC236}">
                  <a16:creationId xmlns:a16="http://schemas.microsoft.com/office/drawing/2014/main" id="{AD76385F-FA9F-4FCD-A9BA-7A79F9BEC0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02" name="Freeform 42">
              <a:extLst>
                <a:ext uri="{FF2B5EF4-FFF2-40B4-BE49-F238E27FC236}">
                  <a16:creationId xmlns:a16="http://schemas.microsoft.com/office/drawing/2014/main" id="{9F60CD5E-2087-41A0-B9DD-A76D74ECD3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03" name="Freeform 43">
              <a:extLst>
                <a:ext uri="{FF2B5EF4-FFF2-40B4-BE49-F238E27FC236}">
                  <a16:creationId xmlns:a16="http://schemas.microsoft.com/office/drawing/2014/main" id="{F9F6DD15-D329-4D4C-BFA3-3900AE39C2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04" name="Freeform 44">
              <a:extLst>
                <a:ext uri="{FF2B5EF4-FFF2-40B4-BE49-F238E27FC236}">
                  <a16:creationId xmlns:a16="http://schemas.microsoft.com/office/drawing/2014/main" id="{E956A685-F0F2-4B4B-A378-6E484ABD98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05" name="Freeform 45">
              <a:extLst>
                <a:ext uri="{FF2B5EF4-FFF2-40B4-BE49-F238E27FC236}">
                  <a16:creationId xmlns:a16="http://schemas.microsoft.com/office/drawing/2014/main" id="{9598D58C-74B4-4287-BF6E-60807A43FD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06" name="Freeform 46">
              <a:extLst>
                <a:ext uri="{FF2B5EF4-FFF2-40B4-BE49-F238E27FC236}">
                  <a16:creationId xmlns:a16="http://schemas.microsoft.com/office/drawing/2014/main" id="{00660217-82DA-4A06-9DD9-4C9503A01C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07" name="Freeform 47">
              <a:extLst>
                <a:ext uri="{FF2B5EF4-FFF2-40B4-BE49-F238E27FC236}">
                  <a16:creationId xmlns:a16="http://schemas.microsoft.com/office/drawing/2014/main" id="{9ADFE399-06CF-4A02-805E-D9BED1FB9C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08" name="Freeform 48">
              <a:extLst>
                <a:ext uri="{FF2B5EF4-FFF2-40B4-BE49-F238E27FC236}">
                  <a16:creationId xmlns:a16="http://schemas.microsoft.com/office/drawing/2014/main" id="{1A57F101-3F65-415E-A72E-890380325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0 w 7283"/>
                <a:gd name="T1" fmla="*/ 0 h 4012"/>
                <a:gd name="T2" fmla="*/ 0 w 7283"/>
                <a:gd name="T3" fmla="*/ 0 h 4012"/>
                <a:gd name="T4" fmla="*/ 0 w 7283"/>
                <a:gd name="T5" fmla="*/ 0 h 4012"/>
                <a:gd name="T6" fmla="*/ 0 w 7283"/>
                <a:gd name="T7" fmla="*/ 0 h 4012"/>
                <a:gd name="T8" fmla="*/ 0 w 7283"/>
                <a:gd name="T9" fmla="*/ 0 h 4012"/>
                <a:gd name="T10" fmla="*/ 0 w 7283"/>
                <a:gd name="T11" fmla="*/ 0 h 4012"/>
                <a:gd name="T12" fmla="*/ 0 w 7283"/>
                <a:gd name="T13" fmla="*/ 0 h 4012"/>
                <a:gd name="T14" fmla="*/ 0 w 7283"/>
                <a:gd name="T15" fmla="*/ 0 h 4012"/>
                <a:gd name="T16" fmla="*/ 0 w 7283"/>
                <a:gd name="T17" fmla="*/ 0 h 4012"/>
                <a:gd name="T18" fmla="*/ 0 w 7283"/>
                <a:gd name="T19" fmla="*/ 0 h 4012"/>
                <a:gd name="T20" fmla="*/ 0 w 7283"/>
                <a:gd name="T21" fmla="*/ 0 h 4012"/>
                <a:gd name="T22" fmla="*/ 0 w 7283"/>
                <a:gd name="T23" fmla="*/ 0 h 4012"/>
                <a:gd name="T24" fmla="*/ 0 w 7283"/>
                <a:gd name="T25" fmla="*/ 0 h 4012"/>
                <a:gd name="T26" fmla="*/ 0 w 7283"/>
                <a:gd name="T27" fmla="*/ 0 h 4012"/>
                <a:gd name="T28" fmla="*/ 0 w 7283"/>
                <a:gd name="T29" fmla="*/ 0 h 4012"/>
                <a:gd name="T30" fmla="*/ 0 w 7283"/>
                <a:gd name="T31" fmla="*/ 0 h 4012"/>
                <a:gd name="T32" fmla="*/ 0 w 7283"/>
                <a:gd name="T33" fmla="*/ 0 h 4012"/>
                <a:gd name="T34" fmla="*/ 0 w 7283"/>
                <a:gd name="T35" fmla="*/ 0 h 4012"/>
                <a:gd name="T36" fmla="*/ 0 w 7283"/>
                <a:gd name="T37" fmla="*/ 0 h 4012"/>
                <a:gd name="T38" fmla="*/ 0 w 7283"/>
                <a:gd name="T39" fmla="*/ 0 h 4012"/>
                <a:gd name="T40" fmla="*/ 0 w 7283"/>
                <a:gd name="T41" fmla="*/ 0 h 4012"/>
                <a:gd name="T42" fmla="*/ 0 w 7283"/>
                <a:gd name="T43" fmla="*/ 0 h 4012"/>
                <a:gd name="T44" fmla="*/ 0 w 7283"/>
                <a:gd name="T45" fmla="*/ 0 h 4012"/>
                <a:gd name="T46" fmla="*/ 0 w 7283"/>
                <a:gd name="T47" fmla="*/ 0 h 4012"/>
                <a:gd name="T48" fmla="*/ 0 w 7283"/>
                <a:gd name="T49" fmla="*/ 0 h 4012"/>
                <a:gd name="T50" fmla="*/ 0 w 7283"/>
                <a:gd name="T51" fmla="*/ 0 h 4012"/>
                <a:gd name="T52" fmla="*/ 0 w 7283"/>
                <a:gd name="T53" fmla="*/ 0 h 4012"/>
                <a:gd name="T54" fmla="*/ 0 w 7283"/>
                <a:gd name="T55" fmla="*/ 0 h 4012"/>
                <a:gd name="T56" fmla="*/ 0 w 7283"/>
                <a:gd name="T57" fmla="*/ 0 h 4012"/>
                <a:gd name="T58" fmla="*/ 0 w 7283"/>
                <a:gd name="T59" fmla="*/ 0 h 4012"/>
                <a:gd name="T60" fmla="*/ 0 w 7283"/>
                <a:gd name="T61" fmla="*/ 0 h 4012"/>
                <a:gd name="T62" fmla="*/ 0 w 7283"/>
                <a:gd name="T63" fmla="*/ 0 h 4012"/>
                <a:gd name="T64" fmla="*/ 0 w 7283"/>
                <a:gd name="T65" fmla="*/ 0 h 4012"/>
                <a:gd name="T66" fmla="*/ 0 w 7283"/>
                <a:gd name="T67" fmla="*/ 0 h 4012"/>
                <a:gd name="T68" fmla="*/ 0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0 h 4012"/>
                <a:gd name="T116" fmla="*/ 0 w 7283"/>
                <a:gd name="T117" fmla="*/ 0 h 4012"/>
                <a:gd name="T118" fmla="*/ 0 w 7283"/>
                <a:gd name="T119" fmla="*/ 0 h 4012"/>
                <a:gd name="T120" fmla="*/ 0 w 7283"/>
                <a:gd name="T121" fmla="*/ 0 h 4012"/>
                <a:gd name="T122" fmla="*/ 0 w 7283"/>
                <a:gd name="T123" fmla="*/ 0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10" name="Freeform 49">
              <a:extLst>
                <a:ext uri="{FF2B5EF4-FFF2-40B4-BE49-F238E27FC236}">
                  <a16:creationId xmlns:a16="http://schemas.microsoft.com/office/drawing/2014/main" id="{09D687DF-618F-42B9-AB4A-033665404A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0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0 h 6066"/>
                <a:gd name="T8" fmla="*/ 0 w 7279"/>
                <a:gd name="T9" fmla="*/ 0 h 6066"/>
                <a:gd name="T10" fmla="*/ 0 w 7279"/>
                <a:gd name="T11" fmla="*/ 0 h 6066"/>
                <a:gd name="T12" fmla="*/ 0 w 7279"/>
                <a:gd name="T13" fmla="*/ 0 h 6066"/>
                <a:gd name="T14" fmla="*/ 0 w 7279"/>
                <a:gd name="T15" fmla="*/ 0 h 6066"/>
                <a:gd name="T16" fmla="*/ 0 w 7279"/>
                <a:gd name="T17" fmla="*/ 0 h 6066"/>
                <a:gd name="T18" fmla="*/ 0 w 7279"/>
                <a:gd name="T19" fmla="*/ 0 h 6066"/>
                <a:gd name="T20" fmla="*/ 0 w 7279"/>
                <a:gd name="T21" fmla="*/ 0 h 6066"/>
                <a:gd name="T22" fmla="*/ 0 w 7279"/>
                <a:gd name="T23" fmla="*/ 0 h 6066"/>
                <a:gd name="T24" fmla="*/ 0 w 7279"/>
                <a:gd name="T25" fmla="*/ 0 h 6066"/>
                <a:gd name="T26" fmla="*/ 0 w 7279"/>
                <a:gd name="T27" fmla="*/ 0 h 6066"/>
                <a:gd name="T28" fmla="*/ 0 w 7279"/>
                <a:gd name="T29" fmla="*/ 0 h 6066"/>
                <a:gd name="T30" fmla="*/ 0 w 7279"/>
                <a:gd name="T31" fmla="*/ 0 h 6066"/>
                <a:gd name="T32" fmla="*/ 0 w 7279"/>
                <a:gd name="T33" fmla="*/ 0 h 6066"/>
                <a:gd name="T34" fmla="*/ 0 w 7279"/>
                <a:gd name="T35" fmla="*/ 0 h 6066"/>
                <a:gd name="T36" fmla="*/ 0 w 7279"/>
                <a:gd name="T37" fmla="*/ 0 h 6066"/>
                <a:gd name="T38" fmla="*/ 0 w 7279"/>
                <a:gd name="T39" fmla="*/ 0 h 6066"/>
                <a:gd name="T40" fmla="*/ 0 w 7279"/>
                <a:gd name="T41" fmla="*/ 0 h 6066"/>
                <a:gd name="T42" fmla="*/ 0 w 7279"/>
                <a:gd name="T43" fmla="*/ 0 h 6066"/>
                <a:gd name="T44" fmla="*/ 0 w 7279"/>
                <a:gd name="T45" fmla="*/ 0 h 6066"/>
                <a:gd name="T46" fmla="*/ 0 w 7279"/>
                <a:gd name="T47" fmla="*/ 0 h 6066"/>
                <a:gd name="T48" fmla="*/ 0 w 7279"/>
                <a:gd name="T49" fmla="*/ 0 h 6066"/>
                <a:gd name="T50" fmla="*/ 0 w 7279"/>
                <a:gd name="T51" fmla="*/ 0 h 6066"/>
                <a:gd name="T52" fmla="*/ 0 w 7279"/>
                <a:gd name="T53" fmla="*/ 0 h 6066"/>
                <a:gd name="T54" fmla="*/ 0 w 7279"/>
                <a:gd name="T55" fmla="*/ 0 h 6066"/>
                <a:gd name="T56" fmla="*/ 0 w 7279"/>
                <a:gd name="T57" fmla="*/ 0 h 6066"/>
                <a:gd name="T58" fmla="*/ 0 w 7279"/>
                <a:gd name="T59" fmla="*/ 0 h 6066"/>
                <a:gd name="T60" fmla="*/ 0 w 7279"/>
                <a:gd name="T61" fmla="*/ 0 h 6066"/>
                <a:gd name="T62" fmla="*/ 0 w 7279"/>
                <a:gd name="T63" fmla="*/ 0 h 6066"/>
                <a:gd name="T64" fmla="*/ 0 w 7279"/>
                <a:gd name="T65" fmla="*/ 0 h 6066"/>
                <a:gd name="T66" fmla="*/ 0 w 7279"/>
                <a:gd name="T67" fmla="*/ 0 h 6066"/>
                <a:gd name="T68" fmla="*/ 0 w 7279"/>
                <a:gd name="T69" fmla="*/ 0 h 6066"/>
                <a:gd name="T70" fmla="*/ 0 w 7279"/>
                <a:gd name="T71" fmla="*/ 0 h 6066"/>
                <a:gd name="T72" fmla="*/ 0 w 7279"/>
                <a:gd name="T73" fmla="*/ 0 h 6066"/>
                <a:gd name="T74" fmla="*/ 0 w 7279"/>
                <a:gd name="T75" fmla="*/ 0 h 6066"/>
                <a:gd name="T76" fmla="*/ 0 w 7279"/>
                <a:gd name="T77" fmla="*/ 0 h 6066"/>
                <a:gd name="T78" fmla="*/ 0 w 7279"/>
                <a:gd name="T79" fmla="*/ 0 h 6066"/>
                <a:gd name="T80" fmla="*/ 0 w 7279"/>
                <a:gd name="T81" fmla="*/ 0 h 6066"/>
                <a:gd name="T82" fmla="*/ 0 w 7279"/>
                <a:gd name="T83" fmla="*/ 0 h 6066"/>
                <a:gd name="T84" fmla="*/ 0 w 7279"/>
                <a:gd name="T85" fmla="*/ 0 h 6066"/>
                <a:gd name="T86" fmla="*/ 0 w 7279"/>
                <a:gd name="T87" fmla="*/ 0 h 6066"/>
                <a:gd name="T88" fmla="*/ 0 w 7279"/>
                <a:gd name="T89" fmla="*/ 0 h 6066"/>
                <a:gd name="T90" fmla="*/ 0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2400"/>
            </a:p>
          </p:txBody>
        </p:sp>
      </p:grpSp>
      <p:pic>
        <p:nvPicPr>
          <p:cNvPr id="111" name="Рисунок 176" descr="2.png">
            <a:extLst>
              <a:ext uri="{FF2B5EF4-FFF2-40B4-BE49-F238E27FC236}">
                <a16:creationId xmlns:a16="http://schemas.microsoft.com/office/drawing/2014/main" id="{A3518052-6380-4177-AA74-9C2DA64422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1485" y="86784"/>
            <a:ext cx="2203449" cy="26733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>
            <a:extLst>
              <a:ext uri="{FF2B5EF4-FFF2-40B4-BE49-F238E27FC236}">
                <a16:creationId xmlns:a16="http://schemas.microsoft.com/office/drawing/2014/main" id="{69EC3013-3E64-4E72-AE0D-C5FCD8612F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1" y="1107018"/>
            <a:ext cx="3570816" cy="16531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>
            <a:extLst>
              <a:ext uri="{FF2B5EF4-FFF2-40B4-BE49-F238E27FC236}">
                <a16:creationId xmlns:a16="http://schemas.microsoft.com/office/drawing/2014/main" id="{BAB3C45D-3841-48C1-B511-53E0B12282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8734" y="2366434"/>
            <a:ext cx="3545417" cy="16531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CC795BEE-B3CF-4E09-A4F3-8A51249F7C82}"/>
              </a:ext>
            </a:extLst>
          </p:cNvPr>
          <p:cNvSpPr/>
          <p:nvPr userDrawn="1"/>
        </p:nvSpPr>
        <p:spPr>
          <a:xfrm>
            <a:off x="2719918" y="4025901"/>
            <a:ext cx="258233" cy="19261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4"/>
            <a:ext cx="8636000" cy="606669"/>
          </a:xfrm>
        </p:spPr>
        <p:txBody>
          <a:bodyPr anchor="t"/>
          <a:lstStyle>
            <a:lvl1pPr>
              <a:defRPr sz="3067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4422534"/>
            <a:ext cx="8636000" cy="606669"/>
          </a:xfrm>
        </p:spPr>
        <p:txBody>
          <a:bodyPr anchor="t"/>
          <a:lstStyle>
            <a:lvl1pPr>
              <a:defRPr sz="3067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31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DEBE7246-D5D9-4E7A-B640-4F75C018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765F94-932C-4DCC-A9CF-AFBC870353DB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43BF40B4-FCC8-4E73-B6B8-821764A9D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7A17C-8265-4055-B2B7-CF7366228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>
            <a:extLst>
              <a:ext uri="{FF2B5EF4-FFF2-40B4-BE49-F238E27FC236}">
                <a16:creationId xmlns:a16="http://schemas.microsoft.com/office/drawing/2014/main" id="{178E2116-3634-4F2D-8563-3B79163E24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765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7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867"/>
            </a:lvl1pPr>
            <a:lvl2pPr marL="432988" indent="0">
              <a:buNone/>
              <a:defRPr sz="1733"/>
            </a:lvl2pPr>
            <a:lvl3pPr marL="865976" indent="0">
              <a:buNone/>
              <a:defRPr sz="1467"/>
            </a:lvl3pPr>
            <a:lvl4pPr marL="1298964" indent="0">
              <a:buNone/>
              <a:defRPr sz="1333"/>
            </a:lvl4pPr>
            <a:lvl5pPr marL="1731953" indent="0">
              <a:buNone/>
              <a:defRPr sz="1333"/>
            </a:lvl5pPr>
            <a:lvl6pPr marL="2164941" indent="0">
              <a:buNone/>
              <a:defRPr sz="1333"/>
            </a:lvl6pPr>
            <a:lvl7pPr marL="2597928" indent="0">
              <a:buNone/>
              <a:defRPr sz="1333"/>
            </a:lvl7pPr>
            <a:lvl8pPr marL="3030916" indent="0">
              <a:buNone/>
              <a:defRPr sz="1333"/>
            </a:lvl8pPr>
            <a:lvl9pPr marL="3463904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8D571490-90D0-48E7-997C-93FF2901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A97CAF-2F22-4EA6-BE37-7EF6F92DC851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E4F97767-F544-4B36-A6C8-7BD064931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26861-CA0D-43B9-82D3-14993C7D7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>
            <a:extLst>
              <a:ext uri="{FF2B5EF4-FFF2-40B4-BE49-F238E27FC236}">
                <a16:creationId xmlns:a16="http://schemas.microsoft.com/office/drawing/2014/main" id="{4F464C67-DE78-4896-BC52-D726FCA1FD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54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1989139"/>
            <a:ext cx="5334000" cy="4608512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1989139"/>
            <a:ext cx="5334000" cy="4608512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E45341F8-175E-4A3D-9C9D-C114F190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8F7CF5-DE64-4A06-8297-8B646BA67B8F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BEAB31BE-1FAC-4E6D-B018-36D6AF0FC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97DB-7C0B-4E86-861E-0E89871FBB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>
            <a:extLst>
              <a:ext uri="{FF2B5EF4-FFF2-40B4-BE49-F238E27FC236}">
                <a16:creationId xmlns:a16="http://schemas.microsoft.com/office/drawing/2014/main" id="{62449C4B-1F5B-40A8-8764-D3B58CEA19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1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1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2988" indent="0">
              <a:buNone/>
              <a:defRPr sz="1867" b="1"/>
            </a:lvl2pPr>
            <a:lvl3pPr marL="865976" indent="0">
              <a:buNone/>
              <a:defRPr sz="1733" b="1"/>
            </a:lvl3pPr>
            <a:lvl4pPr marL="1298964" indent="0">
              <a:buNone/>
              <a:defRPr sz="1467" b="1"/>
            </a:lvl4pPr>
            <a:lvl5pPr marL="1731953" indent="0">
              <a:buNone/>
              <a:defRPr sz="1467" b="1"/>
            </a:lvl5pPr>
            <a:lvl6pPr marL="2164941" indent="0">
              <a:buNone/>
              <a:defRPr sz="1467" b="1"/>
            </a:lvl6pPr>
            <a:lvl7pPr marL="2597928" indent="0">
              <a:buNone/>
              <a:defRPr sz="1467" b="1"/>
            </a:lvl7pPr>
            <a:lvl8pPr marL="3030916" indent="0">
              <a:buNone/>
              <a:defRPr sz="1467" b="1"/>
            </a:lvl8pPr>
            <a:lvl9pPr marL="3463904" indent="0">
              <a:buNone/>
              <a:defRPr sz="14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733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1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2988" indent="0">
              <a:buNone/>
              <a:defRPr sz="1867" b="1"/>
            </a:lvl2pPr>
            <a:lvl3pPr marL="865976" indent="0">
              <a:buNone/>
              <a:defRPr sz="1733" b="1"/>
            </a:lvl3pPr>
            <a:lvl4pPr marL="1298964" indent="0">
              <a:buNone/>
              <a:defRPr sz="1467" b="1"/>
            </a:lvl4pPr>
            <a:lvl5pPr marL="1731953" indent="0">
              <a:buNone/>
              <a:defRPr sz="1467" b="1"/>
            </a:lvl5pPr>
            <a:lvl6pPr marL="2164941" indent="0">
              <a:buNone/>
              <a:defRPr sz="1467" b="1"/>
            </a:lvl6pPr>
            <a:lvl7pPr marL="2597928" indent="0">
              <a:buNone/>
              <a:defRPr sz="1467" b="1"/>
            </a:lvl7pPr>
            <a:lvl8pPr marL="3030916" indent="0">
              <a:buNone/>
              <a:defRPr sz="1467" b="1"/>
            </a:lvl8pPr>
            <a:lvl9pPr marL="3463904" indent="0">
              <a:buNone/>
              <a:defRPr sz="14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733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96A1467B-03BE-44FC-9294-C506152B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5CFE5D-08D5-417B-A826-258DE70C4722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id="{1DFA9CB8-9957-4E9E-8AC5-FC78F9F54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28E5-D73C-4149-AA7F-F89360D9E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>
            <a:extLst>
              <a:ext uri="{FF2B5EF4-FFF2-40B4-BE49-F238E27FC236}">
                <a16:creationId xmlns:a16="http://schemas.microsoft.com/office/drawing/2014/main" id="{7C7F48D5-A393-4C46-9AA4-470344A563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76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id="{017B2B35-2D50-4093-854D-77EE11AC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7A0337-A17B-430D-945C-B3B0D0E3C164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4" name="Нижний колонтитул 13">
            <a:extLst>
              <a:ext uri="{FF2B5EF4-FFF2-40B4-BE49-F238E27FC236}">
                <a16:creationId xmlns:a16="http://schemas.microsoft.com/office/drawing/2014/main" id="{D68AB00E-10AA-45ED-B301-AA8A265B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56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8E573F11-58A3-4AC6-9096-C119CD08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09A7B3-F548-42BE-A2BC-C138D526522F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70432F1F-710A-4F82-8576-1B56308E47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8C9CE-D167-4905-B1F7-99447209CB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>
            <a:extLst>
              <a:ext uri="{FF2B5EF4-FFF2-40B4-BE49-F238E27FC236}">
                <a16:creationId xmlns:a16="http://schemas.microsoft.com/office/drawing/2014/main" id="{EF272658-1B8E-4F94-A12A-CC364756C0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55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7" cy="5853113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267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2988" indent="0">
              <a:buNone/>
              <a:defRPr sz="1200"/>
            </a:lvl2pPr>
            <a:lvl3pPr marL="865976" indent="0">
              <a:buNone/>
              <a:defRPr sz="933"/>
            </a:lvl3pPr>
            <a:lvl4pPr marL="1298964" indent="0">
              <a:buNone/>
              <a:defRPr sz="800"/>
            </a:lvl4pPr>
            <a:lvl5pPr marL="1731953" indent="0">
              <a:buNone/>
              <a:defRPr sz="800"/>
            </a:lvl5pPr>
            <a:lvl6pPr marL="2164941" indent="0">
              <a:buNone/>
              <a:defRPr sz="800"/>
            </a:lvl6pPr>
            <a:lvl7pPr marL="2597928" indent="0">
              <a:buNone/>
              <a:defRPr sz="800"/>
            </a:lvl7pPr>
            <a:lvl8pPr marL="3030916" indent="0">
              <a:buNone/>
              <a:defRPr sz="800"/>
            </a:lvl8pPr>
            <a:lvl9pPr marL="346390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A79EC8EB-CD3D-48A0-8B29-1AED0D4D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5FDA36-3D6D-4A83-AC25-A1A0248B529E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5CF3AA82-9116-4A6C-8B9E-F163E9E44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B401-D139-4F20-B52F-2195BD09CE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>
            <a:extLst>
              <a:ext uri="{FF2B5EF4-FFF2-40B4-BE49-F238E27FC236}">
                <a16:creationId xmlns:a16="http://schemas.microsoft.com/office/drawing/2014/main" id="{9A56ED43-1C05-4C46-A8E6-D480C871F4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65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067"/>
            </a:lvl1pPr>
            <a:lvl2pPr marL="432988" indent="0">
              <a:buNone/>
              <a:defRPr sz="2667"/>
            </a:lvl2pPr>
            <a:lvl3pPr marL="865976" indent="0">
              <a:buNone/>
              <a:defRPr sz="2267"/>
            </a:lvl3pPr>
            <a:lvl4pPr marL="1298964" indent="0">
              <a:buNone/>
              <a:defRPr sz="1867"/>
            </a:lvl4pPr>
            <a:lvl5pPr marL="1731953" indent="0">
              <a:buNone/>
              <a:defRPr sz="1867"/>
            </a:lvl5pPr>
            <a:lvl6pPr marL="2164941" indent="0">
              <a:buNone/>
              <a:defRPr sz="1867"/>
            </a:lvl6pPr>
            <a:lvl7pPr marL="2597928" indent="0">
              <a:buNone/>
              <a:defRPr sz="1867"/>
            </a:lvl7pPr>
            <a:lvl8pPr marL="3030916" indent="0">
              <a:buNone/>
              <a:defRPr sz="1867"/>
            </a:lvl8pPr>
            <a:lvl9pPr marL="3463904" indent="0">
              <a:buNone/>
              <a:defRPr sz="1867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1"/>
          </a:xfrm>
        </p:spPr>
        <p:txBody>
          <a:bodyPr/>
          <a:lstStyle>
            <a:lvl1pPr marL="0" indent="0">
              <a:buNone/>
              <a:defRPr sz="1333"/>
            </a:lvl1pPr>
            <a:lvl2pPr marL="432988" indent="0">
              <a:buNone/>
              <a:defRPr sz="1200"/>
            </a:lvl2pPr>
            <a:lvl3pPr marL="865976" indent="0">
              <a:buNone/>
              <a:defRPr sz="933"/>
            </a:lvl3pPr>
            <a:lvl4pPr marL="1298964" indent="0">
              <a:buNone/>
              <a:defRPr sz="800"/>
            </a:lvl4pPr>
            <a:lvl5pPr marL="1731953" indent="0">
              <a:buNone/>
              <a:defRPr sz="800"/>
            </a:lvl5pPr>
            <a:lvl6pPr marL="2164941" indent="0">
              <a:buNone/>
              <a:defRPr sz="800"/>
            </a:lvl6pPr>
            <a:lvl7pPr marL="2597928" indent="0">
              <a:buNone/>
              <a:defRPr sz="800"/>
            </a:lvl7pPr>
            <a:lvl8pPr marL="3030916" indent="0">
              <a:buNone/>
              <a:defRPr sz="800"/>
            </a:lvl8pPr>
            <a:lvl9pPr marL="346390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B1A01E05-3857-404C-8BB4-DD19FFEB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B0EA9B-1632-47B2-95A1-2A98DE570E60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BD179C92-B6B5-4654-88D6-426FB48CA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263BB-4D69-48DD-99ED-682FF38783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>
            <a:extLst>
              <a:ext uri="{FF2B5EF4-FFF2-40B4-BE49-F238E27FC236}">
                <a16:creationId xmlns:a16="http://schemas.microsoft.com/office/drawing/2014/main" id="{F810112F-172C-4FCF-80CA-EAD796B922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36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BB96E2CB-6BCB-4A12-9386-C554B74B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F4793B-EB0F-4F50-805E-E3F719236476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399105BF-9C35-4976-971C-6AE5D8D85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A78A2-6AF8-4CF3-A49A-B2902D5575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>
            <a:extLst>
              <a:ext uri="{FF2B5EF4-FFF2-40B4-BE49-F238E27FC236}">
                <a16:creationId xmlns:a16="http://schemas.microsoft.com/office/drawing/2014/main" id="{8439EB3A-76CD-4BE9-B658-667BA207ED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465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44451"/>
            <a:ext cx="2717800" cy="6553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44451"/>
            <a:ext cx="7950200" cy="65531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70442199-1BBF-4EA5-8899-57A28F6F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BD9623-76A8-4852-AD93-A7ADA4DF5B11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BA002BEF-540C-4D95-B285-281DD0488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272117"/>
            <a:ext cx="711200" cy="24341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A978-3C3E-45AF-917C-F4E6BD7891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>
            <a:extLst>
              <a:ext uri="{FF2B5EF4-FFF2-40B4-BE49-F238E27FC236}">
                <a16:creationId xmlns:a16="http://schemas.microsoft.com/office/drawing/2014/main" id="{1677D3E5-45F8-4A4E-A35F-C76E8B97DC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711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32988" indent="0" algn="ctr">
              <a:buNone/>
              <a:defRPr/>
            </a:lvl2pPr>
            <a:lvl3pPr marL="865976" indent="0" algn="ctr">
              <a:buNone/>
              <a:defRPr/>
            </a:lvl3pPr>
            <a:lvl4pPr marL="1298964" indent="0" algn="ctr">
              <a:buNone/>
              <a:defRPr/>
            </a:lvl4pPr>
            <a:lvl5pPr marL="1731953" indent="0" algn="ctr">
              <a:buNone/>
              <a:defRPr/>
            </a:lvl5pPr>
            <a:lvl6pPr marL="2164941" indent="0" algn="ctr">
              <a:buNone/>
              <a:defRPr/>
            </a:lvl6pPr>
            <a:lvl7pPr marL="2597928" indent="0" algn="ctr">
              <a:buNone/>
              <a:defRPr/>
            </a:lvl7pPr>
            <a:lvl8pPr marL="3030916" indent="0" algn="ctr">
              <a:buNone/>
              <a:defRPr/>
            </a:lvl8pPr>
            <a:lvl9pPr marL="346390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217B5521-0807-40E5-87AB-959CDC26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0" y="6248400"/>
            <a:ext cx="3556000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A4CAAC-D7E0-4555-A2EB-FB5DB296C94F}" type="datetimeFigureOut">
              <a:rPr lang="ru-RU"/>
              <a:pPr>
                <a:defRPr/>
              </a:pPr>
              <a:t>23.08.2022</a:t>
            </a:fld>
            <a:endParaRPr lang="ru-RU"/>
          </a:p>
        </p:txBody>
      </p:sp>
      <p:sp>
        <p:nvSpPr>
          <p:cNvPr id="5" name="Нижний колонтитул 13">
            <a:extLst>
              <a:ext uri="{FF2B5EF4-FFF2-40B4-BE49-F238E27FC236}">
                <a16:creationId xmlns:a16="http://schemas.microsoft.com/office/drawing/2014/main" id="{6F887D18-9338-4A0C-B45F-961E9B4A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1" y="6248400"/>
            <a:ext cx="7228417" cy="364067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49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08C40D-65BB-4D58-BD9F-81DF261D4F65}"/>
              </a:ext>
            </a:extLst>
          </p:cNvPr>
          <p:cNvSpPr/>
          <p:nvPr userDrawn="1"/>
        </p:nvSpPr>
        <p:spPr>
          <a:xfrm>
            <a:off x="6096000" y="3790951"/>
            <a:ext cx="6096000" cy="228600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DEAE51-CCF0-467A-A199-DCDD80CA79BB}"/>
              </a:ext>
            </a:extLst>
          </p:cNvPr>
          <p:cNvSpPr/>
          <p:nvPr userDrawn="1"/>
        </p:nvSpPr>
        <p:spPr>
          <a:xfrm>
            <a:off x="0" y="1107018"/>
            <a:ext cx="6096000" cy="230716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5D405C-E53D-4B5D-9258-A09A6D5C76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968" t="14107" r="2628" b="6651"/>
          <a:stretch>
            <a:fillRect/>
          </a:stretch>
        </p:blipFill>
        <p:spPr bwMode="auto">
          <a:xfrm>
            <a:off x="0" y="1397714"/>
            <a:ext cx="12192000" cy="239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F43891-7A8E-4A55-BC94-739B5A961B96}"/>
              </a:ext>
            </a:extLst>
          </p:cNvPr>
          <p:cNvSpPr/>
          <p:nvPr userDrawn="1"/>
        </p:nvSpPr>
        <p:spPr>
          <a:xfrm>
            <a:off x="19301885" y="254001"/>
            <a:ext cx="5245100" cy="149436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pic>
        <p:nvPicPr>
          <p:cNvPr id="7" name="Рисунок 12">
            <a:extLst>
              <a:ext uri="{FF2B5EF4-FFF2-40B4-BE49-F238E27FC236}">
                <a16:creationId xmlns:a16="http://schemas.microsoft.com/office/drawing/2014/main" id="{63ECC8ED-ACF7-41F5-91C3-AE9BA4387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334434"/>
            <a:ext cx="2664884" cy="17758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3">
            <a:extLst>
              <a:ext uri="{FF2B5EF4-FFF2-40B4-BE49-F238E27FC236}">
                <a16:creationId xmlns:a16="http://schemas.microsoft.com/office/drawing/2014/main" id="{2FD9A5E8-0147-4F57-8F96-C0FC2F417C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772585"/>
            <a:ext cx="3687233" cy="24489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4">
            <a:extLst>
              <a:ext uri="{FF2B5EF4-FFF2-40B4-BE49-F238E27FC236}">
                <a16:creationId xmlns:a16="http://schemas.microsoft.com/office/drawing/2014/main" id="{9E7298F7-0C67-4D98-AB64-CF00B9DE10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33" y="1386417"/>
            <a:ext cx="2575984" cy="264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5">
            <a:extLst>
              <a:ext uri="{FF2B5EF4-FFF2-40B4-BE49-F238E27FC236}">
                <a16:creationId xmlns:a16="http://schemas.microsoft.com/office/drawing/2014/main" id="{E37CBB4E-A537-48F2-9A7C-F5DF143137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7" y="1564217"/>
            <a:ext cx="3492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283652"/>
            <a:ext cx="8636000" cy="1827136"/>
          </a:xfrm>
        </p:spPr>
        <p:txBody>
          <a:bodyPr anchor="t"/>
          <a:lstStyle>
            <a:lvl1pPr>
              <a:defRPr lang="ru-RU" sz="3067" smtClean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67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>
            <a:extLst>
              <a:ext uri="{FF2B5EF4-FFF2-40B4-BE49-F238E27FC236}">
                <a16:creationId xmlns:a16="http://schemas.microsoft.com/office/drawing/2014/main" id="{7E61857F-D544-4D46-8F2D-0E2175311A7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1"/>
            <a:ext cx="11437344" cy="361200"/>
          </a:xfrm>
          <a:prstGeom prst="rect">
            <a:avLst/>
          </a:prstGeom>
          <a:noFill/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F16D0356-8CA8-46DD-9889-41D063D3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968" t="14107" r="2628" b="6651"/>
          <a:stretch>
            <a:fillRect/>
          </a:stretch>
        </p:blipFill>
        <p:spPr bwMode="auto">
          <a:xfrm>
            <a:off x="0" y="1"/>
            <a:ext cx="12192000" cy="1018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Текст 12">
            <a:extLst>
              <a:ext uri="{FF2B5EF4-FFF2-40B4-BE49-F238E27FC236}">
                <a16:creationId xmlns:a16="http://schemas.microsoft.com/office/drawing/2014/main" id="{7C534180-74FC-4348-B9D7-3076F53675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88951" y="1382184"/>
            <a:ext cx="11349567" cy="463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>
            <a:extLst>
              <a:ext uri="{FF2B5EF4-FFF2-40B4-BE49-F238E27FC236}">
                <a16:creationId xmlns:a16="http://schemas.microsoft.com/office/drawing/2014/main" id="{8499E933-27B5-44A5-8F54-36DF257803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11451" y="44451"/>
            <a:ext cx="9321800" cy="91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02CB55CB-B0F6-4FC2-ADFC-C389495304D0}"/>
              </a:ext>
            </a:extLst>
          </p:cNvPr>
          <p:cNvSpPr/>
          <p:nvPr/>
        </p:nvSpPr>
        <p:spPr>
          <a:xfrm>
            <a:off x="0" y="6504517"/>
            <a:ext cx="711200" cy="35348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67"/>
          </a:p>
        </p:txBody>
      </p:sp>
      <p:sp>
        <p:nvSpPr>
          <p:cNvPr id="74" name="Номер слайда 22">
            <a:extLst>
              <a:ext uri="{FF2B5EF4-FFF2-40B4-BE49-F238E27FC236}">
                <a16:creationId xmlns:a16="http://schemas.microsoft.com/office/drawing/2014/main" id="{1600962A-FDC7-470C-BD7D-30239019E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084"/>
            <a:ext cx="711200" cy="245533"/>
          </a:xfrm>
          <a:prstGeom prst="rect">
            <a:avLst/>
          </a:prstGeom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333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84FD48-44B3-4147-8856-7C56E744D9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4480F757-356F-4594-ABBC-A98D4C34012F}"/>
              </a:ext>
            </a:extLst>
          </p:cNvPr>
          <p:cNvCxnSpPr/>
          <p:nvPr/>
        </p:nvCxnSpPr>
        <p:spPr>
          <a:xfrm>
            <a:off x="2609851" y="0"/>
            <a:ext cx="0" cy="10943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3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Calibri" pitchFamily="34" charset="0"/>
        </a:defRPr>
      </a:lvl5pPr>
      <a:lvl6pPr marL="432988" algn="l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Optima Cyr"/>
        </a:defRPr>
      </a:lvl6pPr>
      <a:lvl7pPr marL="865976" algn="l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Optima Cyr"/>
        </a:defRPr>
      </a:lvl7pPr>
      <a:lvl8pPr marL="1298964" algn="l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Optima Cyr"/>
        </a:defRPr>
      </a:lvl8pPr>
      <a:lvl9pPr marL="1731953" algn="l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Optima Cyr"/>
        </a:defRPr>
      </a:lvl9pPr>
    </p:titleStyle>
    <p:bodyStyle>
      <a:lvl1pPr marL="300559" indent="-300559" algn="l" rtl="0" eaLnBrk="0" fontAlgn="base" hangingPunct="0">
        <a:spcBef>
          <a:spcPts val="667"/>
        </a:spcBef>
        <a:spcAft>
          <a:spcPct val="0"/>
        </a:spcAft>
        <a:buClr>
          <a:srgbClr val="FF3300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05352" indent="-258227" algn="l" rtl="0" eaLnBrk="0" fontAlgn="base" hangingPunct="0">
        <a:spcBef>
          <a:spcPts val="517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>
          <a:solidFill>
            <a:schemeClr val="tx1"/>
          </a:solidFill>
          <a:latin typeface="+mn-lt"/>
        </a:defRPr>
      </a:lvl2pPr>
      <a:lvl3pPr marL="865696" indent="-215895" algn="l" rtl="0" eaLnBrk="0" fontAlgn="base" hangingPunct="0">
        <a:spcBef>
          <a:spcPts val="467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133">
          <a:solidFill>
            <a:schemeClr val="tx1"/>
          </a:solidFill>
          <a:latin typeface="+mn-lt"/>
        </a:defRPr>
      </a:lvl3pPr>
      <a:lvl4pPr marL="1297485" indent="-215895" algn="l" rtl="0" eaLnBrk="0" fontAlgn="base" hangingPunct="0">
        <a:spcBef>
          <a:spcPts val="384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1867">
          <a:solidFill>
            <a:schemeClr val="tx1"/>
          </a:solidFill>
          <a:latin typeface="+mn-lt"/>
        </a:defRPr>
      </a:lvl4pPr>
      <a:lvl5pPr marL="1731390" indent="-215895" algn="l" rtl="0" eaLnBrk="0" fontAlgn="base" hangingPunct="0">
        <a:spcBef>
          <a:spcPts val="384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1867">
          <a:solidFill>
            <a:schemeClr val="tx1"/>
          </a:solidFill>
          <a:latin typeface="+mn-lt"/>
        </a:defRPr>
      </a:lvl5pPr>
      <a:lvl6pPr marL="2164941" indent="-216495" algn="l" rtl="0" eaLnBrk="1" fontAlgn="base" hangingPunct="1">
        <a:spcBef>
          <a:spcPts val="379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867">
          <a:solidFill>
            <a:srgbClr val="FF0000"/>
          </a:solidFill>
          <a:latin typeface="+mn-lt"/>
        </a:defRPr>
      </a:lvl6pPr>
      <a:lvl7pPr marL="2597928" indent="-216495" algn="l" rtl="0" eaLnBrk="1" fontAlgn="base" hangingPunct="1">
        <a:spcBef>
          <a:spcPts val="379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867">
          <a:solidFill>
            <a:srgbClr val="FF0000"/>
          </a:solidFill>
          <a:latin typeface="+mn-lt"/>
        </a:defRPr>
      </a:lvl7pPr>
      <a:lvl8pPr marL="3030916" indent="-216495" algn="l" rtl="0" eaLnBrk="1" fontAlgn="base" hangingPunct="1">
        <a:spcBef>
          <a:spcPts val="379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867">
          <a:solidFill>
            <a:srgbClr val="FF0000"/>
          </a:solidFill>
          <a:latin typeface="+mn-lt"/>
        </a:defRPr>
      </a:lvl8pPr>
      <a:lvl9pPr marL="3463904" indent="-216495" algn="l" rtl="0" eaLnBrk="1" fontAlgn="base" hangingPunct="1">
        <a:spcBef>
          <a:spcPts val="379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867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32988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65976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298964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31953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164941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597928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30916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463904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D092-0376-4D26-A0FE-A250E49AE9B5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447A-726A-44BF-BFAA-DF9B9FB1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8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>
            <a:extLst>
              <a:ext uri="{FF2B5EF4-FFF2-40B4-BE49-F238E27FC236}">
                <a16:creationId xmlns:a16="http://schemas.microsoft.com/office/drawing/2014/main" id="{1B5E34E3-568B-464F-86D2-783534DED1F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6503351"/>
            <a:ext cx="11437344" cy="361200"/>
          </a:xfrm>
          <a:prstGeom prst="rect">
            <a:avLst/>
          </a:prstGeom>
          <a:noFill/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62916B2D-D969-491C-9292-D2ED7E6D3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968" t="14107" r="2628" b="6651"/>
          <a:stretch>
            <a:fillRect/>
          </a:stretch>
        </p:blipFill>
        <p:spPr bwMode="auto">
          <a:xfrm>
            <a:off x="0" y="1"/>
            <a:ext cx="12192000" cy="1018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Текст 12">
            <a:extLst>
              <a:ext uri="{FF2B5EF4-FFF2-40B4-BE49-F238E27FC236}">
                <a16:creationId xmlns:a16="http://schemas.microsoft.com/office/drawing/2014/main" id="{F6B6E830-D3F4-4CCE-95CC-C3C9DC0A08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88951" y="1382184"/>
            <a:ext cx="11349567" cy="463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>
            <a:extLst>
              <a:ext uri="{FF2B5EF4-FFF2-40B4-BE49-F238E27FC236}">
                <a16:creationId xmlns:a16="http://schemas.microsoft.com/office/drawing/2014/main" id="{1E529F0D-FB8C-4C9B-9B3C-7FAFBCE5C6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11451" y="44451"/>
            <a:ext cx="9321800" cy="91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933EC3C0-6109-446A-A962-F7DF5615C244}"/>
              </a:ext>
            </a:extLst>
          </p:cNvPr>
          <p:cNvSpPr/>
          <p:nvPr/>
        </p:nvSpPr>
        <p:spPr>
          <a:xfrm>
            <a:off x="0" y="6504517"/>
            <a:ext cx="711200" cy="35348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6600" tIns="43300" rIns="86600" bIns="433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74" name="Номер слайда 22">
            <a:extLst>
              <a:ext uri="{FF2B5EF4-FFF2-40B4-BE49-F238E27FC236}">
                <a16:creationId xmlns:a16="http://schemas.microsoft.com/office/drawing/2014/main" id="{489B22C4-02A0-49DA-B001-1405ACC9F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084"/>
            <a:ext cx="711200" cy="245533"/>
          </a:xfrm>
          <a:prstGeom prst="rect">
            <a:avLst/>
          </a:prstGeom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333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46DF1B-4A51-45D5-AC28-02AC6D506A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1B4E770E-3632-433A-BCA4-52254B8DF074}"/>
              </a:ext>
            </a:extLst>
          </p:cNvPr>
          <p:cNvCxnSpPr/>
          <p:nvPr/>
        </p:nvCxnSpPr>
        <p:spPr>
          <a:xfrm>
            <a:off x="2609851" y="0"/>
            <a:ext cx="0" cy="10943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48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Calibri" pitchFamily="34" charset="0"/>
        </a:defRPr>
      </a:lvl5pPr>
      <a:lvl6pPr marL="432988" algn="l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Optima Cyr"/>
        </a:defRPr>
      </a:lvl6pPr>
      <a:lvl7pPr marL="865976" algn="l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Optima Cyr"/>
        </a:defRPr>
      </a:lvl7pPr>
      <a:lvl8pPr marL="1298964" algn="l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Optima Cyr"/>
        </a:defRPr>
      </a:lvl8pPr>
      <a:lvl9pPr marL="1731953" algn="l" rtl="0" eaLnBrk="1" fontAlgn="base" hangingPunct="1"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Optima Cyr"/>
        </a:defRPr>
      </a:lvl9pPr>
    </p:titleStyle>
    <p:bodyStyle>
      <a:lvl1pPr marL="300559" indent="-300559" algn="l" rtl="0" eaLnBrk="0" fontAlgn="base" hangingPunct="0">
        <a:spcBef>
          <a:spcPts val="667"/>
        </a:spcBef>
        <a:spcAft>
          <a:spcPct val="0"/>
        </a:spcAft>
        <a:buClr>
          <a:srgbClr val="FF3300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05352" indent="-258227" algn="l" rtl="0" eaLnBrk="0" fontAlgn="base" hangingPunct="0">
        <a:spcBef>
          <a:spcPts val="517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>
          <a:solidFill>
            <a:schemeClr val="tx1"/>
          </a:solidFill>
          <a:latin typeface="+mn-lt"/>
        </a:defRPr>
      </a:lvl2pPr>
      <a:lvl3pPr marL="865696" indent="-215895" algn="l" rtl="0" eaLnBrk="0" fontAlgn="base" hangingPunct="0">
        <a:spcBef>
          <a:spcPts val="467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133">
          <a:solidFill>
            <a:schemeClr val="tx1"/>
          </a:solidFill>
          <a:latin typeface="+mn-lt"/>
        </a:defRPr>
      </a:lvl3pPr>
      <a:lvl4pPr marL="1297485" indent="-215895" algn="l" rtl="0" eaLnBrk="0" fontAlgn="base" hangingPunct="0">
        <a:spcBef>
          <a:spcPts val="384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1867">
          <a:solidFill>
            <a:schemeClr val="tx1"/>
          </a:solidFill>
          <a:latin typeface="+mn-lt"/>
        </a:defRPr>
      </a:lvl4pPr>
      <a:lvl5pPr marL="1731390" indent="-215895" algn="l" rtl="0" eaLnBrk="0" fontAlgn="base" hangingPunct="0">
        <a:spcBef>
          <a:spcPts val="384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1867">
          <a:solidFill>
            <a:schemeClr val="tx1"/>
          </a:solidFill>
          <a:latin typeface="+mn-lt"/>
        </a:defRPr>
      </a:lvl5pPr>
      <a:lvl6pPr marL="2164941" indent="-216495" algn="l" rtl="0" eaLnBrk="1" fontAlgn="base" hangingPunct="1">
        <a:spcBef>
          <a:spcPts val="379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867">
          <a:solidFill>
            <a:srgbClr val="FF0000"/>
          </a:solidFill>
          <a:latin typeface="+mn-lt"/>
        </a:defRPr>
      </a:lvl6pPr>
      <a:lvl7pPr marL="2597928" indent="-216495" algn="l" rtl="0" eaLnBrk="1" fontAlgn="base" hangingPunct="1">
        <a:spcBef>
          <a:spcPts val="379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867">
          <a:solidFill>
            <a:srgbClr val="FF0000"/>
          </a:solidFill>
          <a:latin typeface="+mn-lt"/>
        </a:defRPr>
      </a:lvl7pPr>
      <a:lvl8pPr marL="3030916" indent="-216495" algn="l" rtl="0" eaLnBrk="1" fontAlgn="base" hangingPunct="1">
        <a:spcBef>
          <a:spcPts val="379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867">
          <a:solidFill>
            <a:srgbClr val="FF0000"/>
          </a:solidFill>
          <a:latin typeface="+mn-lt"/>
        </a:defRPr>
      </a:lvl8pPr>
      <a:lvl9pPr marL="3463904" indent="-216495" algn="l" rtl="0" eaLnBrk="1" fontAlgn="base" hangingPunct="1">
        <a:spcBef>
          <a:spcPts val="379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867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32988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65976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298964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31953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164941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597928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30916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463904" algn="l" defTabSz="86597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://www.kipk.ru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ipk.ru/images/%D0%A6%D0%9D%D0%9F%D0%9F%D0%9C/%D0%BD%D0%BE%D0%B2%D1%8B%D0%B5_%D0%9C%D0%A0/%D0%BC%D0%B5%D1%82%D0%BE%D0%B4._%D1%80%D0%B5%D0%BA%D0%BE%D0%BC%D0%B5%D0%BD%D0%B4%D0%B0%D1%86%D0%B8%D0%B8_2022.pdf" TargetMode="External"/><Relationship Id="rId2" Type="http://schemas.openxmlformats.org/officeDocument/2006/relationships/hyperlink" Target="https://kipk.ru/images/%D0%A6%D0%9D%D0%9F%D0%9F%D0%9C/%D0%BD%D0%BE%D0%B2%D1%8B%D0%B5_%D0%9C%D0%A0/%D0%BF%D0%B8%D1%81%D1%8C%D0%BC%D0%BE_%D0%BE_%D0%BD%D0%B0%D0%BF%D1%80%D0%B0%D0%B2%D0%BB%D0%B5%D0%BD%D0%B8%D0%B8_%D0%BC%D0%B5%D1%82%D0%BE%D0%B4.%D1%80%D0%B5%D0%BA%D0%BE%D0%BC._AZ-872_08_ot_08.11.2021.pdf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hyperlink" Target="https://kipk.ru/images/%D0%A6%D0%9D%D0%9F%D0%9F%D0%9C/%D0%9C%D0%B5%D1%82%D0%BE%D0%B4%D0%A0_%D0%BF%D0%BE_%D1%84%D0%BE%D1%80%D0%BC%D0%B0%D0%BC_%D0%B4%D0%B8%D0%B0%D0%B3%D0%BD%D0%BE%D1%81%D1%82%D0%B8%D0%BA%D0%B8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l="1126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296852" y="6187850"/>
            <a:ext cx="85567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DE4529"/>
                </a:solidFill>
                <a:latin typeface="Calibri"/>
                <a:ea typeface="Calibri"/>
                <a:cs typeface="Calibri"/>
                <a:sym typeface="Calibri"/>
              </a:rPr>
              <a:t>Богданова О.В.</a:t>
            </a:r>
            <a:r>
              <a:rPr lang="ru-RU" sz="2000" b="0" i="0" u="none" strike="noStrike" cap="none" dirty="0">
                <a:solidFill>
                  <a:srgbClr val="DE4529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ru-RU" sz="2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координатор деятельности ММС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160611" y="3332800"/>
            <a:ext cx="10187092" cy="29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+mj-lt"/>
              </a:rPr>
              <a:t>Реализация системы научно-методического сопровождения профессионального развития педагога: федеральный и региональный контекст</a:t>
            </a:r>
            <a:endParaRPr lang="ru-RU" sz="2800" b="1" dirty="0">
              <a:effectLst/>
              <a:latin typeface="+mj-lt"/>
            </a:endParaRPr>
          </a:p>
          <a:p>
            <a:br>
              <a:rPr lang="ru-RU" sz="4800" dirty="0"/>
            </a:br>
            <a:br>
              <a:rPr lang="ru-RU" sz="4000" b="1" i="0" u="none" strike="noStrike" cap="none" dirty="0">
                <a:solidFill>
                  <a:srgbClr val="DE452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cxnSp>
        <p:nvCxnSpPr>
          <p:cNvPr id="96" name="Google Shape;96;p1"/>
          <p:cNvCxnSpPr/>
          <p:nvPr/>
        </p:nvCxnSpPr>
        <p:spPr>
          <a:xfrm>
            <a:off x="1160611" y="3223072"/>
            <a:ext cx="0" cy="1692000"/>
          </a:xfrm>
          <a:prstGeom prst="straightConnector1">
            <a:avLst/>
          </a:prstGeom>
          <a:noFill/>
          <a:ln w="38100" cap="flat" cmpd="sng">
            <a:solidFill>
              <a:srgbClr val="95959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325" y="270040"/>
            <a:ext cx="3165652" cy="125086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3922776" y="327525"/>
            <a:ext cx="8027899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Краевой методический сбор</a:t>
            </a:r>
            <a:endParaRPr sz="20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E8482B"/>
                </a:solidFill>
                <a:latin typeface="Calibri"/>
                <a:ea typeface="Calibri"/>
                <a:cs typeface="Calibri"/>
                <a:sym typeface="Calibri"/>
              </a:rPr>
              <a:t>«Методическое сопровождение профессионального развития педагога в условиях реализации региональной системы научно-методического сопровождения: </a:t>
            </a:r>
            <a:endParaRPr sz="2000" dirty="0"/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E8482B"/>
                </a:solidFill>
                <a:latin typeface="Calibri"/>
                <a:ea typeface="Calibri"/>
                <a:cs typeface="Calibri"/>
                <a:sym typeface="Calibri"/>
              </a:rPr>
              <a:t>от определения зон ответственности и ресурсов к результатам»</a:t>
            </a:r>
            <a:endParaRPr sz="2000" dirty="0"/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23-24 августа 2022 г.</a:t>
            </a:r>
            <a:endParaRPr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9D3B30-3540-4BE2-959C-79069407A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88" y="5923323"/>
            <a:ext cx="2761727" cy="75597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6610D5-C45E-4527-90B9-8019EA3B2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470" y="6298073"/>
            <a:ext cx="792549" cy="4328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>
            <a:extLst>
              <a:ext uri="{FF2B5EF4-FFF2-40B4-BE49-F238E27FC236}">
                <a16:creationId xmlns:a16="http://schemas.microsoft.com/office/drawing/2014/main" id="{8B9C5382-83BF-434D-BB63-B44FF9DD2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79" y="271019"/>
            <a:ext cx="11925639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67" dirty="0">
                <a:solidFill>
                  <a:schemeClr val="tx2"/>
                </a:solidFill>
              </a:rPr>
              <a:t> </a:t>
            </a:r>
            <a:r>
              <a:rPr lang="ru-RU" altLang="ru-RU" sz="1867" b="1" dirty="0">
                <a:solidFill>
                  <a:schemeClr val="tx2"/>
                </a:solidFill>
              </a:rPr>
              <a:t> </a:t>
            </a:r>
            <a:r>
              <a:rPr lang="ru-RU" altLang="ru-RU" sz="1867" b="1" dirty="0">
                <a:solidFill>
                  <a:srgbClr val="FF0000"/>
                </a:solidFill>
              </a:rPr>
              <a:t>ВЕКТОРЫ ОБНОВЛЕНИЯ НАУЧНО-МЕТОДИЧЕСКОГО СОПРОВОЖДЕНИЯ ПЕДАГОГА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012C189-5757-41A1-9BA2-A77A34217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6544"/>
              </p:ext>
            </p:extLst>
          </p:nvPr>
        </p:nvGraphicFramePr>
        <p:xfrm>
          <a:off x="601133" y="956172"/>
          <a:ext cx="10989733" cy="5831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1555">
                <a:tc>
                  <a:txBody>
                    <a:bodyPr/>
                    <a:lstStyle/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100" b="1" dirty="0">
                          <a:solidFill>
                            <a:schemeClr val="bg1"/>
                          </a:solidFill>
                        </a:rPr>
                        <a:t>Показатели для сравнения</a:t>
                      </a:r>
                    </a:p>
                    <a:p>
                      <a:endParaRPr lang="ru-RU" sz="1700" dirty="0"/>
                    </a:p>
                  </a:txBody>
                  <a:tcPr marL="121915" marR="121915" marT="60965" marB="60965"/>
                </a:tc>
                <a:tc>
                  <a:txBody>
                    <a:bodyPr/>
                    <a:lstStyle/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100" b="1" dirty="0">
                          <a:solidFill>
                            <a:schemeClr val="bg1"/>
                          </a:solidFill>
                        </a:rPr>
                        <a:t>Методическое (традиционное) сопровождение педагогов</a:t>
                      </a:r>
                    </a:p>
                    <a:p>
                      <a:endParaRPr lang="ru-RU" sz="1700" dirty="0"/>
                    </a:p>
                  </a:txBody>
                  <a:tcPr marL="121915" marR="121915" marT="60965" marB="60965"/>
                </a:tc>
                <a:tc>
                  <a:txBody>
                    <a:bodyPr/>
                    <a:lstStyle/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>
                          <a:solidFill>
                            <a:schemeClr val="bg1"/>
                          </a:solidFill>
                        </a:rPr>
                        <a:t>Научно-методическое (современное) сопровождение педагогов </a:t>
                      </a:r>
                    </a:p>
                    <a:p>
                      <a:endParaRPr lang="ru-RU" sz="1700" dirty="0"/>
                    </a:p>
                  </a:txBody>
                  <a:tcPr marL="121915" marR="121915" marT="60965" marB="609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731">
                <a:tc>
                  <a:txBody>
                    <a:bodyPr/>
                    <a:lstStyle/>
                    <a:p>
                      <a:r>
                        <a:rPr lang="ru-RU" sz="1700" b="1" dirty="0"/>
                        <a:t>Основной мотив</a:t>
                      </a:r>
                    </a:p>
                  </a:txBody>
                  <a:tcPr marL="121915" marR="121915" marT="60965" marB="6096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1" dirty="0"/>
                        <a:t>Необходимость повышения </a:t>
                      </a:r>
                      <a:r>
                        <a:rPr lang="ru-RU" sz="1700" dirty="0"/>
                        <a:t>профессиональных знаний, умений и навыков педагогов для формирования их педагогического мастерства</a:t>
                      </a:r>
                    </a:p>
                  </a:txBody>
                  <a:tcPr marL="121915" marR="121915" marT="60965" marB="60965"/>
                </a:tc>
                <a:tc>
                  <a:txBody>
                    <a:bodyPr/>
                    <a:lstStyle/>
                    <a:p>
                      <a:r>
                        <a:rPr lang="ru-RU" sz="1700" b="1" dirty="0"/>
                        <a:t>Потребности педагогов </a:t>
                      </a:r>
                      <a:r>
                        <a:rPr lang="ru-RU" sz="1700" dirty="0"/>
                        <a:t>в профессионально-личностном саморазвитии в связи с модернизацией системы образования</a:t>
                      </a:r>
                    </a:p>
                  </a:txBody>
                  <a:tcPr marL="121915" marR="121915" marT="60965" marB="6096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691">
                <a:tc>
                  <a:txBody>
                    <a:bodyPr/>
                    <a:lstStyle/>
                    <a:p>
                      <a:r>
                        <a:rPr lang="ru-RU" sz="1700" b="1" dirty="0"/>
                        <a:t>Основная цель</a:t>
                      </a:r>
                    </a:p>
                  </a:txBody>
                  <a:tcPr marL="121915" marR="121915" marT="60965" marB="60965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Способствовать </a:t>
                      </a:r>
                      <a:r>
                        <a:rPr lang="ru-RU" sz="1700" b="1" dirty="0"/>
                        <a:t>повышению качества образования</a:t>
                      </a:r>
                      <a:r>
                        <a:rPr lang="ru-RU" sz="1700" dirty="0"/>
                        <a:t> в образовательной организации посредством </a:t>
                      </a:r>
                      <a:r>
                        <a:rPr lang="ru-RU" sz="1700" b="1" dirty="0"/>
                        <a:t>повышения профессиональных знаний и умений педагогов</a:t>
                      </a:r>
                      <a:r>
                        <a:rPr lang="ru-RU" sz="1700" dirty="0"/>
                        <a:t>: освоение наиболее рациональных методов и приёмов обучения и воспитания учащихся</a:t>
                      </a:r>
                    </a:p>
                  </a:txBody>
                  <a:tcPr marL="121915" marR="121915" marT="60965" marB="60965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Создание </a:t>
                      </a:r>
                      <a:r>
                        <a:rPr lang="ru-RU" sz="1700" b="1" dirty="0"/>
                        <a:t>условий для эффективного профессионально-личностного развития </a:t>
                      </a:r>
                      <a:r>
                        <a:rPr lang="ru-RU" sz="1700" dirty="0"/>
                        <a:t>педагогов в условиях образовательной организации </a:t>
                      </a:r>
                      <a:r>
                        <a:rPr lang="ru-RU" sz="1700" b="1" dirty="0"/>
                        <a:t>как фактора саморазвития, готовности к инновациям, творческой самореализации,</a:t>
                      </a:r>
                      <a:r>
                        <a:rPr lang="ru-RU" sz="1700" dirty="0"/>
                        <a:t> повышения качества образования, решения инновационных проблем образовательного процесса</a:t>
                      </a:r>
                    </a:p>
                  </a:txBody>
                  <a:tcPr marL="121915" marR="121915" marT="60965" marB="6096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>
            <a:extLst>
              <a:ext uri="{FF2B5EF4-FFF2-40B4-BE49-F238E27FC236}">
                <a16:creationId xmlns:a16="http://schemas.microsoft.com/office/drawing/2014/main" id="{B62B4344-C9E3-45F3-9D32-7221A7A9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52" y="222227"/>
            <a:ext cx="114501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67" dirty="0">
                <a:solidFill>
                  <a:schemeClr val="tx2"/>
                </a:solidFill>
              </a:rPr>
              <a:t> </a:t>
            </a:r>
            <a:r>
              <a:rPr lang="ru-RU" altLang="ru-RU" sz="1867" b="1" dirty="0">
                <a:solidFill>
                  <a:schemeClr val="tx2"/>
                </a:solidFill>
              </a:rPr>
              <a:t> </a:t>
            </a:r>
            <a:r>
              <a:rPr lang="ru-RU" altLang="ru-RU" sz="1867" b="1" dirty="0">
                <a:solidFill>
                  <a:srgbClr val="FF0000"/>
                </a:solidFill>
              </a:rPr>
              <a:t>ВЕКТОРЫ ОБНОВЛЕНИЯ НАУЧНО-МЕТОДИЧЕСКОГО СОПРОВОЖДЕНИЯ ПЕДАГОГА</a:t>
            </a:r>
          </a:p>
        </p:txBody>
      </p:sp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id="{A0F733EF-7EE6-4447-8D24-84BA40A57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84045"/>
              </p:ext>
            </p:extLst>
          </p:nvPr>
        </p:nvGraphicFramePr>
        <p:xfrm>
          <a:off x="674116" y="822453"/>
          <a:ext cx="10989733" cy="5623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5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7349">
                <a:tc>
                  <a:txBody>
                    <a:bodyPr/>
                    <a:lstStyle/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100" b="1" dirty="0">
                          <a:solidFill>
                            <a:schemeClr val="bg1"/>
                          </a:solidFill>
                        </a:rPr>
                        <a:t>Показатели для сравнения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/>
                    <a:lstStyle/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100" b="1" dirty="0">
                          <a:solidFill>
                            <a:schemeClr val="bg1"/>
                          </a:solidFill>
                        </a:rPr>
                        <a:t>Методическое (традиционное) сопровождение педагогов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/>
                    <a:lstStyle/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>
                          <a:solidFill>
                            <a:schemeClr val="bg1"/>
                          </a:solidFill>
                        </a:rPr>
                        <a:t>Научно-методическое (современное) сопровождение педагогов </a:t>
                      </a:r>
                    </a:p>
                  </a:txBody>
                  <a:tcPr marL="121915" marR="121915" marT="60964" marB="609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812">
                <a:tc>
                  <a:txBody>
                    <a:bodyPr/>
                    <a:lstStyle/>
                    <a:p>
                      <a:r>
                        <a:rPr lang="ru-RU" sz="1700" b="1" dirty="0"/>
                        <a:t>Преобладающие формы повышения квалификации педагогов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/>
                        <a:t>Репродуктивные пассивные просветительские формы повышения квалификации педагогов (лекции, семинары); преобладание фронтальных форм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/>
                    <a:lstStyle/>
                    <a:p>
                      <a:r>
                        <a:rPr lang="ru-RU" sz="1700" b="1" dirty="0"/>
                        <a:t>Многообразие активных и интерактивных форм. Оптимальное сочетание индивидуальных, групповых, коллективных, фронтальных форм</a:t>
                      </a:r>
                    </a:p>
                  </a:txBody>
                  <a:tcPr marL="121915" marR="121915" marT="60964" marB="609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728">
                <a:tc>
                  <a:txBody>
                    <a:bodyPr/>
                    <a:lstStyle/>
                    <a:p>
                      <a:r>
                        <a:rPr lang="ru-RU" sz="1700" b="1" dirty="0"/>
                        <a:t>Используемые методы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Преобладание методов контроля, принуждения; диагностики, развития, коррекции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Преобладание методов самоконтроля, стимулирования, убеждения, самодиагностики, саморазвития, </a:t>
                      </a:r>
                      <a:r>
                        <a:rPr lang="ru-RU" sz="1700" dirty="0" err="1"/>
                        <a:t>самокоррекции</a:t>
                      </a:r>
                      <a:r>
                        <a:rPr lang="ru-RU" sz="1700" dirty="0"/>
                        <a:t>, рефлексии</a:t>
                      </a:r>
                    </a:p>
                  </a:txBody>
                  <a:tcPr marL="121915" marR="121915" marT="60964" marB="609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0603">
                <a:tc>
                  <a:txBody>
                    <a:bodyPr/>
                    <a:lstStyle/>
                    <a:p>
                      <a:r>
                        <a:rPr lang="ru-RU" sz="1700" b="1" dirty="0"/>
                        <a:t>Взаимодействие участников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Субъект-объектное взаимодействие: выполнение указаний, готовых инструкций</a:t>
                      </a:r>
                    </a:p>
                  </a:txBody>
                  <a:tcPr marL="121915" marR="121915" marT="60964" marB="60964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Субъект-субъектное взаимодействие: педагоги включены в со-участие, со-творчество, со-</a:t>
                      </a:r>
                      <a:r>
                        <a:rPr lang="ru-RU" sz="1700" dirty="0" err="1"/>
                        <a:t>трудничество</a:t>
                      </a:r>
                      <a:endParaRPr lang="ru-RU" sz="1700" dirty="0"/>
                    </a:p>
                  </a:txBody>
                  <a:tcPr marL="121915" marR="121915" marT="60964" marB="609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>
            <a:extLst>
              <a:ext uri="{FF2B5EF4-FFF2-40B4-BE49-F238E27FC236}">
                <a16:creationId xmlns:a16="http://schemas.microsoft.com/office/drawing/2014/main" id="{774DF862-6685-4EC1-8B82-8B33025D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841" y="97283"/>
            <a:ext cx="9518649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67" dirty="0">
                <a:solidFill>
                  <a:srgbClr val="FF0000"/>
                </a:solidFill>
              </a:rPr>
              <a:t> </a:t>
            </a:r>
            <a:r>
              <a:rPr lang="ru-RU" altLang="ru-RU" sz="1867" b="1" dirty="0">
                <a:solidFill>
                  <a:srgbClr val="FF0000"/>
                </a:solidFill>
              </a:rPr>
              <a:t> ВЕКТОРЫ ОБНОВЛЕНИЯ НАУЧНО-МЕТОДИЧЕСКОГО СОПРОВОЖДЕНИЯ ПЕДАГОГА</a:t>
            </a:r>
          </a:p>
        </p:txBody>
      </p:sp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id="{0C5B38D5-6B17-4132-8017-1FC649664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40974"/>
              </p:ext>
            </p:extLst>
          </p:nvPr>
        </p:nvGraphicFramePr>
        <p:xfrm>
          <a:off x="649223" y="764260"/>
          <a:ext cx="10739797" cy="598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7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5238">
                <a:tc>
                  <a:txBody>
                    <a:bodyPr/>
                    <a:lstStyle/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100" b="1" dirty="0">
                          <a:solidFill>
                            <a:schemeClr val="bg1"/>
                          </a:solidFill>
                        </a:rPr>
                        <a:t>Показатели для сравнения</a:t>
                      </a:r>
                    </a:p>
                  </a:txBody>
                  <a:tcPr marL="121909" marR="121909" marT="60920" marB="60920"/>
                </a:tc>
                <a:tc>
                  <a:txBody>
                    <a:bodyPr/>
                    <a:lstStyle/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100" b="1" dirty="0">
                          <a:solidFill>
                            <a:schemeClr val="bg1"/>
                          </a:solidFill>
                        </a:rPr>
                        <a:t>Методическое (традиционное) сопровождение педагогов</a:t>
                      </a:r>
                    </a:p>
                  </a:txBody>
                  <a:tcPr marL="121909" marR="121909" marT="60920" marB="60920"/>
                </a:tc>
                <a:tc>
                  <a:txBody>
                    <a:bodyPr/>
                    <a:lstStyle/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>
                          <a:solidFill>
                            <a:schemeClr val="bg1"/>
                          </a:solidFill>
                        </a:rPr>
                        <a:t>Научно-методическое (современное) сопровождение педагогов </a:t>
                      </a:r>
                    </a:p>
                  </a:txBody>
                  <a:tcPr marL="121909" marR="121909" marT="60920" marB="60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010">
                <a:tc>
                  <a:txBody>
                    <a:bodyPr/>
                    <a:lstStyle/>
                    <a:p>
                      <a:r>
                        <a:rPr lang="ru-RU" sz="1700" b="1" dirty="0"/>
                        <a:t>Результативность</a:t>
                      </a:r>
                    </a:p>
                  </a:txBody>
                  <a:tcPr marL="121909" marR="121909" marT="60920" marB="60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/>
                        <a:t>Педагогическое мастерство</a:t>
                      </a:r>
                    </a:p>
                  </a:txBody>
                  <a:tcPr marL="121909" marR="121909" marT="60920" marB="60920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Уровни развития профессиональной деятельности, психолого-педагогического общения и личностных качеств педагога как основа для его «горизонтального» и «вертикального» профессионально-личностного развития в условиях образовательной организации</a:t>
                      </a:r>
                    </a:p>
                  </a:txBody>
                  <a:tcPr marL="121909" marR="121909" marT="60920" marB="60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940">
                <a:tc>
                  <a:txBody>
                    <a:bodyPr/>
                    <a:lstStyle/>
                    <a:p>
                      <a:r>
                        <a:rPr lang="ru-RU" sz="1700" b="1" dirty="0"/>
                        <a:t>Ожидаемые результаты</a:t>
                      </a:r>
                    </a:p>
                  </a:txBody>
                  <a:tcPr marL="121909" marR="121909" marT="60920" marB="60920"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Повышение качества образования в образовательной организации. Совершенствование профессиональных знаний и умений педагогов </a:t>
                      </a:r>
                    </a:p>
                  </a:txBody>
                  <a:tcPr marL="121909" marR="121909" marT="60920" marB="60920"/>
                </a:tc>
                <a:tc>
                  <a:txBody>
                    <a:bodyPr/>
                    <a:lstStyle/>
                    <a:p>
                      <a:r>
                        <a:rPr lang="ru-RU" sz="1700" b="1" dirty="0"/>
                        <a:t>Создание условий и системы методической работы по профессионально-личностному развитию педагогов. Построение и реализация учителем индивидуальной траектории саморазвития. </a:t>
                      </a:r>
                      <a:r>
                        <a:rPr lang="ru-RU" sz="1700" dirty="0"/>
                        <a:t>Трансляция инновационного педагогического опыта (участие в сетевом взаимодействии)</a:t>
                      </a:r>
                    </a:p>
                  </a:txBody>
                  <a:tcPr marL="121909" marR="121909" marT="60920" marB="60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AC600C-690D-45B9-BFC7-955303569911}"/>
              </a:ext>
            </a:extLst>
          </p:cNvPr>
          <p:cNvSpPr/>
          <p:nvPr/>
        </p:nvSpPr>
        <p:spPr>
          <a:xfrm>
            <a:off x="1911497" y="342"/>
            <a:ext cx="852989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ОТВЕТ</a:t>
            </a:r>
          </a:p>
          <a:p>
            <a:pPr algn="ctr">
              <a:defRPr/>
            </a:pP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на изменение процессов профессионального </a:t>
            </a:r>
          </a:p>
          <a:p>
            <a:pPr algn="ctr">
              <a:defRPr/>
            </a:pP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развития педагога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B0EB26-4D30-4B30-B112-7DC4C26DF3B9}"/>
              </a:ext>
            </a:extLst>
          </p:cNvPr>
          <p:cNvSpPr/>
          <p:nvPr/>
        </p:nvSpPr>
        <p:spPr>
          <a:xfrm>
            <a:off x="308941" y="2782200"/>
            <a:ext cx="11735012" cy="38678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733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Единая система научно-методического сопровождения:</a:t>
            </a:r>
          </a:p>
          <a:p>
            <a:pPr marL="609585" indent="-609585">
              <a:buFontTx/>
              <a:buChar char="-"/>
              <a:defRPr/>
            </a:pPr>
            <a:r>
              <a:rPr lang="ru-RU" sz="4267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основания</a:t>
            </a:r>
          </a:p>
          <a:p>
            <a:pPr marL="609585" indent="-609585">
              <a:buFontTx/>
              <a:buChar char="-"/>
              <a:defRPr/>
            </a:pPr>
            <a:r>
              <a:rPr lang="ru-RU" sz="4267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сущность</a:t>
            </a:r>
          </a:p>
          <a:p>
            <a:pPr marL="609585" indent="-609585">
              <a:buFontTx/>
              <a:buChar char="-"/>
              <a:defRPr/>
            </a:pPr>
            <a:r>
              <a:rPr lang="ru-RU" sz="4267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структура </a:t>
            </a:r>
          </a:p>
          <a:p>
            <a:pPr marL="609585" indent="-609585">
              <a:buFontTx/>
              <a:buChar char="-"/>
              <a:defRPr/>
            </a:pPr>
            <a:r>
              <a:rPr lang="ru-RU" sz="4267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технологии</a:t>
            </a: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D23C484D-91BC-4F3A-9862-514C35C3289C}"/>
              </a:ext>
            </a:extLst>
          </p:cNvPr>
          <p:cNvSpPr/>
          <p:nvPr/>
        </p:nvSpPr>
        <p:spPr>
          <a:xfrm>
            <a:off x="3994859" y="4193610"/>
            <a:ext cx="774700" cy="211666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67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1BD301-AAA8-49A2-9ECF-B5B103E074C6}"/>
              </a:ext>
            </a:extLst>
          </p:cNvPr>
          <p:cNvSpPr/>
          <p:nvPr/>
        </p:nvSpPr>
        <p:spPr>
          <a:xfrm>
            <a:off x="5278117" y="4689429"/>
            <a:ext cx="481894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обновление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68A3F-444F-4778-88EC-8B1588472628}"/>
              </a:ext>
            </a:extLst>
          </p:cNvPr>
          <p:cNvSpPr txBox="1"/>
          <p:nvPr/>
        </p:nvSpPr>
        <p:spPr>
          <a:xfrm>
            <a:off x="1020070" y="1837451"/>
            <a:ext cx="103127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Существует необходимость разработки механизмов интеграции и координации деятельности методических структур, распределения полномочий и функций между ними, создания единой системы оценки эффективности работы методических служб на всех уровнях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B37EA-F478-4299-A678-02CE5B84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368" y="3520439"/>
            <a:ext cx="1067607" cy="31418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1126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373932" y="238783"/>
            <a:ext cx="302705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5400"/>
              <a:buNone/>
            </a:pPr>
            <a:r>
              <a:rPr lang="ru-RU" sz="5400" b="1" dirty="0">
                <a:solidFill>
                  <a:srgbClr val="DE4529"/>
                </a:solidFill>
              </a:rPr>
              <a:t>ЧАСТЬ 2</a:t>
            </a:r>
            <a:endParaRPr sz="5400" dirty="0">
              <a:solidFill>
                <a:srgbClr val="DE4529"/>
              </a:solidFill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373932" y="963903"/>
            <a:ext cx="86863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3600" b="1" dirty="0">
                <a:latin typeface="Calibri"/>
                <a:cs typeface="Calibri"/>
                <a:sym typeface="Calibri"/>
              </a:rPr>
              <a:t>Концептуальная основа ЕФСНМС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922667" y="3223155"/>
            <a:ext cx="1072302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  <a:tabLst/>
              <a:defRPr/>
            </a:pPr>
            <a:r>
              <a:rPr lang="ru-RU" sz="1800" b="1" spc="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СОДЕРЖАНИЕ </a:t>
            </a:r>
            <a:r>
              <a:rPr lang="ru-RU" sz="1800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определяет</a:t>
            </a:r>
            <a:r>
              <a:rPr lang="ru-RU" sz="1800" b="1" spc="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методологические, организационные, содержательные и процессуальные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основы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деятельности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направления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модернизации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существующих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системе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образования структур и форм научного и методического сопровождения повышения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квалификации,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также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переподготовки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педагогических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работников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управленческих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кадров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целях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развития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кадрового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потенциала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системы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образования</a:t>
            </a:r>
            <a:r>
              <a:rPr lang="ru-RU" sz="1800" spc="16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Российской</a:t>
            </a:r>
            <a:r>
              <a:rPr lang="ru-RU" sz="1800" spc="14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Федерации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48" name="Google Shape;148;p5"/>
          <p:cNvCxnSpPr/>
          <p:nvPr/>
        </p:nvCxnSpPr>
        <p:spPr>
          <a:xfrm rot="10800000">
            <a:off x="563143" y="1757126"/>
            <a:ext cx="0" cy="1116000"/>
          </a:xfrm>
          <a:prstGeom prst="straightConnector1">
            <a:avLst/>
          </a:prstGeom>
          <a:solidFill>
            <a:schemeClr val="lt1"/>
          </a:solidFill>
          <a:ln w="5715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" name="Google Shape;149;p5"/>
          <p:cNvSpPr txBox="1"/>
          <p:nvPr/>
        </p:nvSpPr>
        <p:spPr>
          <a:xfrm>
            <a:off x="695833" y="1903162"/>
            <a:ext cx="1072302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DE4529"/>
              </a:buClr>
              <a:buSzPts val="4000"/>
            </a:pPr>
            <a:r>
              <a:rPr lang="ru-RU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АКТУАЛЬНОСТЬ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создания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определяется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значимостью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профессиональной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деятельности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педагогов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достижении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приоритетных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национальных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задач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обеспечении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повышения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качества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образования</a:t>
            </a:r>
            <a:endParaRPr lang="ru-RU" sz="1800" spc="5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50" name="Google Shape;150;p5"/>
          <p:cNvCxnSpPr/>
          <p:nvPr/>
        </p:nvCxnSpPr>
        <p:spPr>
          <a:xfrm rot="10800000">
            <a:off x="766211" y="3313987"/>
            <a:ext cx="0" cy="1116000"/>
          </a:xfrm>
          <a:prstGeom prst="straightConnector1">
            <a:avLst/>
          </a:prstGeom>
          <a:solidFill>
            <a:schemeClr val="lt1"/>
          </a:solidFill>
          <a:ln w="5715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5"/>
          <p:cNvSpPr txBox="1"/>
          <p:nvPr/>
        </p:nvSpPr>
        <p:spPr>
          <a:xfrm>
            <a:off x="1091896" y="4965374"/>
            <a:ext cx="1003911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ru-RU" sz="1800" b="1" spc="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ЦЕЛЬ</a:t>
            </a:r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заключается в создании единого научно-методического пространства в сфере</a:t>
            </a:r>
          </a:p>
          <a:p>
            <a:pPr algn="just"/>
            <a:r>
              <a:rPr lang="ru-RU" sz="1800" spc="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повышения квалификации, профессиональной переподготовки и непрерывного развития профессионального мастерства педагогических работников и управленческих кадров в соответствии с приоритетными задачами в области образования</a:t>
            </a:r>
            <a:endParaRPr kumimoji="0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52" name="Google Shape;152;p5"/>
          <p:cNvCxnSpPr/>
          <p:nvPr/>
        </p:nvCxnSpPr>
        <p:spPr>
          <a:xfrm rot="10800000">
            <a:off x="985196" y="5049367"/>
            <a:ext cx="0" cy="1116000"/>
          </a:xfrm>
          <a:prstGeom prst="straightConnector1">
            <a:avLst/>
          </a:prstGeom>
          <a:solidFill>
            <a:schemeClr val="lt1"/>
          </a:solidFill>
          <a:ln w="5715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4" name="Google Shape;15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665" y="4261105"/>
            <a:ext cx="1093911" cy="2504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417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AA67D3B0-B98C-4964-AFF3-F6E1C4BACCE8}"/>
              </a:ext>
            </a:extLst>
          </p:cNvPr>
          <p:cNvSpPr/>
          <p:nvPr/>
        </p:nvSpPr>
        <p:spPr>
          <a:xfrm>
            <a:off x="1394884" y="3359151"/>
            <a:ext cx="719667" cy="1310216"/>
          </a:xfrm>
          <a:prstGeom prst="downArrow">
            <a:avLst>
              <a:gd name="adj1" fmla="val 50000"/>
              <a:gd name="adj2" fmla="val 43516"/>
            </a:avLst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6" name="Пятиугольник 15">
            <a:extLst>
              <a:ext uri="{FF2B5EF4-FFF2-40B4-BE49-F238E27FC236}">
                <a16:creationId xmlns:a16="http://schemas.microsoft.com/office/drawing/2014/main" id="{6ADE8811-2F2E-48E8-B324-7839D00C29F9}"/>
              </a:ext>
            </a:extLst>
          </p:cNvPr>
          <p:cNvSpPr/>
          <p:nvPr/>
        </p:nvSpPr>
        <p:spPr>
          <a:xfrm rot="5400000">
            <a:off x="5244043" y="-2852208"/>
            <a:ext cx="1703916" cy="11146367"/>
          </a:xfrm>
          <a:prstGeom prst="homePlate">
            <a:avLst>
              <a:gd name="adj" fmla="val 18633"/>
            </a:avLst>
          </a:prstGeom>
          <a:solidFill>
            <a:srgbClr val="218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0724" name="TextBox 6">
            <a:extLst>
              <a:ext uri="{FF2B5EF4-FFF2-40B4-BE49-F238E27FC236}">
                <a16:creationId xmlns:a16="http://schemas.microsoft.com/office/drawing/2014/main" id="{5F72A30B-2ED2-45D4-886D-67EBE3B70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2" y="4887385"/>
            <a:ext cx="27415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/>
              <a:t>стажировочные </a:t>
            </a:r>
          </a:p>
          <a:p>
            <a:r>
              <a:rPr lang="ru-RU" altLang="ru-RU" sz="2400" b="1" dirty="0"/>
              <a:t>площадки</a:t>
            </a:r>
          </a:p>
        </p:txBody>
      </p:sp>
      <p:sp>
        <p:nvSpPr>
          <p:cNvPr id="30725" name="TextBox 7">
            <a:extLst>
              <a:ext uri="{FF2B5EF4-FFF2-40B4-BE49-F238E27FC236}">
                <a16:creationId xmlns:a16="http://schemas.microsoft.com/office/drawing/2014/main" id="{61927AC6-7A42-48F2-B689-26FEBB1AA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564" y="4756151"/>
            <a:ext cx="28928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/>
              <a:t>внедрение механизмов наставничества</a:t>
            </a:r>
          </a:p>
        </p:txBody>
      </p:sp>
      <p:sp>
        <p:nvSpPr>
          <p:cNvPr id="30726" name="TextBox 8">
            <a:extLst>
              <a:ext uri="{FF2B5EF4-FFF2-40B4-BE49-F238E27FC236}">
                <a16:creationId xmlns:a16="http://schemas.microsoft.com/office/drawing/2014/main" id="{8E311184-2EAC-4010-81DA-8AD2133E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1" y="1909234"/>
            <a:ext cx="109135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сопровождение педагога в повышении квалификации с учетом выявления профессиональных дефицитов и построения на их основе индивидуальных образовательных маршрутов непрерывного развития профессионального мастерства </a:t>
            </a:r>
          </a:p>
        </p:txBody>
      </p:sp>
      <p:sp>
        <p:nvSpPr>
          <p:cNvPr id="30727" name="TextBox 10">
            <a:extLst>
              <a:ext uri="{FF2B5EF4-FFF2-40B4-BE49-F238E27FC236}">
                <a16:creationId xmlns:a16="http://schemas.microsoft.com/office/drawing/2014/main" id="{658FEECC-1713-4AC8-AB7B-43C1C92BC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1" y="992717"/>
            <a:ext cx="7518400" cy="124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667" b="1" dirty="0"/>
              <a:t>совокупность субъектов </a:t>
            </a:r>
          </a:p>
          <a:p>
            <a:pPr algn="ctr"/>
            <a:r>
              <a:rPr lang="ru-RU" altLang="ru-RU" sz="2667" b="1" dirty="0"/>
              <a:t>научно-методической деятельности</a:t>
            </a:r>
          </a:p>
          <a:p>
            <a:pPr algn="ctr"/>
            <a:endParaRPr lang="ru-RU" altLang="ru-RU" sz="2133" dirty="0">
              <a:solidFill>
                <a:schemeClr val="bg1"/>
              </a:solidFill>
            </a:endParaRPr>
          </a:p>
        </p:txBody>
      </p:sp>
      <p:sp>
        <p:nvSpPr>
          <p:cNvPr id="30728" name="TextBox 2">
            <a:extLst>
              <a:ext uri="{FF2B5EF4-FFF2-40B4-BE49-F238E27FC236}">
                <a16:creationId xmlns:a16="http://schemas.microsoft.com/office/drawing/2014/main" id="{B650E451-5071-4CA1-A6BC-0220FBBC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35" y="67680"/>
            <a:ext cx="107505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chemeClr val="tx2"/>
                </a:solidFill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ЕДИНАЯ ФЕДЕРАЛЬНАЯ СИСТЕМА НАУЧНО-МЕТОДИЧЕСКОГО СОПРОВОЖДЕНИЯ ПЕДАГОГИЧЕСКИХ РАБОТНИКОВ</a:t>
            </a:r>
          </a:p>
        </p:txBody>
      </p:sp>
      <p:sp>
        <p:nvSpPr>
          <p:cNvPr id="12" name="Стрелка вниз 5">
            <a:extLst>
              <a:ext uri="{FF2B5EF4-FFF2-40B4-BE49-F238E27FC236}">
                <a16:creationId xmlns:a16="http://schemas.microsoft.com/office/drawing/2014/main" id="{8C35F09A-F9CA-4C56-9727-3311FBB4D641}"/>
              </a:ext>
            </a:extLst>
          </p:cNvPr>
          <p:cNvSpPr/>
          <p:nvPr/>
        </p:nvSpPr>
        <p:spPr>
          <a:xfrm>
            <a:off x="5780617" y="3587751"/>
            <a:ext cx="719667" cy="1310216"/>
          </a:xfrm>
          <a:prstGeom prst="downArrow">
            <a:avLst>
              <a:gd name="adj1" fmla="val 50000"/>
              <a:gd name="adj2" fmla="val 43516"/>
            </a:avLst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3" name="Стрелка вниз 5">
            <a:extLst>
              <a:ext uri="{FF2B5EF4-FFF2-40B4-BE49-F238E27FC236}">
                <a16:creationId xmlns:a16="http://schemas.microsoft.com/office/drawing/2014/main" id="{F524F870-A613-4C2B-AA03-C10BDC2E2383}"/>
              </a:ext>
            </a:extLst>
          </p:cNvPr>
          <p:cNvSpPr/>
          <p:nvPr/>
        </p:nvSpPr>
        <p:spPr>
          <a:xfrm>
            <a:off x="10077451" y="3359151"/>
            <a:ext cx="719667" cy="1310216"/>
          </a:xfrm>
          <a:prstGeom prst="downArrow">
            <a:avLst>
              <a:gd name="adj1" fmla="val 50000"/>
              <a:gd name="adj2" fmla="val 43516"/>
            </a:avLst>
          </a:prstGeom>
          <a:solidFill>
            <a:srgbClr val="FF99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0732" name="TextBox 6">
            <a:extLst>
              <a:ext uri="{FF2B5EF4-FFF2-40B4-BE49-F238E27FC236}">
                <a16:creationId xmlns:a16="http://schemas.microsoft.com/office/drawing/2014/main" id="{5F6DCDC2-8413-4D31-ABC5-67C4E18E9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234" y="4908551"/>
            <a:ext cx="28928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/>
              <a:t>сетевые формы взаимодействия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54316772-88CC-48D1-B667-601AC2E4B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129" y="170435"/>
            <a:ext cx="9518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dirty="0">
                <a:solidFill>
                  <a:srgbClr val="FF0000"/>
                </a:solidFill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</a:rPr>
              <a:t> Структура методической службы РФ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E5A60B-087C-423A-A6DB-621A8344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070"/>
            <a:ext cx="12192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2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BC3F0C4A-DE35-446C-8DDD-0F031E214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89" y="325883"/>
            <a:ext cx="9518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solidFill>
                  <a:srgbClr val="FF0000"/>
                </a:solidFill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 Федеральный методический центр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E9647D-2F70-4087-B5AC-91FDB7397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03490" y="22871"/>
            <a:ext cx="1032926" cy="16344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FFC32E-633E-40AE-A3B6-E03E4FD19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7350"/>
            <a:ext cx="121920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69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ACA71B-5543-4BCC-A4EC-E56AED942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841" y="97283"/>
            <a:ext cx="95186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67" dirty="0">
                <a:solidFill>
                  <a:srgbClr val="FF0000"/>
                </a:solidFill>
              </a:rPr>
              <a:t> </a:t>
            </a:r>
            <a:r>
              <a:rPr lang="ru-RU" altLang="ru-RU" sz="1867" b="1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Функциональная модель методического сопровождения педагогических работников и управленческих кадров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44534A-F4C4-4106-B43C-1206E6B07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042"/>
            <a:ext cx="121920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373932" y="238783"/>
            <a:ext cx="302705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5400"/>
              <a:buNone/>
            </a:pPr>
            <a:r>
              <a:rPr lang="ru-RU" sz="5400" b="1" dirty="0">
                <a:solidFill>
                  <a:srgbClr val="DE4529"/>
                </a:solidFill>
              </a:rPr>
              <a:t>ЧАСТЬ 3</a:t>
            </a:r>
            <a:endParaRPr sz="5400" dirty="0">
              <a:solidFill>
                <a:srgbClr val="DE4529"/>
              </a:solidFill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373932" y="963903"/>
            <a:ext cx="868635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3600" b="1" dirty="0">
                <a:latin typeface="Calibri"/>
                <a:cs typeface="Calibri"/>
                <a:sym typeface="Calibri"/>
              </a:rPr>
              <a:t>Инфраструктурные решения РСНМС: возможности и ресурсы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48" name="Google Shape;148;p5"/>
          <p:cNvCxnSpPr/>
          <p:nvPr/>
        </p:nvCxnSpPr>
        <p:spPr>
          <a:xfrm rot="10800000">
            <a:off x="618007" y="2485149"/>
            <a:ext cx="0" cy="1116000"/>
          </a:xfrm>
          <a:prstGeom prst="straightConnector1">
            <a:avLst/>
          </a:prstGeom>
          <a:solidFill>
            <a:schemeClr val="lt1"/>
          </a:solidFill>
          <a:ln w="5715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" name="Google Shape;149;p5"/>
          <p:cNvSpPr txBox="1"/>
          <p:nvPr/>
        </p:nvSpPr>
        <p:spPr>
          <a:xfrm>
            <a:off x="766210" y="2487990"/>
            <a:ext cx="11276438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DE4529"/>
              </a:buClr>
              <a:buSzPts val="4000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Положение о региональной системе НМС педагогических работников </a:t>
            </a:r>
            <a:b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 управленческих кадров Красноярского края, утверждено решением УМО </a:t>
            </a:r>
            <a:b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системе общего образования Красноярского края от 07.06.2022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D1B995-B316-4A10-B39E-FDBA1407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834" y="4154326"/>
            <a:ext cx="1572904" cy="22618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33CE46-4566-4EAE-B340-B2451BADF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6738" y="3429000"/>
            <a:ext cx="2158610" cy="299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9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l="11268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373932" y="238783"/>
            <a:ext cx="964789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5400"/>
              <a:buNone/>
            </a:pPr>
            <a:r>
              <a:rPr lang="ru-RU" sz="4400" b="1" dirty="0">
                <a:solidFill>
                  <a:srgbClr val="DE4529"/>
                </a:solidFill>
              </a:rPr>
              <a:t>Структура  доклада</a:t>
            </a:r>
            <a:endParaRPr sz="4400" dirty="0">
              <a:solidFill>
                <a:srgbClr val="DE4529"/>
              </a:solidFill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2415" y="3808035"/>
            <a:ext cx="2069583" cy="2879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952975" y="1194031"/>
            <a:ext cx="1028891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</a:pPr>
            <a:r>
              <a:rPr lang="ru-RU" sz="28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Сопровождение профессионального развития педагога как базовый процесс: от истоков к предпосылкам обновления</a:t>
            </a:r>
            <a:endParaRPr sz="2800" dirty="0">
              <a:solidFill>
                <a:schemeClr val="tx1"/>
              </a:solidFill>
            </a:endParaRPr>
          </a:p>
        </p:txBody>
      </p:sp>
      <p:cxnSp>
        <p:nvCxnSpPr>
          <p:cNvPr id="135" name="Google Shape;135;p4"/>
          <p:cNvCxnSpPr/>
          <p:nvPr/>
        </p:nvCxnSpPr>
        <p:spPr>
          <a:xfrm rot="10800000">
            <a:off x="940073" y="1155209"/>
            <a:ext cx="0" cy="1116000"/>
          </a:xfrm>
          <a:prstGeom prst="straightConnector1">
            <a:avLst/>
          </a:prstGeom>
          <a:solidFill>
            <a:schemeClr val="lt1"/>
          </a:solidFill>
          <a:ln w="5715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4"/>
          <p:cNvSpPr txBox="1"/>
          <p:nvPr/>
        </p:nvSpPr>
        <p:spPr>
          <a:xfrm>
            <a:off x="977531" y="2621203"/>
            <a:ext cx="1102853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</a:pPr>
            <a:r>
              <a:rPr lang="ru-RU" sz="28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Концептуальные основы единой федеральной системы научно-методического сопровождения педагогических работников и управленческих кадров</a:t>
            </a:r>
            <a:endParaRPr sz="2800" dirty="0">
              <a:solidFill>
                <a:schemeClr val="tx1"/>
              </a:solidFill>
            </a:endParaRPr>
          </a:p>
        </p:txBody>
      </p:sp>
      <p:cxnSp>
        <p:nvCxnSpPr>
          <p:cNvPr id="137" name="Google Shape;137;p4"/>
          <p:cNvCxnSpPr/>
          <p:nvPr/>
        </p:nvCxnSpPr>
        <p:spPr>
          <a:xfrm rot="10800000">
            <a:off x="950098" y="2621203"/>
            <a:ext cx="0" cy="1116000"/>
          </a:xfrm>
          <a:prstGeom prst="straightConnector1">
            <a:avLst/>
          </a:prstGeom>
          <a:solidFill>
            <a:schemeClr val="lt1"/>
          </a:solidFill>
          <a:ln w="5715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4"/>
          <p:cNvSpPr txBox="1"/>
          <p:nvPr/>
        </p:nvSpPr>
        <p:spPr>
          <a:xfrm>
            <a:off x="977530" y="4067939"/>
            <a:ext cx="982153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</a:pPr>
            <a:r>
              <a:rPr lang="ru-RU" sz="28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Региональная система научно-методического сопровождения педагогических работников и управленческих кадров: состав, структура, инфраструктурные решения</a:t>
            </a:r>
            <a:endParaRPr sz="2800" dirty="0">
              <a:solidFill>
                <a:schemeClr val="tx1"/>
              </a:solidFill>
            </a:endParaRPr>
          </a:p>
        </p:txBody>
      </p:sp>
      <p:cxnSp>
        <p:nvCxnSpPr>
          <p:cNvPr id="139" name="Google Shape;139;p4"/>
          <p:cNvCxnSpPr/>
          <p:nvPr/>
        </p:nvCxnSpPr>
        <p:spPr>
          <a:xfrm rot="10800000">
            <a:off x="940074" y="4131583"/>
            <a:ext cx="0" cy="1116000"/>
          </a:xfrm>
          <a:prstGeom prst="straightConnector1">
            <a:avLst/>
          </a:prstGeom>
          <a:solidFill>
            <a:schemeClr val="lt1"/>
          </a:solidFill>
          <a:ln w="5715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A51631-E5F4-4B88-A51D-F501BAF8A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63" y="5530010"/>
            <a:ext cx="58759" cy="1227406"/>
          </a:xfrm>
          <a:prstGeom prst="rect">
            <a:avLst/>
          </a:prstGeom>
        </p:spPr>
      </p:pic>
      <p:sp>
        <p:nvSpPr>
          <p:cNvPr id="13" name="Google Shape;138;p4">
            <a:extLst>
              <a:ext uri="{FF2B5EF4-FFF2-40B4-BE49-F238E27FC236}">
                <a16:creationId xmlns:a16="http://schemas.microsoft.com/office/drawing/2014/main" id="{A74D1B57-84D2-4AA4-A654-13E09778BFD5}"/>
              </a:ext>
            </a:extLst>
          </p:cNvPr>
          <p:cNvSpPr txBox="1"/>
          <p:nvPr/>
        </p:nvSpPr>
        <p:spPr>
          <a:xfrm>
            <a:off x="950098" y="5596842"/>
            <a:ext cx="907172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</a:pPr>
            <a:r>
              <a:rPr lang="ru-RU" sz="28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Проблематизация и предназначение краевого методического сбора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0" name="Google Shape;179;p7">
            <a:extLst>
              <a:ext uri="{FF2B5EF4-FFF2-40B4-BE49-F238E27FC236}">
                <a16:creationId xmlns:a16="http://schemas.microsoft.com/office/drawing/2014/main" id="{0A91F76C-85F8-48E6-A1CB-5FC0654DA7A1}"/>
              </a:ext>
            </a:extLst>
          </p:cNvPr>
          <p:cNvSpPr txBox="1"/>
          <p:nvPr/>
        </p:nvSpPr>
        <p:spPr>
          <a:xfrm>
            <a:off x="373932" y="1227483"/>
            <a:ext cx="8034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</a:pPr>
            <a:r>
              <a:rPr lang="ru-RU" sz="4000" b="1" i="0" u="none" strike="noStrike" cap="none" dirty="0">
                <a:solidFill>
                  <a:srgbClr val="DE4529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21" name="Google Shape;179;p7">
            <a:extLst>
              <a:ext uri="{FF2B5EF4-FFF2-40B4-BE49-F238E27FC236}">
                <a16:creationId xmlns:a16="http://schemas.microsoft.com/office/drawing/2014/main" id="{2E66C051-77FF-49F8-B1E6-D454F0E74A3A}"/>
              </a:ext>
            </a:extLst>
          </p:cNvPr>
          <p:cNvSpPr txBox="1"/>
          <p:nvPr/>
        </p:nvSpPr>
        <p:spPr>
          <a:xfrm>
            <a:off x="373932" y="2690558"/>
            <a:ext cx="80343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</a:pPr>
            <a:r>
              <a:rPr lang="ru-RU" sz="4000" b="1" dirty="0">
                <a:solidFill>
                  <a:srgbClr val="DE4529"/>
                </a:solidFill>
                <a:latin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22" name="Google Shape;179;p7">
            <a:extLst>
              <a:ext uri="{FF2B5EF4-FFF2-40B4-BE49-F238E27FC236}">
                <a16:creationId xmlns:a16="http://schemas.microsoft.com/office/drawing/2014/main" id="{A8857946-E242-4AC5-9314-F6C32B4D5F49}"/>
              </a:ext>
            </a:extLst>
          </p:cNvPr>
          <p:cNvSpPr txBox="1"/>
          <p:nvPr/>
        </p:nvSpPr>
        <p:spPr>
          <a:xfrm>
            <a:off x="373932" y="4261104"/>
            <a:ext cx="80343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</a:pPr>
            <a:r>
              <a:rPr lang="ru-RU" sz="4000" b="1" dirty="0">
                <a:solidFill>
                  <a:srgbClr val="DE4529"/>
                </a:solidFill>
                <a:latin typeface="Calibri"/>
                <a:cs typeface="Calibri"/>
                <a:sym typeface="Calibri"/>
              </a:rPr>
              <a:t>3</a:t>
            </a:r>
            <a:endParaRPr dirty="0"/>
          </a:p>
        </p:txBody>
      </p:sp>
      <p:sp>
        <p:nvSpPr>
          <p:cNvPr id="23" name="Google Shape;179;p7">
            <a:extLst>
              <a:ext uri="{FF2B5EF4-FFF2-40B4-BE49-F238E27FC236}">
                <a16:creationId xmlns:a16="http://schemas.microsoft.com/office/drawing/2014/main" id="{CED7C1E6-51AA-40AA-B243-C1ED1C7DF398}"/>
              </a:ext>
            </a:extLst>
          </p:cNvPr>
          <p:cNvSpPr txBox="1"/>
          <p:nvPr/>
        </p:nvSpPr>
        <p:spPr>
          <a:xfrm>
            <a:off x="442525" y="5702791"/>
            <a:ext cx="80343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</a:pPr>
            <a:r>
              <a:rPr lang="ru-RU" sz="4000" b="1" dirty="0">
                <a:solidFill>
                  <a:srgbClr val="DE4529"/>
                </a:solidFill>
                <a:latin typeface="Calibri"/>
                <a:cs typeface="Calibri"/>
                <a:sym typeface="Calibri"/>
              </a:rPr>
              <a:t>4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6">
            <a:extLst>
              <a:ext uri="{FF2B5EF4-FFF2-40B4-BE49-F238E27FC236}">
                <a16:creationId xmlns:a16="http://schemas.microsoft.com/office/drawing/2014/main" id="{026959E0-8F56-483F-835E-74088DFF8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1" y="1869018"/>
            <a:ext cx="2415116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cs typeface="Arial" panose="020B0604020202020204" pitchFamily="34" charset="0"/>
              </a:rPr>
              <a:t>Региональные учебно-методические объединения, методические советы, методические отделы</a:t>
            </a:r>
          </a:p>
          <a:p>
            <a:pPr>
              <a:defRPr/>
            </a:pPr>
            <a:endParaRPr lang="ru-RU" altLang="ru-RU" sz="2400" b="1" dirty="0"/>
          </a:p>
        </p:txBody>
      </p:sp>
      <p:sp>
        <p:nvSpPr>
          <p:cNvPr id="32771" name="TextBox 7">
            <a:extLst>
              <a:ext uri="{FF2B5EF4-FFF2-40B4-BE49-F238E27FC236}">
                <a16:creationId xmlns:a16="http://schemas.microsoft.com/office/drawing/2014/main" id="{AC270ABB-485E-4CE9-A31E-906F7FD27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284" y="1841501"/>
            <a:ext cx="312115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dirty="0"/>
              <a:t>Научно-методическое сопровождение на базе Центров непрерывного повышения профессионального мастерства </a:t>
            </a:r>
          </a:p>
        </p:txBody>
      </p:sp>
      <p:sp>
        <p:nvSpPr>
          <p:cNvPr id="32773" name="TextBox 2">
            <a:extLst>
              <a:ext uri="{FF2B5EF4-FFF2-40B4-BE49-F238E27FC236}">
                <a16:creationId xmlns:a16="http://schemas.microsoft.com/office/drawing/2014/main" id="{9906A6A5-0441-4A03-A36D-24BA4304E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1" y="371001"/>
            <a:ext cx="102079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chemeClr val="tx2"/>
                </a:solidFill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РЕГИОНАЛЬНАЯ СИСТЕМА НАУЧНО-МЕТОДИЧЕСКОГО СОПРОВОЖДЕНИЯ ПЕДАГОГИЧЕСКИХ РАБОТНИКОВ</a:t>
            </a:r>
          </a:p>
        </p:txBody>
      </p:sp>
      <p:sp>
        <p:nvSpPr>
          <p:cNvPr id="32775" name="TextBox 6">
            <a:extLst>
              <a:ext uri="{FF2B5EF4-FFF2-40B4-BE49-F238E27FC236}">
                <a16:creationId xmlns:a16="http://schemas.microsoft.com/office/drawing/2014/main" id="{36C8D251-388F-4BB8-B239-B3A7DF54F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607" y="2147334"/>
            <a:ext cx="31227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</a:rPr>
              <a:t>Изменение инфраструктуры методического сопровождения</a:t>
            </a:r>
          </a:p>
        </p:txBody>
      </p:sp>
      <p:pic>
        <p:nvPicPr>
          <p:cNvPr id="32776" name="Рисунок 2">
            <a:extLst>
              <a:ext uri="{FF2B5EF4-FFF2-40B4-BE49-F238E27FC236}">
                <a16:creationId xmlns:a16="http://schemas.microsoft.com/office/drawing/2014/main" id="{2B3F60D9-70CE-4B99-9845-44D8FE31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269" y="5171115"/>
            <a:ext cx="2180166" cy="148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Рисунок 3">
            <a:extLst>
              <a:ext uri="{FF2B5EF4-FFF2-40B4-BE49-F238E27FC236}">
                <a16:creationId xmlns:a16="http://schemas.microsoft.com/office/drawing/2014/main" id="{C12275AD-590B-44D0-AD34-09704701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5" y="5209117"/>
            <a:ext cx="2180166" cy="115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DC9A58EB-6DC5-4AA4-AF5D-C0E09BCC2A0D}"/>
              </a:ext>
            </a:extLst>
          </p:cNvPr>
          <p:cNvSpPr/>
          <p:nvPr/>
        </p:nvSpPr>
        <p:spPr>
          <a:xfrm>
            <a:off x="3392424" y="2816352"/>
            <a:ext cx="1046947" cy="256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06387B-5A32-45AC-B372-C791D665B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380" y="2791944"/>
            <a:ext cx="1066892" cy="2804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41E68083-72CB-4B02-8BDE-726C992FD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841" y="97283"/>
            <a:ext cx="9518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solidFill>
                  <a:srgbClr val="FF0000"/>
                </a:solidFill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 Инфраструктура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B25E0-7921-46CE-BA8C-4AEFD90C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6574"/>
            <a:ext cx="11782425" cy="47910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B2DF8E-B6DE-4483-A44F-4C18EAA88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572" y="4361688"/>
            <a:ext cx="1043428" cy="2434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84FBE9-89CE-4B7F-8794-DC6FF7E0AFB2}"/>
              </a:ext>
            </a:extLst>
          </p:cNvPr>
          <p:cNvSpPr txBox="1"/>
          <p:nvPr/>
        </p:nvSpPr>
        <p:spPr>
          <a:xfrm>
            <a:off x="377190" y="5761721"/>
            <a:ext cx="6553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Комплекс взаимосвязанных структур или объектов, составляющих и обеспечивающих основу функционирования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85496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47" y="123308"/>
            <a:ext cx="1194995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/>
              <a:t>Цель</a:t>
            </a:r>
            <a:r>
              <a:rPr lang="ru-RU" dirty="0"/>
              <a:t>: стабильная </a:t>
            </a:r>
            <a:r>
              <a:rPr lang="ru-RU" b="1" dirty="0"/>
              <a:t>адресная, персонифицированная поддержка </a:t>
            </a:r>
            <a:r>
              <a:rPr lang="ru-RU" dirty="0"/>
              <a:t>педагогических работников и управленческих кадров, направленная на </a:t>
            </a:r>
            <a:r>
              <a:rPr lang="ru-RU" b="1" dirty="0"/>
              <a:t>устранение профессиональных дефицитов</a:t>
            </a:r>
            <a:r>
              <a:rPr lang="ru-RU" dirty="0"/>
              <a:t>, </a:t>
            </a:r>
            <a:r>
              <a:rPr lang="ru-RU" b="1" dirty="0"/>
              <a:t>развитие профессиональных компетенций </a:t>
            </a:r>
            <a:r>
              <a:rPr lang="ru-RU" dirty="0"/>
              <a:t>и качественное </a:t>
            </a:r>
            <a:r>
              <a:rPr lang="ru-RU" b="1" dirty="0"/>
              <a:t>изменение педагогической практики </a:t>
            </a:r>
            <a:r>
              <a:rPr lang="ru-RU" dirty="0"/>
              <a:t>для реализации приоритетных задач системы ОО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643" y="1066838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Задачи РСНМС: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642" y="1353312"/>
            <a:ext cx="11949959" cy="14130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/>
              <a:t>2.2.1. Реализация ключевых процессов научно-методического сопровождения: </a:t>
            </a:r>
          </a:p>
          <a:p>
            <a:r>
              <a:rPr lang="ru-RU" sz="1400" dirty="0"/>
              <a:t>– профессиональная рефлексия, оценка профессиональных компетенций и выявление профессиональных дефицитов; </a:t>
            </a:r>
          </a:p>
          <a:p>
            <a:r>
              <a:rPr lang="ru-RU" sz="1400" dirty="0"/>
              <a:t>– развитие профессионального мастерства педагогических работников и управленческих кадров; </a:t>
            </a:r>
          </a:p>
          <a:p>
            <a:r>
              <a:rPr lang="ru-RU" sz="1400" dirty="0"/>
              <a:t>– персонализация и индивидуализация поддержки профессионального развития педагогических работников и управленческих кадров; </a:t>
            </a:r>
          </a:p>
          <a:p>
            <a:r>
              <a:rPr lang="ru-RU" sz="1400" dirty="0"/>
              <a:t>– поддержка инновационной и проектной деятельности, выявление эффективных практик; проведение практико-ориентированных исследований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42" y="6292426"/>
            <a:ext cx="1194995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2.2.6. </a:t>
            </a:r>
            <a:r>
              <a:rPr lang="ru-RU" b="1" i="1" dirty="0"/>
              <a:t>Развитие кадрового потенциала </a:t>
            </a:r>
            <a:r>
              <a:rPr lang="ru-RU" dirty="0"/>
              <a:t>отрасли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642" y="3037144"/>
            <a:ext cx="1194995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2.2.2. </a:t>
            </a:r>
            <a:r>
              <a:rPr lang="ru-RU" b="1" i="1" dirty="0"/>
              <a:t>Развитие единого научно-методического пространства</a:t>
            </a:r>
            <a:r>
              <a:rPr lang="ru-RU" dirty="0"/>
              <a:t>, обеспечивающего разнообразие профессиональных запросов в ликвидации </a:t>
            </a:r>
            <a:r>
              <a:rPr lang="ru-RU" dirty="0" err="1"/>
              <a:t>профдефицитов</a:t>
            </a:r>
            <a:r>
              <a:rPr lang="ru-RU" dirty="0"/>
              <a:t>, непрерывном развитии профессионального мастерства и становлении новой педагогической практики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642" y="3831196"/>
            <a:ext cx="1194995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2.2.3. </a:t>
            </a:r>
            <a:r>
              <a:rPr lang="ru-RU" b="1" i="1" dirty="0"/>
              <a:t>Построение сетевого взаимодействия </a:t>
            </a:r>
            <a:r>
              <a:rPr lang="ru-RU" dirty="0"/>
              <a:t>субъектов научно-методического сопровождения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643" y="4282274"/>
            <a:ext cx="1194995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2.2.4. </a:t>
            </a:r>
            <a:r>
              <a:rPr lang="ru-RU" b="1" i="1" dirty="0"/>
              <a:t>Обеспечение наполнения ФР ДПП </a:t>
            </a:r>
            <a:r>
              <a:rPr lang="ru-RU" dirty="0"/>
              <a:t>программами переподготовки и повышения квалификации педагогических работников и управленческих кадров, направленными на устранение выявленных профессиональных дефицитов педагогических работников и управленческих кадров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642" y="5287350"/>
            <a:ext cx="1194995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2.2.5. </a:t>
            </a:r>
            <a:r>
              <a:rPr lang="ru-RU" b="1" i="1" dirty="0"/>
              <a:t>Внедрение в практику и совершенствование различных форм и технологий научно-методического сопровождения (адресной поддержки</a:t>
            </a:r>
            <a:r>
              <a:rPr lang="ru-RU" dirty="0"/>
              <a:t>) педагогических работников и управленческих кадров с учетом глобальных вызовов и задач развития системы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31444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2846" y="156756"/>
            <a:ext cx="90340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РСНМС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включает структурные компоненты и обеспечивает преемственность научно-методического сопровождения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7624" y="1305415"/>
            <a:ext cx="21844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Федеральный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0168" y="2120538"/>
            <a:ext cx="21844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Региональный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43136" y="3940631"/>
            <a:ext cx="21844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Институциональный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77702" y="2900680"/>
            <a:ext cx="21844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Муниципальный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812800" y="2188610"/>
            <a:ext cx="10637520" cy="310896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664464" y="2487168"/>
            <a:ext cx="10708640" cy="321056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68D7F5-C470-46F1-9EA8-7ADE457B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7668" y="3429000"/>
            <a:ext cx="2096931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49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7BC9615-0CBB-4463-A36F-ECC30B6A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97" y="-67309"/>
            <a:ext cx="95186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 Комплексное и непрерывное сопровождение педагога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BA3741-C40D-4D33-B126-E448A17E6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11925300" cy="4953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021D94-9E1C-436E-853F-3433FC34E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486" y="4239659"/>
            <a:ext cx="853514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2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"/>
          <p:cNvSpPr/>
          <p:nvPr/>
        </p:nvSpPr>
        <p:spPr>
          <a:xfrm flipH="1">
            <a:off x="7790688" y="1875499"/>
            <a:ext cx="4215384" cy="2041470"/>
          </a:xfrm>
          <a:prstGeom prst="rect">
            <a:avLst/>
          </a:prstGeom>
          <a:noFill/>
          <a:ln w="3810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9"/>
          <p:cNvSpPr/>
          <p:nvPr/>
        </p:nvSpPr>
        <p:spPr>
          <a:xfrm>
            <a:off x="4043266" y="1892103"/>
            <a:ext cx="3471429" cy="2041470"/>
          </a:xfrm>
          <a:prstGeom prst="rect">
            <a:avLst/>
          </a:prstGeom>
          <a:noFill/>
          <a:ln w="3810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9"/>
          <p:cNvSpPr/>
          <p:nvPr/>
        </p:nvSpPr>
        <p:spPr>
          <a:xfrm>
            <a:off x="593976" y="4050150"/>
            <a:ext cx="11412095" cy="2743842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9"/>
          <p:cNvSpPr/>
          <p:nvPr/>
        </p:nvSpPr>
        <p:spPr>
          <a:xfrm>
            <a:off x="7790688" y="2016024"/>
            <a:ext cx="4215384" cy="1817303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Институциональный уровень</a:t>
            </a:r>
            <a:endParaRPr dirty="0"/>
          </a:p>
        </p:txBody>
      </p:sp>
      <p:sp>
        <p:nvSpPr>
          <p:cNvPr id="524" name="Google Shape;524;p19"/>
          <p:cNvSpPr/>
          <p:nvPr/>
        </p:nvSpPr>
        <p:spPr>
          <a:xfrm>
            <a:off x="4043266" y="2016024"/>
            <a:ext cx="3471429" cy="1777628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Муниципальный уровень</a:t>
            </a:r>
            <a:endParaRPr dirty="0"/>
          </a:p>
        </p:txBody>
      </p:sp>
      <p:sp>
        <p:nvSpPr>
          <p:cNvPr id="525" name="Google Shape;525;p19"/>
          <p:cNvSpPr/>
          <p:nvPr/>
        </p:nvSpPr>
        <p:spPr>
          <a:xfrm>
            <a:off x="593978" y="2016025"/>
            <a:ext cx="3072713" cy="17254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Региональный уровень</a:t>
            </a:r>
            <a:endParaRPr dirty="0"/>
          </a:p>
        </p:txBody>
      </p:sp>
      <p:sp>
        <p:nvSpPr>
          <p:cNvPr id="526" name="Google Shape;526;p19"/>
          <p:cNvSpPr txBox="1"/>
          <p:nvPr/>
        </p:nvSpPr>
        <p:spPr>
          <a:xfrm>
            <a:off x="556513" y="4212536"/>
            <a:ext cx="366801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73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МОКК</a:t>
            </a:r>
          </a:p>
          <a:p>
            <a:pPr marL="873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РУМО</a:t>
            </a:r>
          </a:p>
          <a:p>
            <a:pPr marL="873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КК ИПК (ЦНППМ, РМА,</a:t>
            </a:r>
          </a:p>
          <a:p>
            <a:pPr marL="873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СМО, базовые площадки)</a:t>
            </a:r>
          </a:p>
          <a:p>
            <a:pPr marL="873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ЦОПМКП</a:t>
            </a:r>
          </a:p>
          <a:p>
            <a:pPr marL="873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Педколледжи</a:t>
            </a:r>
          </a:p>
          <a:p>
            <a:pPr marL="873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РИП</a:t>
            </a:r>
          </a:p>
        </p:txBody>
      </p:sp>
      <p:sp>
        <p:nvSpPr>
          <p:cNvPr id="527" name="Google Shape;527;p19"/>
          <p:cNvSpPr txBox="1"/>
          <p:nvPr/>
        </p:nvSpPr>
        <p:spPr>
          <a:xfrm rot="-5400000">
            <a:off x="-697858" y="4830593"/>
            <a:ext cx="2001794" cy="5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3600"/>
              <a:buFont typeface="Calibri"/>
              <a:buNone/>
            </a:pPr>
            <a:r>
              <a:rPr lang="ru-RU" sz="3600" dirty="0">
                <a:solidFill>
                  <a:srgbClr val="DE4529"/>
                </a:solidFill>
                <a:latin typeface="Calibri"/>
                <a:ea typeface="Calibri"/>
                <a:cs typeface="Calibri"/>
                <a:sym typeface="Calibri"/>
              </a:rPr>
              <a:t>субъекты</a:t>
            </a:r>
            <a:endParaRPr sz="3600" dirty="0">
              <a:solidFill>
                <a:srgbClr val="DE45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9"/>
          <p:cNvSpPr/>
          <p:nvPr/>
        </p:nvSpPr>
        <p:spPr>
          <a:xfrm>
            <a:off x="368588" y="368535"/>
            <a:ext cx="101412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DE4529"/>
                </a:solidFill>
                <a:latin typeface="Calibri"/>
                <a:ea typeface="Calibri"/>
                <a:cs typeface="Calibri"/>
                <a:sym typeface="Calibri"/>
              </a:rPr>
              <a:t>Состав РСНМС</a:t>
            </a:r>
            <a:br>
              <a:rPr lang="ru-RU" sz="3600" b="1" dirty="0">
                <a:solidFill>
                  <a:srgbClr val="DE452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Структурные компоненты</a:t>
            </a:r>
            <a:endParaRPr sz="36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21;p19">
            <a:extLst>
              <a:ext uri="{FF2B5EF4-FFF2-40B4-BE49-F238E27FC236}">
                <a16:creationId xmlns:a16="http://schemas.microsoft.com/office/drawing/2014/main" id="{681D122D-4CD6-4475-A6AA-F9DF7D3F6C56}"/>
              </a:ext>
            </a:extLst>
          </p:cNvPr>
          <p:cNvSpPr/>
          <p:nvPr/>
        </p:nvSpPr>
        <p:spPr>
          <a:xfrm>
            <a:off x="593977" y="1902017"/>
            <a:ext cx="3072713" cy="2001794"/>
          </a:xfrm>
          <a:prstGeom prst="rect">
            <a:avLst/>
          </a:prstGeom>
          <a:noFill/>
          <a:ln w="3810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26;p19">
            <a:extLst>
              <a:ext uri="{FF2B5EF4-FFF2-40B4-BE49-F238E27FC236}">
                <a16:creationId xmlns:a16="http://schemas.microsoft.com/office/drawing/2014/main" id="{31A2539E-FC1A-4519-908F-645EA76A5832}"/>
              </a:ext>
            </a:extLst>
          </p:cNvPr>
          <p:cNvSpPr txBox="1"/>
          <p:nvPr/>
        </p:nvSpPr>
        <p:spPr>
          <a:xfrm>
            <a:off x="4043266" y="4241350"/>
            <a:ext cx="36680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73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26;p19">
            <a:extLst>
              <a:ext uri="{FF2B5EF4-FFF2-40B4-BE49-F238E27FC236}">
                <a16:creationId xmlns:a16="http://schemas.microsoft.com/office/drawing/2014/main" id="{B77E0DE1-E537-43FD-925F-430919AF09D8}"/>
              </a:ext>
            </a:extLst>
          </p:cNvPr>
          <p:cNvSpPr txBox="1"/>
          <p:nvPr/>
        </p:nvSpPr>
        <p:spPr>
          <a:xfrm>
            <a:off x="4348318" y="4212536"/>
            <a:ext cx="366801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73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ММС</a:t>
            </a:r>
          </a:p>
          <a:p>
            <a:pPr marL="873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РМО</a:t>
            </a:r>
          </a:p>
        </p:txBody>
      </p:sp>
      <p:sp>
        <p:nvSpPr>
          <p:cNvPr id="14" name="Google Shape;526;p19">
            <a:extLst>
              <a:ext uri="{FF2B5EF4-FFF2-40B4-BE49-F238E27FC236}">
                <a16:creationId xmlns:a16="http://schemas.microsoft.com/office/drawing/2014/main" id="{C018A6B1-A0DB-4DCF-9EC7-435ED7D906C4}"/>
              </a:ext>
            </a:extLst>
          </p:cNvPr>
          <p:cNvSpPr txBox="1"/>
          <p:nvPr/>
        </p:nvSpPr>
        <p:spPr>
          <a:xfrm>
            <a:off x="7835071" y="4328320"/>
            <a:ext cx="366801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73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Методический совет</a:t>
            </a:r>
          </a:p>
          <a:p>
            <a:pPr marL="873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Профессиональные объединения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527;p19">
            <a:extLst>
              <a:ext uri="{FF2B5EF4-FFF2-40B4-BE49-F238E27FC236}">
                <a16:creationId xmlns:a16="http://schemas.microsoft.com/office/drawing/2014/main" id="{F37CCBE9-3E05-4B9B-95C8-B9D9B9469516}"/>
              </a:ext>
            </a:extLst>
          </p:cNvPr>
          <p:cNvSpPr txBox="1"/>
          <p:nvPr/>
        </p:nvSpPr>
        <p:spPr>
          <a:xfrm rot="-5400000">
            <a:off x="-709959" y="2553811"/>
            <a:ext cx="2001794" cy="5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3600"/>
              <a:buFont typeface="Calibri"/>
              <a:buNone/>
            </a:pPr>
            <a:r>
              <a:rPr lang="ru-RU" sz="3600" dirty="0">
                <a:solidFill>
                  <a:srgbClr val="DE4529"/>
                </a:solidFill>
                <a:latin typeface="Calibri"/>
                <a:ea typeface="Calibri"/>
                <a:cs typeface="Calibri"/>
                <a:sym typeface="Calibri"/>
              </a:rPr>
              <a:t>уровень</a:t>
            </a:r>
            <a:endParaRPr sz="3600" dirty="0">
              <a:solidFill>
                <a:srgbClr val="DE45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" y="66908"/>
            <a:ext cx="2184400" cy="528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Региональный уровень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7850" y="87228"/>
            <a:ext cx="2200910" cy="487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МОКК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4880" y="172372"/>
            <a:ext cx="729488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/>
              <a:t>– обеспечивает постановку задач РСНМС на краткосрочную и среднесрочную перспективу исходя из стратегических задач развития системы образования РФ и Красноярского края; </a:t>
            </a:r>
          </a:p>
          <a:p>
            <a:r>
              <a:rPr lang="ru-RU" sz="1050" dirty="0"/>
              <a:t>– обеспечивает финансирование деятельности РСНМС в части 8 ответственности субъектов, являющихся его подведомственными учреждениями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17850" y="998235"/>
            <a:ext cx="2200910" cy="487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УМО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54880" y="1069954"/>
            <a:ext cx="7294880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/>
              <a:t>обеспечивает координацию деятельности субъектов РСНМС регионального уровня, согласование региональных планов работ (дорожных карт) по реализации научно-методического сопровождения педагогических работников и управленческих кадров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120" y="854453"/>
            <a:ext cx="2326640" cy="487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КК ИПК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17850" y="1735653"/>
            <a:ext cx="2200910" cy="487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ЦОПМКП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54880" y="1809048"/>
            <a:ext cx="729488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/>
              <a:t>– осуществляет оценку квалификации педагогических работников и управленческих кадров, выявляет профессиональные дефициты и оформляет рекомендации по преодолению выявленных дефицитов; </a:t>
            </a:r>
          </a:p>
          <a:p>
            <a:r>
              <a:rPr lang="ru-RU" sz="1100" dirty="0"/>
              <a:t>– организует и проводит работу по оформлению целостных карт профессиональной деятельности, получаемых на пересечении требований соответствующих профессиональных стандартов и региональных решений в части технологий, способов, методов решения производственных задач педагогических работников и управленческих кадров; </a:t>
            </a:r>
          </a:p>
          <a:p>
            <a:r>
              <a:rPr lang="ru-RU" sz="1100" dirty="0"/>
              <a:t>– проводит диагностику вновь сформированных в ходе повышения квалификации и профессиональной переподготовки компетенций педагогических и управленческих кадров с целью обеспечения эффективности деятельности региональной системы;</a:t>
            </a:r>
          </a:p>
          <a:p>
            <a:r>
              <a:rPr lang="ru-RU" sz="1100" dirty="0"/>
              <a:t> – осуществляет подготовку и оформление обобщенных аналитических справок по выявленным проблемам профессиональной деятельности как основание для разработки новых актуальных программ ДПП для педагогических работников и управленческих кадров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330" y="2246714"/>
            <a:ext cx="2297430" cy="8069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Педколледжи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330" y="2883395"/>
            <a:ext cx="2891790" cy="3816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/>
              <a:t>– организуют системную работу по целевому обучению;</a:t>
            </a:r>
          </a:p>
          <a:p>
            <a:r>
              <a:rPr lang="ru-RU" sz="1100" dirty="0"/>
              <a:t>– разрабатывают и реализуют программы ДПО, основанные на выявленных дефицитах педагогических работников; – организуют и проводят обучение по программам повышения квалификации и профессиональной переподготовки из ФР ДПП;</a:t>
            </a:r>
          </a:p>
          <a:p>
            <a:r>
              <a:rPr lang="ru-RU" sz="1100" dirty="0"/>
              <a:t>– реализуют мероприятия по освоению педагогическими работниками новых технологий и оборудования в соответствии со стандартами </a:t>
            </a:r>
            <a:r>
              <a:rPr lang="ru-RU" sz="1100" dirty="0" err="1"/>
              <a:t>Worldskills</a:t>
            </a:r>
            <a:r>
              <a:rPr lang="ru-RU" sz="1100" dirty="0"/>
              <a:t>; </a:t>
            </a:r>
          </a:p>
          <a:p>
            <a:r>
              <a:rPr lang="ru-RU" sz="1100" dirty="0"/>
              <a:t>– оказывают выпускникам педагогических колледжей адресную методическую поддержку, проводят консультирование; </a:t>
            </a:r>
          </a:p>
          <a:p>
            <a:r>
              <a:rPr lang="ru-RU" sz="1100" dirty="0"/>
              <a:t>– осуществляют мероприятия по тиражированию лучших практик, проектов по профессиональной ориентации и системному трудоустройству.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54880" y="5149409"/>
            <a:ext cx="7336790" cy="1446550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/>
              <a:t>– организует и проводит работу по внедрению Региональной целевой модели наставничества на основе методологии (целевой модели) наставничества;</a:t>
            </a:r>
          </a:p>
          <a:p>
            <a:r>
              <a:rPr lang="ru-RU" sz="1100" dirty="0"/>
              <a:t> – реализует программы повышения квалификации и проводит мероприятия для наставников и кураторов программ наставничества; – обеспечивает внедрение модели наставничества педагогических работников; </a:t>
            </a:r>
          </a:p>
          <a:p>
            <a:r>
              <a:rPr lang="ru-RU" sz="1100" dirty="0"/>
              <a:t>– обеспечивает консультационное сопровождение реализации программ наставничества педагогических работников; </a:t>
            </a:r>
          </a:p>
          <a:p>
            <a:r>
              <a:rPr lang="ru-RU" sz="1100" dirty="0"/>
              <a:t>– осуществляет отбор стажировочных (менторских) площадок на базе образовательных организаций, имеющих успешный опыт реализации программ наставничества.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17850" y="3985653"/>
            <a:ext cx="2200910" cy="487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РИП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54880" y="4068334"/>
            <a:ext cx="729488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dk1"/>
                </a:solidFill>
              </a:rPr>
              <a:t>- обеспечивают распространение и внедрение результатов инновационных проектов или программ, имеющих существенное значение для обеспечения развития сферы образования с учетом основных направлений социально-экономического развития края, приоритетных направлений государственной политики Российской Федерации в сфере образования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6370" y="1242075"/>
            <a:ext cx="2658110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dirty="0"/>
              <a:t>…</a:t>
            </a:r>
          </a:p>
          <a:p>
            <a:pPr marL="171450" indent="-171450">
              <a:buFontTx/>
              <a:buChar char="-"/>
            </a:pPr>
            <a:r>
              <a:rPr lang="ru-RU" sz="1050" dirty="0"/>
              <a:t> …</a:t>
            </a:r>
          </a:p>
          <a:p>
            <a:pPr marL="171450" indent="-171450">
              <a:buFontTx/>
              <a:buChar char="-"/>
            </a:pPr>
            <a:endParaRPr lang="ru-RU" sz="10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76880" y="6009218"/>
            <a:ext cx="1778000" cy="487680"/>
          </a:xfrm>
          <a:prstGeom prst="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КПК №1</a:t>
            </a:r>
          </a:p>
        </p:txBody>
      </p:sp>
    </p:spTree>
    <p:extLst>
      <p:ext uri="{BB962C8B-B14F-4D97-AF65-F5344CB8AC3E}">
        <p14:creationId xmlns:p14="http://schemas.microsoft.com/office/powerpoint/2010/main" val="3555074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" y="138559"/>
            <a:ext cx="101092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КК ИПК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12" y="2966183"/>
            <a:ext cx="540207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FF0000"/>
                </a:solidFill>
              </a:rPr>
              <a:t>Функции ЦНППМ: </a:t>
            </a:r>
            <a:r>
              <a:rPr lang="ru-RU" sz="1100" dirty="0"/>
              <a:t>– обеспечивает комплексное взаимодействие с Федеральным оператором, Федеральным методическим центром; – обеспечивает формирование и заполнение регионального паспорта ДППО в цифровой экосистеме ДПО; – определяет ответственного за работу в цифровой экосистеме ДПО в соответствии с регламентом, устанавливаемым Федеральным оператором; – обеспечивает формирование системы методического и содержательного сопровождения освоения программ дополнительного профессионального образования с использованием индивидуальных образовательных маршрутов педагогических работников, сформированных на основе выявленных дефицитов профессиональных компетенций, в том числе с применением сетевых форм реализации программ; – обеспечивает </a:t>
            </a:r>
            <a:r>
              <a:rPr lang="ru-RU" sz="1100" dirty="0" err="1"/>
              <a:t>тьюторское</a:t>
            </a:r>
            <a:r>
              <a:rPr lang="ru-RU" sz="1100" dirty="0"/>
              <a:t> и </a:t>
            </a:r>
            <a:r>
              <a:rPr lang="ru-RU" sz="1100" dirty="0" err="1"/>
              <a:t>супервизорское</a:t>
            </a:r>
            <a:r>
              <a:rPr lang="ru-RU" sz="1100" dirty="0"/>
              <a:t> сопровождение реализации программ повышения квалификации педагогических работников и управленческих кадров, в том числе из ФР ДПП; – обеспечивает проведение стажировок педагогических работников и управленческих кадров, в том числе с использованием инфраструктуры, созданной в рамках национального проекта «Образование»; – осуществляет отбор менторских площадок на базе образовательных организаций, имеющих успешный педагогический и управленческий опыт, для обеспечения доступных условий профессионального развития и непрерывного повышения профессионального мастерства педагогических работников и управленческих кадров; – реализует программы повышения квалификации и мероприятия, направленные на повышение профессионального мастерства педагогических работников.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7735" y="2978741"/>
            <a:ext cx="318007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FF0000"/>
                </a:solidFill>
              </a:rPr>
              <a:t>Региональный методический актив (РМА) </a:t>
            </a:r>
            <a:r>
              <a:rPr lang="ru-RU" sz="1100" dirty="0"/>
              <a:t>в составе КК ИПК. Функции РМА: осуществляет адресную методическую поддержку, консультирование, сопровождение педагогических работников и управленческих кадров для обеспечения устойчивых изменений в их  деятельности и повышения качества образования совместно со специалистами муниципальных методических служб</a:t>
            </a:r>
            <a:r>
              <a:rPr lang="ru-RU" sz="1100" dirty="0">
                <a:solidFill>
                  <a:srgbClr val="FF0000"/>
                </a:solidFill>
              </a:rPr>
              <a:t>. </a:t>
            </a:r>
            <a:r>
              <a:rPr lang="ru-RU" sz="1100" b="1" dirty="0">
                <a:solidFill>
                  <a:srgbClr val="FF0000"/>
                </a:solidFill>
              </a:rPr>
              <a:t>Базовые площадки</a:t>
            </a: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/>
              <a:t>в составе КК ИПК. Функции</a:t>
            </a:r>
            <a:r>
              <a:rPr lang="ru-RU" sz="1100" b="1" dirty="0"/>
              <a:t> базовых площадок: </a:t>
            </a:r>
            <a:r>
              <a:rPr lang="ru-RU" sz="1100" dirty="0"/>
              <a:t>обеспечивают разработку и (или) внедрение опережающих практик, ресурсов; реализуют и тиражируют успешные практики, ресурсы. Функции</a:t>
            </a:r>
            <a:r>
              <a:rPr lang="ru-RU" sz="1100" b="1" dirty="0"/>
              <a:t> базовых стажировочных площадок: </a:t>
            </a:r>
            <a:r>
              <a:rPr lang="ru-RU" sz="1100" dirty="0"/>
              <a:t>– обеспечивают реализацию программ стажировок для педагогических работников и управленческих кадров, а также для управленческих и педагогических команд; – создают условия для деятельностного освоения стажерами заявленных в программе трудовых действий, компетенций.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55565" y="2978741"/>
            <a:ext cx="33785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FF0000"/>
                </a:solidFill>
              </a:rPr>
              <a:t>Функции СМО: </a:t>
            </a:r>
            <a:r>
              <a:rPr lang="ru-RU" sz="1100" dirty="0"/>
              <a:t>– организуют единое информационно-методическое пространство для профессионального взаимодействия педагогических работников, в том числе дистанционно; – создают условия для роста профессиональной компетентности и мастерства педагогических работников в соответствии с потребностями развивающейся системы образования, – обеспечивают взаимодействие членов регионального методического актива, членов проектных (творческих) групп, педагогов, педагогических и управленческих команд на базе платформы «Дистанционное обучение Красноярья».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0960" y="126944"/>
            <a:ext cx="10683562" cy="2839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dk1"/>
                </a:solidFill>
              </a:rPr>
              <a:t>– организует и проводит комплекс мероприятий, направленных на реализацию задач РСНМС в соответствии с государственным заданием и программой развития; </a:t>
            </a:r>
          </a:p>
          <a:p>
            <a:r>
              <a:rPr lang="ru-RU" sz="1050" dirty="0">
                <a:solidFill>
                  <a:schemeClr val="dk1"/>
                </a:solidFill>
              </a:rPr>
              <a:t>– обеспечивает планирование и координацию деятельности субъектов РСНМС в составе КК ИПК (ЦНППМ, СМО, РМА, базовых площадок); </a:t>
            </a:r>
          </a:p>
          <a:p>
            <a:r>
              <a:rPr lang="ru-RU" sz="1050" dirty="0">
                <a:solidFill>
                  <a:schemeClr val="dk1"/>
                </a:solidFill>
              </a:rPr>
              <a:t>– обеспечивает разработку программ ДПП в соответствии с запросом педагогических работников и управленческих кадров, в том числе сформулированным на основе выявленных у педагогических работников дефицитов, и обеспечивает их размещение в ФР ДПП; </a:t>
            </a:r>
          </a:p>
          <a:p>
            <a:r>
              <a:rPr lang="ru-RU" sz="1050" dirty="0">
                <a:solidFill>
                  <a:schemeClr val="dk1"/>
                </a:solidFill>
              </a:rPr>
              <a:t>– создает условия (кадровые, материально-технические, методические и иные) для овладения педагогическими работниками и управленческими кадрами навыками использования современных технологий, в том числе цифровых; </a:t>
            </a:r>
          </a:p>
          <a:p>
            <a:r>
              <a:rPr lang="ru-RU" sz="1050" dirty="0">
                <a:solidFill>
                  <a:schemeClr val="dk1"/>
                </a:solidFill>
              </a:rPr>
              <a:t>– способствует внедрению в образовательный процесс современных технологий обучения и воспитания, в том числе проектных форм работы с обучающимися; </a:t>
            </a:r>
          </a:p>
          <a:p>
            <a:r>
              <a:rPr lang="ru-RU" sz="1050" dirty="0">
                <a:solidFill>
                  <a:schemeClr val="dk1"/>
                </a:solidFill>
              </a:rPr>
              <a:t>– осуществляет анализ показателей эффективности функционирования РСНМС, разрабатывает рекомендации по повышению эффективности функционирования РСНМС и предоставляет их в Министерство, региональное учебно-методическое объединение общего образования Красноярского края; </a:t>
            </a:r>
          </a:p>
          <a:p>
            <a:r>
              <a:rPr lang="ru-RU" sz="1050" dirty="0">
                <a:solidFill>
                  <a:schemeClr val="dk1"/>
                </a:solidFill>
              </a:rPr>
              <a:t>– обеспечивает разработку и внедрение нового содержания образования, технологий обучения, различных форм поддержки и сопровождения педагогических работников, а также реализацию региональных программ и проектов, направленных на повышение качества образования, развитие научно-методического потенциала системы образования Красноярского края; </a:t>
            </a:r>
            <a:endParaRPr lang="ru-RU" sz="1050" dirty="0"/>
          </a:p>
          <a:p>
            <a:r>
              <a:rPr lang="ru-RU" sz="1050" dirty="0">
                <a:solidFill>
                  <a:schemeClr val="dk1"/>
                </a:solidFill>
              </a:rPr>
              <a:t>– осуществляет сопровождение муниципальных команд по проблеме совершенствования муниципальных механизмов управления качеством образования по направлению «Система обеспечения профессионального развития педагогических работников»; </a:t>
            </a:r>
          </a:p>
          <a:p>
            <a:r>
              <a:rPr lang="ru-RU" sz="1050" dirty="0">
                <a:solidFill>
                  <a:schemeClr val="dk1"/>
                </a:solidFill>
              </a:rPr>
              <a:t>– осуществляет подготовку материалов регионального мониторинга механизмов управления качеством образования по направлению «Система обеспечения профессионального развития педагогических работников»; </a:t>
            </a:r>
          </a:p>
          <a:p>
            <a:r>
              <a:rPr lang="ru-RU" sz="1050" dirty="0">
                <a:solidFill>
                  <a:schemeClr val="dk1"/>
                </a:solidFill>
              </a:rPr>
              <a:t>– выполняет иные задачи и функции, возложенные Министерством.</a:t>
            </a:r>
          </a:p>
        </p:txBody>
      </p:sp>
    </p:spTree>
    <p:extLst>
      <p:ext uri="{BB962C8B-B14F-4D97-AF65-F5344CB8AC3E}">
        <p14:creationId xmlns:p14="http://schemas.microsoft.com/office/powerpoint/2010/main" val="3180482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6">
            <a:extLst>
              <a:ext uri="{FF2B5EF4-FFF2-40B4-BE49-F238E27FC236}">
                <a16:creationId xmlns:a16="http://schemas.microsoft.com/office/drawing/2014/main" id="{D62BC504-04B2-412C-8F99-2301DD095AB7}"/>
              </a:ext>
            </a:extLst>
          </p:cNvPr>
          <p:cNvSpPr/>
          <p:nvPr/>
        </p:nvSpPr>
        <p:spPr>
          <a:xfrm>
            <a:off x="0" y="-40458"/>
            <a:ext cx="12192000" cy="173114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C978E-61E0-4DC2-854E-724E54BC9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3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DE4529"/>
                </a:solidFill>
                <a:latin typeface="+mn-lt"/>
              </a:rPr>
              <a:t>Положение о НМС педагогических работников и управленческих кадров ИПК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EF83F-092B-46C7-A605-E66EE628A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1825625"/>
            <a:ext cx="11096348" cy="4557420"/>
          </a:xfrm>
        </p:spPr>
        <p:txBody>
          <a:bodyPr>
            <a:normAutofit lnSpcReduction="10000"/>
          </a:bodyPr>
          <a:lstStyle/>
          <a:p>
            <a:r>
              <a:rPr lang="ru-RU" sz="2600" b="1" dirty="0"/>
              <a:t>НМС</a:t>
            </a:r>
            <a:r>
              <a:rPr lang="ru-RU" sz="2600" dirty="0"/>
              <a:t> – </a:t>
            </a:r>
            <a:r>
              <a:rPr lang="ru-RU" sz="2600" b="1" dirty="0"/>
              <a:t>базовый процесс</a:t>
            </a:r>
            <a:r>
              <a:rPr lang="ru-RU" sz="2600" dirty="0"/>
              <a:t> в Институте </a:t>
            </a:r>
          </a:p>
          <a:p>
            <a:r>
              <a:rPr lang="ru-RU" sz="2600" dirty="0"/>
              <a:t>Цель НМС – </a:t>
            </a:r>
            <a:r>
              <a:rPr lang="ru-RU" sz="2600" b="1" dirty="0"/>
              <a:t>изменение в деятельности </a:t>
            </a:r>
            <a:r>
              <a:rPr lang="ru-RU" sz="2600" dirty="0"/>
              <a:t>или </a:t>
            </a:r>
            <a:r>
              <a:rPr lang="ru-RU" sz="2600" b="1" dirty="0"/>
              <a:t>изменение практики </a:t>
            </a:r>
            <a:r>
              <a:rPr lang="ru-RU" sz="2600" dirty="0"/>
              <a:t>для достижения образовательных результатов  </a:t>
            </a:r>
            <a:endParaRPr lang="ru-RU" sz="2600" i="1" dirty="0"/>
          </a:p>
          <a:p>
            <a:r>
              <a:rPr lang="ru-RU" sz="2600" dirty="0"/>
              <a:t>Основа изменения практики</a:t>
            </a:r>
            <a:r>
              <a:rPr lang="ru-RU" sz="2600" b="1" dirty="0"/>
              <a:t>: </a:t>
            </a:r>
            <a:r>
              <a:rPr lang="ru-RU" sz="2600" dirty="0"/>
              <a:t>за счет </a:t>
            </a:r>
            <a:r>
              <a:rPr lang="ru-RU" sz="2600" b="1" dirty="0"/>
              <a:t>технологического сдвига</a:t>
            </a:r>
          </a:p>
          <a:p>
            <a:r>
              <a:rPr lang="ru-RU" sz="2600" dirty="0"/>
              <a:t>Для изменения нужна </a:t>
            </a:r>
            <a:r>
              <a:rPr lang="ru-RU" sz="2600" b="1" dirty="0"/>
              <a:t>субъектная позиция</a:t>
            </a:r>
            <a:r>
              <a:rPr lang="ru-RU" sz="2600" dirty="0"/>
              <a:t>: становление субъектности во взаимодействии (</a:t>
            </a:r>
            <a:r>
              <a:rPr lang="ru-RU" sz="2600" i="1" dirty="0"/>
              <a:t>мотивация, технологии, рефлексия)</a:t>
            </a:r>
          </a:p>
          <a:p>
            <a:r>
              <a:rPr lang="ru-RU" sz="2600" dirty="0"/>
              <a:t>Ключевое</a:t>
            </a:r>
            <a:r>
              <a:rPr lang="ru-RU" sz="2600" i="1" dirty="0"/>
              <a:t> </a:t>
            </a:r>
            <a:r>
              <a:rPr lang="ru-RU" sz="2600" b="1" dirty="0"/>
              <a:t>содержание НМС </a:t>
            </a:r>
            <a:r>
              <a:rPr lang="ru-RU" sz="2600" dirty="0"/>
              <a:t>– введение ФГОС (деятельностный подход в повседневной практике учителя, ФГ, планирование от результата, воспитание)</a:t>
            </a:r>
          </a:p>
          <a:p>
            <a:r>
              <a:rPr lang="ru-RU" sz="2600" dirty="0"/>
              <a:t>Для единства научно-методического пространства нужна кооперация со специалистами на местах практики  (муниципалитеты, школы)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73670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DC108-0919-48D0-8B63-51E461AFD1FE}"/>
              </a:ext>
            </a:extLst>
          </p:cNvPr>
          <p:cNvSpPr txBox="1"/>
          <p:nvPr/>
        </p:nvSpPr>
        <p:spPr>
          <a:xfrm>
            <a:off x="120163" y="1215090"/>
            <a:ext cx="60945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Северный округ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Енисейский район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Таймырский Долгано-Ненецкий муниципальный район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Западный округ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Назаровский район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 Ачинск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Южный округ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Курагинский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район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Восточный округ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Ирбейский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район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BA5DBFC-97D7-4592-B075-1361110C30D0}"/>
              </a:ext>
            </a:extLst>
          </p:cNvPr>
          <p:cNvSpPr txBox="1">
            <a:spLocks/>
          </p:cNvSpPr>
          <p:nvPr/>
        </p:nvSpPr>
        <p:spPr>
          <a:xfrm>
            <a:off x="2711451" y="-357996"/>
            <a:ext cx="9321800" cy="71599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>
                <a:solidFill>
                  <a:schemeClr val="bg1"/>
                </a:solidFill>
                <a:latin typeface="Calibri" pitchFamily="34" charset="0"/>
              </a:defRPr>
            </a:lvl5pPr>
            <a:lvl6pPr marL="432988"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Optima Cyr"/>
              </a:defRPr>
            </a:lvl6pPr>
            <a:lvl7pPr marL="865976"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Optima Cyr"/>
              </a:defRPr>
            </a:lvl7pPr>
            <a:lvl8pPr marL="1298964"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Optima Cyr"/>
              </a:defRPr>
            </a:lvl8pPr>
            <a:lvl9pPr marL="1731953" algn="l" rtl="0" eaLnBrk="1" fontAlgn="base" hangingPunct="1"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Optima Cyr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FFFF"/>
                </a:solidFill>
                <a:latin typeface="Calibri"/>
              </a:rPr>
              <a:t>Технологии методического сопровождения как ресурс становления РСНМС</a:t>
            </a: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302325-E22B-4905-B3E1-CA47311F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1215090"/>
            <a:ext cx="1591710" cy="4154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92FC10-4FA5-4820-86EE-D69F375E3280}"/>
              </a:ext>
            </a:extLst>
          </p:cNvPr>
          <p:cNvSpPr txBox="1"/>
          <p:nvPr/>
        </p:nvSpPr>
        <p:spPr>
          <a:xfrm flipH="1">
            <a:off x="7372351" y="1218708"/>
            <a:ext cx="452024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Апробация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МСО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(заключены соглашения)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образовательных организаций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u="sng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Технологии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Study</a:t>
            </a:r>
            <a:endParaRPr kumimoji="0" lang="ru-RU" sz="24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kern="1200" dirty="0" err="1">
                <a:latin typeface="Calibri"/>
                <a:ea typeface="+mn-ea"/>
                <a:cs typeface="+mn-cs"/>
              </a:rPr>
              <a:t>Супервизия</a:t>
            </a:r>
            <a:endParaRPr kumimoji="0" lang="ru-RU" sz="24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kern="1200" dirty="0" err="1">
                <a:latin typeface="Calibri"/>
                <a:ea typeface="+mn-ea"/>
                <a:cs typeface="+mn-cs"/>
              </a:rPr>
              <a:t>Тьюторское</a:t>
            </a:r>
            <a:r>
              <a:rPr lang="ru-RU" sz="2400" b="1" kern="1200" dirty="0">
                <a:latin typeface="Calibri"/>
                <a:ea typeface="+mn-ea"/>
                <a:cs typeface="+mn-cs"/>
              </a:rPr>
              <a:t> сопровождение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Кураторская методика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88C12-DFCF-4EFE-8597-04CD3C316C17}"/>
              </a:ext>
            </a:extLst>
          </p:cNvPr>
          <p:cNvSpPr txBox="1"/>
          <p:nvPr/>
        </p:nvSpPr>
        <p:spPr>
          <a:xfrm>
            <a:off x="2379094" y="5506491"/>
            <a:ext cx="7433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Сетевая (со стажировками) программа повышения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98494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-4835"/>
            <a:ext cx="12192000" cy="169649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296440" y="-11320"/>
            <a:ext cx="302705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5400"/>
              <a:buNone/>
            </a:pPr>
            <a:r>
              <a:rPr lang="ru-RU" sz="5400" b="1" dirty="0">
                <a:solidFill>
                  <a:srgbClr val="DE4529"/>
                </a:solidFill>
              </a:rPr>
              <a:t>ЧАСТЬ 1</a:t>
            </a:r>
            <a:endParaRPr sz="5400" dirty="0">
              <a:solidFill>
                <a:srgbClr val="DE4529"/>
              </a:solidFill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9942371" y="192923"/>
            <a:ext cx="2128521" cy="224984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9780704" y="32132"/>
            <a:ext cx="2394502" cy="2394502"/>
          </a:xfrm>
          <a:prstGeom prst="donut">
            <a:avLst>
              <a:gd name="adj" fmla="val 8787"/>
            </a:avLst>
          </a:prstGeom>
          <a:solidFill>
            <a:srgbClr val="D8D8D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1993391" y="2135778"/>
            <a:ext cx="491032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</a:pPr>
            <a:r>
              <a:rPr lang="ru-RU" sz="4000" b="1" dirty="0">
                <a:solidFill>
                  <a:srgbClr val="DE4529"/>
                </a:solidFill>
                <a:latin typeface="Calibri"/>
                <a:cs typeface="Calibri"/>
                <a:sym typeface="Calibri"/>
              </a:rPr>
              <a:t>Истоки</a:t>
            </a:r>
            <a:endParaRPr dirty="0"/>
          </a:p>
        </p:txBody>
      </p:sp>
      <p:cxnSp>
        <p:nvCxnSpPr>
          <p:cNvPr id="116" name="Google Shape;116;p3"/>
          <p:cNvCxnSpPr/>
          <p:nvPr/>
        </p:nvCxnSpPr>
        <p:spPr>
          <a:xfrm rot="10800000">
            <a:off x="2022681" y="2285624"/>
            <a:ext cx="0" cy="1116000"/>
          </a:xfrm>
          <a:prstGeom prst="straightConnector1">
            <a:avLst/>
          </a:prstGeom>
          <a:solidFill>
            <a:schemeClr val="lt1"/>
          </a:solidFill>
          <a:ln w="5715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3"/>
          <p:cNvSpPr txBox="1"/>
          <p:nvPr/>
        </p:nvSpPr>
        <p:spPr>
          <a:xfrm>
            <a:off x="2126995" y="2682398"/>
            <a:ext cx="912012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Основа деятельности по совершенствованию профессионального мастерства -  сопровождение учителя (педагогических работников)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2022680" y="3588183"/>
            <a:ext cx="631664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</a:pPr>
            <a:r>
              <a:rPr lang="ru-RU" sz="4000" b="1" dirty="0">
                <a:solidFill>
                  <a:srgbClr val="DE4529"/>
                </a:solidFill>
                <a:latin typeface="Calibri"/>
                <a:cs typeface="Calibri"/>
                <a:sym typeface="Calibri"/>
              </a:rPr>
              <a:t>80-90 гг. </a:t>
            </a:r>
            <a:r>
              <a:rPr lang="en-US" sz="4000" b="1" dirty="0">
                <a:solidFill>
                  <a:srgbClr val="DE4529"/>
                </a:solidFill>
                <a:latin typeface="Calibri"/>
                <a:cs typeface="Calibri"/>
                <a:sym typeface="Calibri"/>
              </a:rPr>
              <a:t>XX </a:t>
            </a:r>
            <a:r>
              <a:rPr lang="ru-RU" sz="4000" b="1" dirty="0">
                <a:solidFill>
                  <a:srgbClr val="DE4529"/>
                </a:solidFill>
                <a:latin typeface="Calibri"/>
                <a:cs typeface="Calibri"/>
                <a:sym typeface="Calibri"/>
              </a:rPr>
              <a:t>в.</a:t>
            </a:r>
            <a:endParaRPr dirty="0"/>
          </a:p>
        </p:txBody>
      </p:sp>
      <p:cxnSp>
        <p:nvCxnSpPr>
          <p:cNvPr id="119" name="Google Shape;119;p3"/>
          <p:cNvCxnSpPr/>
          <p:nvPr/>
        </p:nvCxnSpPr>
        <p:spPr>
          <a:xfrm rot="10800000">
            <a:off x="2030948" y="3631251"/>
            <a:ext cx="0" cy="1116000"/>
          </a:xfrm>
          <a:prstGeom prst="straightConnector1">
            <a:avLst/>
          </a:prstGeom>
          <a:solidFill>
            <a:schemeClr val="lt1"/>
          </a:solidFill>
          <a:ln w="5715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3"/>
          <p:cNvSpPr txBox="1"/>
          <p:nvPr/>
        </p:nvSpPr>
        <p:spPr>
          <a:xfrm>
            <a:off x="2202088" y="4134803"/>
            <a:ext cx="912011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Сопровождение инновационных практик и проектов в системе образования; аналитическая деятельность</a:t>
            </a:r>
            <a:endParaRPr dirty="0"/>
          </a:p>
        </p:txBody>
      </p:sp>
      <p:sp>
        <p:nvSpPr>
          <p:cNvPr id="121" name="Google Shape;121;p3"/>
          <p:cNvSpPr txBox="1"/>
          <p:nvPr/>
        </p:nvSpPr>
        <p:spPr>
          <a:xfrm>
            <a:off x="2030948" y="5040588"/>
            <a:ext cx="42738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4000"/>
              <a:buFont typeface="Calibri"/>
              <a:buNone/>
            </a:pPr>
            <a:r>
              <a:rPr lang="ru-RU" sz="4000" b="1" dirty="0">
                <a:solidFill>
                  <a:srgbClr val="DE4529"/>
                </a:solidFill>
                <a:latin typeface="Calibri"/>
                <a:cs typeface="Calibri"/>
                <a:sym typeface="Calibri"/>
              </a:rPr>
              <a:t>Сегодня</a:t>
            </a:r>
            <a:endParaRPr dirty="0"/>
          </a:p>
        </p:txBody>
      </p:sp>
      <p:cxnSp>
        <p:nvCxnSpPr>
          <p:cNvPr id="122" name="Google Shape;122;p3"/>
          <p:cNvCxnSpPr/>
          <p:nvPr/>
        </p:nvCxnSpPr>
        <p:spPr>
          <a:xfrm rot="10800000">
            <a:off x="2030948" y="5040588"/>
            <a:ext cx="0" cy="1116000"/>
          </a:xfrm>
          <a:prstGeom prst="straightConnector1">
            <a:avLst/>
          </a:prstGeom>
          <a:solidFill>
            <a:schemeClr val="lt1"/>
          </a:solidFill>
          <a:ln w="5715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3"/>
          <p:cNvSpPr txBox="1"/>
          <p:nvPr/>
        </p:nvSpPr>
        <p:spPr>
          <a:xfrm>
            <a:off x="2126995" y="5587208"/>
            <a:ext cx="954906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Сопровождение – ведущий процесс методической деятельности</a:t>
            </a:r>
            <a:endParaRPr dirty="0"/>
          </a:p>
        </p:txBody>
      </p:sp>
      <p:sp>
        <p:nvSpPr>
          <p:cNvPr id="124" name="Google Shape;124;p3"/>
          <p:cNvSpPr/>
          <p:nvPr/>
        </p:nvSpPr>
        <p:spPr>
          <a:xfrm>
            <a:off x="313234" y="587685"/>
            <a:ext cx="961234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Ретроспектива: становление и развитие процесса сопровождения педагога</a:t>
            </a:r>
            <a:endParaRPr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75F192-06AC-4638-9111-8439642BD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15" y="2551499"/>
            <a:ext cx="1513393" cy="34613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9740F2-B4A6-4287-923B-AEB6F4A91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757" y="505589"/>
            <a:ext cx="1705748" cy="149679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423C54-B916-49EF-96DA-C170571D8767}"/>
              </a:ext>
            </a:extLst>
          </p:cNvPr>
          <p:cNvSpPr/>
          <p:nvPr/>
        </p:nvSpPr>
        <p:spPr>
          <a:xfrm>
            <a:off x="374904" y="804672"/>
            <a:ext cx="1717434" cy="877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ММС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B20D4A-53BA-431B-AED0-3F2EC717ECA9}"/>
              </a:ext>
            </a:extLst>
          </p:cNvPr>
          <p:cNvSpPr/>
          <p:nvPr/>
        </p:nvSpPr>
        <p:spPr>
          <a:xfrm>
            <a:off x="703245" y="2001464"/>
            <a:ext cx="10785509" cy="3701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dk1"/>
                </a:solidFill>
              </a:rPr>
              <a:t>– обеспечивают </a:t>
            </a:r>
            <a:r>
              <a:rPr lang="ru-RU" sz="1600" dirty="0" err="1">
                <a:solidFill>
                  <a:schemeClr val="dk1"/>
                </a:solidFill>
              </a:rPr>
              <a:t>фасилитацию</a:t>
            </a:r>
            <a:r>
              <a:rPr lang="ru-RU" sz="1600" dirty="0">
                <a:solidFill>
                  <a:schemeClr val="dk1"/>
                </a:solidFill>
              </a:rPr>
              <a:t> переноса приобретенных в ходе освоения индивидуальных образовательных маршрутов компетенций в реальную педагогическую практику во взаимодействии с ЦНППМ (в формате стажировок, мастер-классов, организации обмена опытом, посещения учебных занятий педагогических работников);</a:t>
            </a:r>
          </a:p>
          <a:p>
            <a:pPr algn="just"/>
            <a:r>
              <a:rPr lang="ru-RU" sz="1600" dirty="0">
                <a:solidFill>
                  <a:schemeClr val="dk1"/>
                </a:solidFill>
              </a:rPr>
              <a:t>– предоставляют в ЦНППМ информацию о муниципальной системе ДПО для паспорта ДППО;</a:t>
            </a:r>
          </a:p>
          <a:p>
            <a:pPr algn="just"/>
            <a:r>
              <a:rPr lang="ru-RU" sz="1600" dirty="0">
                <a:solidFill>
                  <a:schemeClr val="dk1"/>
                </a:solidFill>
              </a:rPr>
              <a:t>– обеспечивают изучение запросов и оказание практической помощи педагогическим   работникам,    в   том    числе   организуют    деятельность по выявлению профессиональных дефицитов педагогических работников во взаимодействии с ЦНППМ и заместителями руководителей образовательных организаций;</a:t>
            </a:r>
          </a:p>
          <a:p>
            <a:pPr algn="just"/>
            <a:r>
              <a:rPr lang="ru-RU" sz="1600" dirty="0">
                <a:solidFill>
                  <a:schemeClr val="dk1"/>
                </a:solidFill>
              </a:rPr>
              <a:t>– координируют методическую работу и формируют методическую инфраструктуру муниципальной системы образования для сопровождения профессиональной деятельности педагогических работников и управленческих кадров, образовательных организаций;</a:t>
            </a:r>
          </a:p>
          <a:p>
            <a:pPr algn="just"/>
            <a:r>
              <a:rPr lang="ru-RU" sz="1600" dirty="0">
                <a:solidFill>
                  <a:schemeClr val="dk1"/>
                </a:solidFill>
              </a:rPr>
              <a:t>– обеспечивают проведение муниципальных этапов конкурсов профессионального мастерства педагогических работников;</a:t>
            </a:r>
          </a:p>
          <a:p>
            <a:pPr algn="just"/>
            <a:r>
              <a:rPr lang="ru-RU" sz="1600" dirty="0">
                <a:solidFill>
                  <a:schemeClr val="dk1"/>
                </a:solidFill>
              </a:rPr>
              <a:t>– организуют апробацию новых технологий методической  работы и их тиражирование</a:t>
            </a:r>
          </a:p>
          <a:p>
            <a:endParaRPr lang="ru-RU" sz="105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25CDF-4ED3-4034-A16C-DCEC99EF8407}"/>
              </a:ext>
            </a:extLst>
          </p:cNvPr>
          <p:cNvSpPr txBox="1"/>
          <p:nvPr/>
        </p:nvSpPr>
        <p:spPr>
          <a:xfrm>
            <a:off x="3129534" y="94559"/>
            <a:ext cx="6094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Структурный компонент муниципального уровня РСНМС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386B871-7026-4880-B083-594CC76EC1D4}"/>
              </a:ext>
            </a:extLst>
          </p:cNvPr>
          <p:cNvSpPr/>
          <p:nvPr/>
        </p:nvSpPr>
        <p:spPr>
          <a:xfrm>
            <a:off x="2092338" y="5731945"/>
            <a:ext cx="80073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направления трансформации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34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ый треугольник 61">
            <a:extLst>
              <a:ext uri="{FF2B5EF4-FFF2-40B4-BE49-F238E27FC236}">
                <a16:creationId xmlns:a16="http://schemas.microsoft.com/office/drawing/2014/main" id="{BCB59EE5-EDFE-4DBF-90A7-DC18C6306839}"/>
              </a:ext>
            </a:extLst>
          </p:cNvPr>
          <p:cNvSpPr/>
          <p:nvPr/>
        </p:nvSpPr>
        <p:spPr>
          <a:xfrm rot="16200000">
            <a:off x="56140" y="1427876"/>
            <a:ext cx="220405" cy="25045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: скругленные верхние углы 62">
            <a:extLst>
              <a:ext uri="{FF2B5EF4-FFF2-40B4-BE49-F238E27FC236}">
                <a16:creationId xmlns:a16="http://schemas.microsoft.com/office/drawing/2014/main" id="{337E486B-8131-48E4-A01A-310A636A2F12}"/>
              </a:ext>
            </a:extLst>
          </p:cNvPr>
          <p:cNvSpPr/>
          <p:nvPr/>
        </p:nvSpPr>
        <p:spPr>
          <a:xfrm rot="5400000">
            <a:off x="-700163" y="2371175"/>
            <a:ext cx="4633808" cy="2777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Прямоугольник: скругленные верхние углы 63">
            <a:extLst>
              <a:ext uri="{FF2B5EF4-FFF2-40B4-BE49-F238E27FC236}">
                <a16:creationId xmlns:a16="http://schemas.microsoft.com/office/drawing/2014/main" id="{10901EF8-8BFD-420C-B0B6-D4505E1BAD09}"/>
              </a:ext>
            </a:extLst>
          </p:cNvPr>
          <p:cNvSpPr/>
          <p:nvPr/>
        </p:nvSpPr>
        <p:spPr>
          <a:xfrm rot="5400000">
            <a:off x="1016010" y="648008"/>
            <a:ext cx="827466" cy="277725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A57178-4A08-4E07-B7E2-FE25EB50ACBF}"/>
              </a:ext>
            </a:extLst>
          </p:cNvPr>
          <p:cNvSpPr txBox="1"/>
          <p:nvPr/>
        </p:nvSpPr>
        <p:spPr>
          <a:xfrm>
            <a:off x="41117" y="1872169"/>
            <a:ext cx="290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СОПРОВОЖДЕНИЕ КОГО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2FE8DDB5-2989-4058-90E8-46A966BBD9DE}"/>
              </a:ext>
            </a:extLst>
          </p:cNvPr>
          <p:cNvCxnSpPr>
            <a:cxnSpLocks/>
          </p:cNvCxnSpPr>
          <p:nvPr/>
        </p:nvCxnSpPr>
        <p:spPr>
          <a:xfrm>
            <a:off x="522316" y="4263899"/>
            <a:ext cx="218885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: скругленные верхние углы 77">
            <a:extLst>
              <a:ext uri="{FF2B5EF4-FFF2-40B4-BE49-F238E27FC236}">
                <a16:creationId xmlns:a16="http://schemas.microsoft.com/office/drawing/2014/main" id="{D069D942-FE95-47CD-BF82-BAA9CEFCB13A}"/>
              </a:ext>
            </a:extLst>
          </p:cNvPr>
          <p:cNvSpPr/>
          <p:nvPr/>
        </p:nvSpPr>
        <p:spPr>
          <a:xfrm rot="5400000">
            <a:off x="2380593" y="2371178"/>
            <a:ext cx="4633808" cy="2777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рямоугольник: скругленные верхние углы 78">
            <a:extLst>
              <a:ext uri="{FF2B5EF4-FFF2-40B4-BE49-F238E27FC236}">
                <a16:creationId xmlns:a16="http://schemas.microsoft.com/office/drawing/2014/main" id="{54508553-B40F-4A71-8088-8A0D77FF6BF1}"/>
              </a:ext>
            </a:extLst>
          </p:cNvPr>
          <p:cNvSpPr/>
          <p:nvPr/>
        </p:nvSpPr>
        <p:spPr>
          <a:xfrm rot="5400000">
            <a:off x="4109389" y="648007"/>
            <a:ext cx="827466" cy="2777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: скругленные верхние углы 91">
            <a:extLst>
              <a:ext uri="{FF2B5EF4-FFF2-40B4-BE49-F238E27FC236}">
                <a16:creationId xmlns:a16="http://schemas.microsoft.com/office/drawing/2014/main" id="{3472D09B-436D-4DD0-8FE4-259371CD6A18}"/>
              </a:ext>
            </a:extLst>
          </p:cNvPr>
          <p:cNvSpPr/>
          <p:nvPr/>
        </p:nvSpPr>
        <p:spPr>
          <a:xfrm rot="5400000">
            <a:off x="5369047" y="2417501"/>
            <a:ext cx="4633808" cy="2684604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: скругленные верхние углы 92">
            <a:extLst>
              <a:ext uri="{FF2B5EF4-FFF2-40B4-BE49-F238E27FC236}">
                <a16:creationId xmlns:a16="http://schemas.microsoft.com/office/drawing/2014/main" id="{0CBFE334-BB54-4EA7-8F58-C04D9E729171}"/>
              </a:ext>
            </a:extLst>
          </p:cNvPr>
          <p:cNvSpPr/>
          <p:nvPr/>
        </p:nvSpPr>
        <p:spPr>
          <a:xfrm rot="5400000">
            <a:off x="7144166" y="648007"/>
            <a:ext cx="827466" cy="2777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Прямоугольник: скругленные верхние углы 105">
            <a:extLst>
              <a:ext uri="{FF2B5EF4-FFF2-40B4-BE49-F238E27FC236}">
                <a16:creationId xmlns:a16="http://schemas.microsoft.com/office/drawing/2014/main" id="{FCC9D946-BF0A-4EA6-9DE5-3B60188FD781}"/>
              </a:ext>
            </a:extLst>
          </p:cNvPr>
          <p:cNvSpPr/>
          <p:nvPr/>
        </p:nvSpPr>
        <p:spPr>
          <a:xfrm rot="5400000">
            <a:off x="8393849" y="2417497"/>
            <a:ext cx="4633808" cy="2684605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рямоугольник: скругленные верхние углы 106">
            <a:extLst>
              <a:ext uri="{FF2B5EF4-FFF2-40B4-BE49-F238E27FC236}">
                <a16:creationId xmlns:a16="http://schemas.microsoft.com/office/drawing/2014/main" id="{93EE01CB-FB2E-4B35-9887-EF8B79A7C1FE}"/>
              </a:ext>
            </a:extLst>
          </p:cNvPr>
          <p:cNvSpPr/>
          <p:nvPr/>
        </p:nvSpPr>
        <p:spPr>
          <a:xfrm rot="5400000">
            <a:off x="10168967" y="648004"/>
            <a:ext cx="827466" cy="2777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968F2D42-F44C-4924-BB0B-DC3586E29231}"/>
              </a:ext>
            </a:extLst>
          </p:cNvPr>
          <p:cNvCxnSpPr>
            <a:cxnSpLocks/>
          </p:cNvCxnSpPr>
          <p:nvPr/>
        </p:nvCxnSpPr>
        <p:spPr>
          <a:xfrm>
            <a:off x="9721393" y="3859238"/>
            <a:ext cx="218885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Google Shape;1217;p72">
            <a:extLst>
              <a:ext uri="{FF2B5EF4-FFF2-40B4-BE49-F238E27FC236}">
                <a16:creationId xmlns:a16="http://schemas.microsoft.com/office/drawing/2014/main" id="{F4A665DE-C835-4DCC-A8EB-2946E0815497}"/>
              </a:ext>
            </a:extLst>
          </p:cNvPr>
          <p:cNvSpPr txBox="1"/>
          <p:nvPr/>
        </p:nvSpPr>
        <p:spPr>
          <a:xfrm>
            <a:off x="120458" y="95550"/>
            <a:ext cx="1141911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181"/>
              </a:buClr>
              <a:buSzPts val="3600"/>
              <a:buFont typeface="Arial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B31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ВОПРОСЫ ОБ ОБЕСПЕЧЕНИИ 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B31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B318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НАУЧНО-МЕТОДИЧЕСКОГО СОПРОВОЖДЕНИЯ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0A3367B-8427-4543-BA24-77E0EA4AB1A5}"/>
              </a:ext>
            </a:extLst>
          </p:cNvPr>
          <p:cNvSpPr txBox="1"/>
          <p:nvPr/>
        </p:nvSpPr>
        <p:spPr>
          <a:xfrm>
            <a:off x="3274352" y="1850855"/>
            <a:ext cx="216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НА КАКОМ ЭТАПЕ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95DAEAA-2240-4E3F-AE82-58D3F1C2744D}"/>
              </a:ext>
            </a:extLst>
          </p:cNvPr>
          <p:cNvSpPr txBox="1"/>
          <p:nvPr/>
        </p:nvSpPr>
        <p:spPr>
          <a:xfrm>
            <a:off x="6384711" y="1819626"/>
            <a:ext cx="234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ДО КАКОЙ СТАДИИ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7A53CA-C3A9-4311-8450-82680D1060A3}"/>
              </a:ext>
            </a:extLst>
          </p:cNvPr>
          <p:cNvSpPr/>
          <p:nvPr/>
        </p:nvSpPr>
        <p:spPr>
          <a:xfrm>
            <a:off x="9436922" y="1685882"/>
            <a:ext cx="2291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ТЕХНОЛОГИИ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СОПРОВОЖДЕНИЯ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01A28B7-40E0-4274-8DCC-D8EC8C5C07E5}"/>
              </a:ext>
            </a:extLst>
          </p:cNvPr>
          <p:cNvSpPr txBox="1"/>
          <p:nvPr/>
        </p:nvSpPr>
        <p:spPr>
          <a:xfrm>
            <a:off x="216750" y="4452856"/>
            <a:ext cx="2901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Разные  уровни компетенции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Регион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Муниципальная система образования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Образовательная организация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9B595BC-0FBA-4C0A-8E79-22BCBF28612A}"/>
              </a:ext>
            </a:extLst>
          </p:cNvPr>
          <p:cNvSpPr txBox="1"/>
          <p:nvPr/>
        </p:nvSpPr>
        <p:spPr>
          <a:xfrm>
            <a:off x="522316" y="2736502"/>
            <a:ext cx="2035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Индивидуум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Команда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Методист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Учитель-тьютор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Наставник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Наставляемый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195A019-441B-4E56-9FAF-DA905470F3DD}"/>
              </a:ext>
            </a:extLst>
          </p:cNvPr>
          <p:cNvSpPr txBox="1"/>
          <p:nvPr/>
        </p:nvSpPr>
        <p:spPr>
          <a:xfrm>
            <a:off x="3512146" y="2576936"/>
            <a:ext cx="24813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Сопровождение  должно осуществляться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до обучения по программам повышения квалификации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в процессе реализации программы повышения квалификации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после курсов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2D8BDB3-B42F-482E-882E-E5ECEEC8D6F5}"/>
              </a:ext>
            </a:extLst>
          </p:cNvPr>
          <p:cNvSpPr txBox="1"/>
          <p:nvPr/>
        </p:nvSpPr>
        <p:spPr>
          <a:xfrm>
            <a:off x="6695398" y="3022641"/>
            <a:ext cx="2035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Необходимо сопровождение?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Кто дает установку на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сопровождение?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2A5E998D-F841-4A60-87F0-E164E7763A16}"/>
              </a:ext>
            </a:extLst>
          </p:cNvPr>
          <p:cNvCxnSpPr>
            <a:cxnSpLocks/>
          </p:cNvCxnSpPr>
          <p:nvPr/>
        </p:nvCxnSpPr>
        <p:spPr>
          <a:xfrm>
            <a:off x="6695398" y="3778216"/>
            <a:ext cx="218885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2D0A4ECC-9181-4DE0-9ED2-611BD363BE91}"/>
              </a:ext>
            </a:extLst>
          </p:cNvPr>
          <p:cNvCxnSpPr>
            <a:cxnSpLocks/>
          </p:cNvCxnSpPr>
          <p:nvPr/>
        </p:nvCxnSpPr>
        <p:spPr>
          <a:xfrm>
            <a:off x="3512146" y="3511998"/>
            <a:ext cx="218885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04CEF791-ADA2-4475-AAB9-78B5573DD40B}"/>
              </a:ext>
            </a:extLst>
          </p:cNvPr>
          <p:cNvSpPr txBox="1"/>
          <p:nvPr/>
        </p:nvSpPr>
        <p:spPr>
          <a:xfrm>
            <a:off x="9721393" y="3067302"/>
            <a:ext cx="203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Каковы наиболее эффективные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A7AB265-F034-4512-92C1-EE259A8B2811}"/>
              </a:ext>
            </a:extLst>
          </p:cNvPr>
          <p:cNvSpPr txBox="1"/>
          <p:nvPr/>
        </p:nvSpPr>
        <p:spPr>
          <a:xfrm>
            <a:off x="9721393" y="4176034"/>
            <a:ext cx="203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Каковы методы и приемы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6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373932" y="238783"/>
            <a:ext cx="302705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4529"/>
              </a:buClr>
              <a:buSzPts val="5400"/>
              <a:buNone/>
            </a:pPr>
            <a:r>
              <a:rPr lang="ru-RU" sz="5400" b="1" dirty="0">
                <a:solidFill>
                  <a:srgbClr val="DE4529"/>
                </a:solidFill>
              </a:rPr>
              <a:t>ЧАСТЬ 4</a:t>
            </a:r>
            <a:endParaRPr sz="5400" dirty="0">
              <a:solidFill>
                <a:srgbClr val="DE4529"/>
              </a:solidFill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373931" y="963903"/>
            <a:ext cx="100319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Предназначение Краевого методического сбора</a:t>
            </a:r>
          </a:p>
        </p:txBody>
      </p:sp>
      <p:cxnSp>
        <p:nvCxnSpPr>
          <p:cNvPr id="148" name="Google Shape;148;p5"/>
          <p:cNvCxnSpPr>
            <a:cxnSpLocks/>
          </p:cNvCxnSpPr>
          <p:nvPr/>
        </p:nvCxnSpPr>
        <p:spPr>
          <a:xfrm flipV="1">
            <a:off x="718591" y="1783080"/>
            <a:ext cx="0" cy="1931065"/>
          </a:xfrm>
          <a:prstGeom prst="straightConnector1">
            <a:avLst/>
          </a:prstGeom>
          <a:solidFill>
            <a:schemeClr val="lt1"/>
          </a:solidFill>
          <a:ln w="57150" cap="flat" cmpd="sng">
            <a:solidFill>
              <a:srgbClr val="DE452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23E4AA-CA51-4975-B3F6-18F45EBEC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82" y="3832167"/>
            <a:ext cx="5591918" cy="28989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621615-4D2D-4FAF-A284-A514ABF3B07A}"/>
              </a:ext>
            </a:extLst>
          </p:cNvPr>
          <p:cNvSpPr txBox="1"/>
          <p:nvPr/>
        </p:nvSpPr>
        <p:spPr>
          <a:xfrm>
            <a:off x="880109" y="1870216"/>
            <a:ext cx="9800071" cy="2045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90170" algn="l"/>
                <a:tab pos="180340" algn="l"/>
                <a:tab pos="540385" algn="l"/>
                <a:tab pos="630555" algn="l"/>
              </a:tabLst>
            </a:pPr>
            <a:r>
              <a:rPr lang="ru-RU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ориентиров деятельности и места </a:t>
            </a:r>
            <a:r>
              <a:rPr lang="ru-RU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акторов</a:t>
            </a:r>
            <a:r>
              <a:rPr lang="ru-RU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методического пространства региона в </a:t>
            </a:r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условиях реализации региональной системы</a:t>
            </a:r>
            <a:r>
              <a:rPr lang="ru-RU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научно-методического сопровождения педагогических работников и управленческих кадров </a:t>
            </a:r>
          </a:p>
        </p:txBody>
      </p:sp>
    </p:spTree>
    <p:extLst>
      <p:ext uri="{BB962C8B-B14F-4D97-AF65-F5344CB8AC3E}">
        <p14:creationId xmlns:p14="http://schemas.microsoft.com/office/powerpoint/2010/main" val="1073417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7DD40-1B90-4ECC-9F3E-0DB57C3B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+mn-lt"/>
              </a:rPr>
              <a:t>«Методическое сопровождение профессионального развития педагога в условиях реализации региональной системы научно-методического сопровождения: от определения зон ответственности и ресурсов к результатам»</a:t>
            </a:r>
            <a:br>
              <a:rPr lang="ru-RU" sz="2400" b="1" dirty="0">
                <a:solidFill>
                  <a:srgbClr val="0070C0"/>
                </a:solidFill>
                <a:latin typeface="+mn-lt"/>
              </a:rPr>
            </a:b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FECB47-D761-4193-B654-B5CE1B8A3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Определение ориентиров содержания деятельности;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 места субъекта НМС</a:t>
            </a:r>
          </a:p>
          <a:p>
            <a:pPr marL="0" indent="0" algn="ctr">
              <a:buNone/>
            </a:pPr>
            <a:r>
              <a:rPr lang="ru-RU" b="1" dirty="0"/>
              <a:t>Через что? </a:t>
            </a:r>
          </a:p>
          <a:p>
            <a:r>
              <a:rPr lang="ru-RU" dirty="0"/>
              <a:t>Осознание зон ответственности</a:t>
            </a:r>
          </a:p>
          <a:p>
            <a:r>
              <a:rPr lang="ru-RU" dirty="0"/>
              <a:t>Использование потенциала ресурсов </a:t>
            </a:r>
          </a:p>
          <a:p>
            <a:r>
              <a:rPr lang="ru-RU" dirty="0"/>
              <a:t>Отбор форматов методического сопровождения</a:t>
            </a:r>
          </a:p>
          <a:p>
            <a:r>
              <a:rPr lang="ru-RU" dirty="0"/>
              <a:t>Определение конечного результата сопровождения и способа  передачи</a:t>
            </a: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4EA33E-30DB-40B4-84D5-1F8905694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39" y="3429000"/>
            <a:ext cx="1390759" cy="324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76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/>
          <p:nvPr/>
        </p:nvSpPr>
        <p:spPr>
          <a:xfrm>
            <a:off x="381308" y="549901"/>
            <a:ext cx="638894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>
                <a:solidFill>
                  <a:srgbClr val="DE4529"/>
                </a:solidFill>
                <a:latin typeface="Calibri"/>
                <a:ea typeface="Calibri"/>
                <a:cs typeface="Calibri"/>
                <a:sym typeface="Calibri"/>
              </a:rPr>
              <a:t>СПАСИБО </a:t>
            </a:r>
            <a:br>
              <a:rPr lang="ru-RU" sz="6600" b="1">
                <a:solidFill>
                  <a:srgbClr val="DE452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6600" b="1">
                <a:solidFill>
                  <a:srgbClr val="DE4529"/>
                </a:solidFill>
                <a:latin typeface="Calibri"/>
                <a:ea typeface="Calibri"/>
                <a:cs typeface="Calibri"/>
                <a:sym typeface="Calibri"/>
              </a:rPr>
              <a:t>ЗА ВНИМАНИЕ! </a:t>
            </a:r>
            <a:endParaRPr sz="6600">
              <a:solidFill>
                <a:srgbClr val="DE45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6" name="Google Shape;58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8269" y="631932"/>
            <a:ext cx="2137528" cy="2137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7" name="Google Shape;587;p23"/>
          <p:cNvGrpSpPr/>
          <p:nvPr/>
        </p:nvGrpSpPr>
        <p:grpSpPr>
          <a:xfrm>
            <a:off x="6227593" y="773040"/>
            <a:ext cx="3678682" cy="1783836"/>
            <a:chOff x="6116756" y="1041231"/>
            <a:chExt cx="3678682" cy="1783836"/>
          </a:xfrm>
        </p:grpSpPr>
        <p:sp>
          <p:nvSpPr>
            <p:cNvPr id="588" name="Google Shape;588;p23"/>
            <p:cNvSpPr txBox="1"/>
            <p:nvPr/>
          </p:nvSpPr>
          <p:spPr>
            <a:xfrm>
              <a:off x="6116756" y="1041231"/>
              <a:ext cx="3678682" cy="1677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700" b="1" i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Красноярский краевой институт повышения квалификации </a:t>
              </a:r>
              <a:br>
                <a:rPr lang="ru-RU" sz="1700" b="1" i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700" b="1" i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и профессиональной переподготовки работников образования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3"/>
            <p:cNvSpPr txBox="1"/>
            <p:nvPr/>
          </p:nvSpPr>
          <p:spPr>
            <a:xfrm>
              <a:off x="8267456" y="2424957"/>
              <a:ext cx="15279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u="sng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www.kipk.ru</a:t>
              </a:r>
              <a:r>
                <a:rPr lang="ru-RU" sz="200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23"/>
          <p:cNvGrpSpPr/>
          <p:nvPr/>
        </p:nvGrpSpPr>
        <p:grpSpPr>
          <a:xfrm>
            <a:off x="6274429" y="4435677"/>
            <a:ext cx="2323364" cy="1877952"/>
            <a:chOff x="6837526" y="4398315"/>
            <a:chExt cx="2445021" cy="1976286"/>
          </a:xfrm>
        </p:grpSpPr>
        <p:pic>
          <p:nvPicPr>
            <p:cNvPr id="591" name="Google Shape;591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37526" y="4398315"/>
              <a:ext cx="1959235" cy="1976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41812" y="5480655"/>
              <a:ext cx="640735" cy="6111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3" name="Google Shape;593;p23"/>
          <p:cNvGrpSpPr/>
          <p:nvPr/>
        </p:nvGrpSpPr>
        <p:grpSpPr>
          <a:xfrm>
            <a:off x="9261761" y="4435677"/>
            <a:ext cx="2299113" cy="1877952"/>
            <a:chOff x="9113667" y="4350284"/>
            <a:chExt cx="2419500" cy="1976286"/>
          </a:xfrm>
        </p:grpSpPr>
        <p:pic>
          <p:nvPicPr>
            <p:cNvPr id="594" name="Google Shape;594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13667" y="4350284"/>
              <a:ext cx="1959235" cy="1976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2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963612" y="5517017"/>
              <a:ext cx="569555" cy="5432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0031F-B3B2-4F8A-AF3A-312A2A1A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0" u="none" strike="noStrike" dirty="0">
                <a:solidFill>
                  <a:srgbClr val="FF0000"/>
                </a:solidFill>
                <a:effectLst/>
                <a:latin typeface="+mn-lt"/>
              </a:rPr>
              <a:t>Презентация ресурсов регионального уровня для реализации методического сопровождения профессионального развития педагога в условиях реализации РСНМС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970775-AC24-4E98-8E3A-7CE4A92A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2" y="2148839"/>
            <a:ext cx="10515600" cy="4636009"/>
          </a:xfrm>
        </p:spPr>
        <p:txBody>
          <a:bodyPr>
            <a:normAutofit fontScale="77500" lnSpcReduction="2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300" b="0" i="0" u="none" strike="noStrike" dirty="0">
                <a:solidFill>
                  <a:srgbClr val="000000"/>
                </a:solidFill>
                <a:effectLst/>
              </a:rPr>
              <a:t>- Региональный методический актив (РМА);</a:t>
            </a:r>
            <a:endParaRPr lang="ru-RU" sz="33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300" b="0" i="0" u="none" strike="noStrike" dirty="0">
                <a:solidFill>
                  <a:srgbClr val="000000"/>
                </a:solidFill>
                <a:effectLst/>
              </a:rPr>
              <a:t>- Сетевые методические объединения (СМО);</a:t>
            </a:r>
            <a:endParaRPr lang="ru-RU" sz="33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300" b="0" i="0" u="none" strike="noStrike" dirty="0">
                <a:solidFill>
                  <a:srgbClr val="000000"/>
                </a:solidFill>
                <a:effectLst/>
              </a:rPr>
              <a:t>- Повышение квалификации и </a:t>
            </a:r>
            <a:r>
              <a:rPr lang="ru-RU" sz="3300" b="0" i="0" u="none" strike="noStrike" dirty="0" err="1">
                <a:solidFill>
                  <a:srgbClr val="000000"/>
                </a:solidFill>
                <a:effectLst/>
              </a:rPr>
              <a:t>посткурсовое</a:t>
            </a:r>
            <a:r>
              <a:rPr lang="ru-RU" sz="3300" b="0" i="0" u="none" strike="noStrike" dirty="0">
                <a:solidFill>
                  <a:srgbClr val="000000"/>
                </a:solidFill>
                <a:effectLst/>
              </a:rPr>
              <a:t> сопровождение (ПКС);</a:t>
            </a:r>
            <a:endParaRPr lang="ru-RU" sz="33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300" b="0" i="0" u="none" strike="noStrike" dirty="0">
                <a:solidFill>
                  <a:srgbClr val="000000"/>
                </a:solidFill>
                <a:effectLst/>
              </a:rPr>
              <a:t>- Индивидуальный образовательный маршрут (ИОМ);</a:t>
            </a:r>
            <a:endParaRPr lang="ru-RU" sz="33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300" b="0" i="0" u="none" strike="noStrike" dirty="0">
                <a:solidFill>
                  <a:srgbClr val="000000"/>
                </a:solidFill>
                <a:effectLst/>
              </a:rPr>
              <a:t>- </a:t>
            </a:r>
            <a:r>
              <a:rPr lang="ru-RU" sz="3300" b="0" i="0" u="none" strike="noStrike" dirty="0" err="1">
                <a:solidFill>
                  <a:srgbClr val="000000"/>
                </a:solidFill>
                <a:effectLst/>
              </a:rPr>
              <a:t>Супервизия</a:t>
            </a:r>
            <a:r>
              <a:rPr lang="ru-RU" sz="3300" b="0" i="0" u="none" strike="noStrike" dirty="0">
                <a:solidFill>
                  <a:srgbClr val="000000"/>
                </a:solidFill>
                <a:effectLst/>
              </a:rPr>
              <a:t>;</a:t>
            </a:r>
            <a:endParaRPr lang="ru-RU" sz="33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300" b="0" i="0" u="none" strike="noStrike" dirty="0">
                <a:solidFill>
                  <a:srgbClr val="000000"/>
                </a:solidFill>
                <a:effectLst/>
              </a:rPr>
              <a:t>- Наставничество;</a:t>
            </a:r>
            <a:endParaRPr lang="ru-RU" sz="33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300" b="0" i="0" u="none" strike="noStrike" dirty="0">
                <a:solidFill>
                  <a:srgbClr val="000000"/>
                </a:solidFill>
                <a:effectLst/>
              </a:rPr>
              <a:t>- Региональные инновационные и базовые площадки (РИП, БП);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300" b="0" i="0" u="none" strike="noStrike" dirty="0">
                <a:solidFill>
                  <a:srgbClr val="000000"/>
                </a:solidFill>
                <a:effectLst/>
              </a:rPr>
              <a:t>- </a:t>
            </a:r>
            <a:r>
              <a:rPr lang="ru-RU" sz="3300" b="0" dirty="0">
                <a:effectLst/>
              </a:rPr>
              <a:t>Региональный атлас образовательных практик (РАОП)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33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33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3300" dirty="0"/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 dirty="0">
                <a:solidFill>
                  <a:srgbClr val="002060"/>
                </a:solidFill>
                <a:effectLst/>
              </a:rPr>
              <a:t>Позиционирование ресурса как инструмента методического сопровождения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b="0" dirty="0">
              <a:effectLst/>
            </a:endParaRP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F7F1BD-F4CB-4AF4-9383-E09BBAE5A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488168" y="3552389"/>
            <a:ext cx="1374595" cy="30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4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7762AE-4083-4AC5-8747-E21C4521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40" y="0"/>
            <a:ext cx="1124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2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6B776-DBD2-41DE-9543-8F20DCFF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Предпосылки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3AC24-F251-41A1-939C-DEFBE04C6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Распоряжение Правительства РФ от 31.12.2019 № 3273-р (ред. от 07.10.2020) «Об утверждении основных принципов национальной системы профессионального роста педагогических работников РФ, включая национальную систему учительского роста»:</a:t>
            </a:r>
          </a:p>
          <a:p>
            <a:pPr algn="just"/>
            <a:r>
              <a:rPr lang="ru-RU" dirty="0"/>
              <a:t>единая федеральная система научно-методического сопровождения педагогических работников и управленческих кадров (п. 13)</a:t>
            </a:r>
          </a:p>
          <a:p>
            <a:pPr algn="just"/>
            <a:r>
              <a:rPr lang="ru-RU" dirty="0"/>
              <a:t>создание на базе образовательных организаций высшего образования научно-методических центров сопровождения педагогических работников (п.17)</a:t>
            </a:r>
          </a:p>
          <a:p>
            <a:pPr algn="just"/>
            <a:r>
              <a:rPr lang="ru-RU" dirty="0"/>
              <a:t>внедрение субъектами РФ единой федеральной системы научно-методического сопровождения педагогических работников и управленческих кадров </a:t>
            </a:r>
            <a:r>
              <a:rPr lang="ru-RU" b="1" dirty="0"/>
              <a:t>с учетом существующих региональных систем методической поддержки педагогических работников </a:t>
            </a:r>
            <a:r>
              <a:rPr lang="ru-RU" dirty="0"/>
              <a:t>(п.20) </a:t>
            </a:r>
          </a:p>
          <a:p>
            <a:pPr marL="0" indent="0" algn="just">
              <a:buNone/>
            </a:pPr>
            <a:r>
              <a:rPr lang="ru-RU" dirty="0"/>
              <a:t>Дата: 25 июля 2021 г., далее – ежегодно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6A2E0C-4FFF-4B90-B68C-74AB65C9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968" y="301117"/>
            <a:ext cx="975387" cy="111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9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D0B91-03CF-4318-AE82-FFA37B70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Нормативное обеспечение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410EE-BF20-438B-9412-D250058C4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32" y="1312726"/>
            <a:ext cx="11603736" cy="5303520"/>
          </a:xfrm>
        </p:spPr>
        <p:txBody>
          <a:bodyPr>
            <a:normAutofit fontScale="25000" lnSpcReduction="20000"/>
          </a:bodyPr>
          <a:lstStyle/>
          <a:p>
            <a:pPr marL="180340" indent="269875" algn="just">
              <a:lnSpc>
                <a:spcPct val="107000"/>
              </a:lnSpc>
              <a:spcAft>
                <a:spcPts val="0"/>
              </a:spcAft>
            </a:pPr>
            <a:r>
              <a:rPr lang="ru-RU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ru-RU" sz="7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№ 273-ФЗ от 29.12.2012 «Об образовании в Российской Федерации»;</a:t>
            </a:r>
            <a:endParaRPr lang="ru-RU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269875" algn="just">
              <a:lnSpc>
                <a:spcPct val="107000"/>
              </a:lnSpc>
              <a:spcAft>
                <a:spcPts val="0"/>
              </a:spcAft>
            </a:pPr>
            <a:r>
              <a:rPr lang="ru-RU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 Распоряжение Правительства РФ № 3273-р от 31.12.2019 г. «Об утверждении основных принципов национальной системы профессионального роста педагогических работников РФ, включая национальную систему учительского роста»;</a:t>
            </a:r>
          </a:p>
          <a:p>
            <a:pPr marL="180340"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–</a:t>
            </a:r>
            <a:r>
              <a:rPr lang="en-US" sz="7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 </a:t>
            </a:r>
            <a:r>
              <a:rPr lang="ru-RU" sz="72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Calibri" panose="020F0502020204030204" pitchFamily="34" charset="0"/>
              </a:rPr>
              <a:t>Распоряжение Министерства просвещения РФ от 16.12.2020 № Р-174 «Об утверждении Концепции создания единой федеральной системы научно-методического сопровождения педагогических работников и управленческих кадров»;</a:t>
            </a:r>
            <a:endParaRPr lang="ru-RU" sz="72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  <a:p>
            <a:pPr marL="180340"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–</a:t>
            </a:r>
            <a:r>
              <a:rPr lang="en-US" sz="7200" dirty="0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 </a:t>
            </a:r>
            <a:r>
              <a:rPr lang="ru-RU" sz="7200" strike="noStrike" dirty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Письмо Министерства Просвещение РФ от 8.11.2021 № АЗ-872/08 «О направлении методических рекомендаций» </a:t>
            </a:r>
            <a:r>
              <a:rPr lang="ru-RU" sz="7200" dirty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Calibri" panose="020F0502020204030204" pitchFamily="34" charset="0"/>
              </a:rPr>
              <a:t> (Методические рекомендации </a:t>
            </a:r>
            <a:r>
              <a:rPr lang="ru-RU" sz="7200" strike="noStrike" dirty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 реализации мероприятий по формированию и обеспечению функционирования единой федеральной системы научно-методического сопровождения педагогических работников и управленческих кадров</a:t>
            </a:r>
            <a:r>
              <a:rPr lang="ru-RU" sz="7200" dirty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Calibri" panose="020F0502020204030204" pitchFamily="34" charset="0"/>
              </a:rPr>
              <a:t> на 2022 год);</a:t>
            </a:r>
            <a:endParaRPr lang="ru-RU" sz="7200" dirty="0"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  <a:p>
            <a:pPr marL="180340"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Calibri" panose="020F0502020204030204" pitchFamily="34" charset="0"/>
              </a:rPr>
              <a:t>– </a:t>
            </a:r>
            <a:r>
              <a:rPr lang="ru-RU" sz="7200" u="sng" dirty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Calibri" panose="020F0502020204030204" pitchFamily="34" charset="0"/>
              </a:rPr>
              <a:t>Распоряжение Министерства Просвещения РФ от 27.08.2021 № Р-201 «Об утверждении </a:t>
            </a:r>
            <a:r>
              <a:rPr lang="ru-RU" sz="7200" strike="noStrike" dirty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методических рекомендаций по порядку и формам диагностики профессиональных дефицитов педагогических работников и управленческих кадров образовательных организаций с возможностью получения индивидуального плана»</a:t>
            </a:r>
            <a:r>
              <a:rPr lang="ru-RU" sz="7200" dirty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</a:p>
          <a:p>
            <a:pPr marL="180340"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Calibri" panose="020F0502020204030204" pitchFamily="34" charset="0"/>
              </a:rPr>
              <a:t>–   Письмо </a:t>
            </a:r>
            <a:r>
              <a:rPr lang="ru-RU" sz="7200" dirty="0" err="1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Calibri" panose="020F0502020204030204" pitchFamily="34" charset="0"/>
              </a:rPr>
              <a:t>Минпросвещения</a:t>
            </a:r>
            <a:r>
              <a:rPr lang="ru-RU" sz="7200" dirty="0"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Calibri" panose="020F0502020204030204" pitchFamily="34" charset="0"/>
              </a:rPr>
              <a:t> России № АЗ-1061/08 от 10.12.2021 г. «О формировании методического актива»;</a:t>
            </a:r>
            <a:endParaRPr lang="ru-RU" sz="7200" dirty="0"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  <a:p>
            <a:pPr marL="180340" indent="269240" algn="just">
              <a:lnSpc>
                <a:spcPct val="107000"/>
              </a:lnSpc>
              <a:spcAft>
                <a:spcPts val="0"/>
              </a:spcAft>
            </a:pPr>
            <a:r>
              <a:rPr lang="ru-RU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Положение о региональной системе научно-методического сопровождения педагогических работников и управленческих кадров Красноярского края (протокол решения УМО № 11 от 7.06.2022 г.)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F40FFC-F074-4098-962E-27A251B63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5432" y="103958"/>
            <a:ext cx="1496568" cy="120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2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СОПРОВОЖДЕНИЕ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Данная стратегия направлена на разрешение противоречия между </a:t>
            </a:r>
            <a:r>
              <a:rPr lang="ru-RU" sz="2400" b="1" dirty="0"/>
              <a:t>наличием проблемы </a:t>
            </a:r>
            <a:r>
              <a:rPr lang="ru-RU" sz="2400" dirty="0"/>
              <a:t>в профессиональной деятельности и </a:t>
            </a:r>
            <a:r>
              <a:rPr lang="ru-RU" sz="2400" b="1" dirty="0"/>
              <a:t>неосознанностью оснований </a:t>
            </a:r>
            <a:r>
              <a:rPr lang="ru-RU" sz="2400" dirty="0"/>
              <a:t>данной проблемы, а также отсутствием способности у педагога самостоятельно ее разрешить.</a:t>
            </a:r>
          </a:p>
          <a:p>
            <a:pPr marL="0" indent="0" algn="just">
              <a:buNone/>
            </a:pPr>
            <a:r>
              <a:rPr lang="ru-RU" sz="2400" b="1" dirty="0"/>
              <a:t>Отличительные особенности процесса сопровождения: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/>
              <a:t>проектирование процесса сопровождения «от сопровождаемого»;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/>
              <a:t>актуализация потенциала сопровождаемого, приобретение им опыта решения проблем собственной профессиональной деятельности. 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Сопровождение = Поддержка </a:t>
            </a:r>
          </a:p>
          <a:p>
            <a:pPr marL="0" indent="0" algn="ctr">
              <a:buNone/>
            </a:pPr>
            <a:r>
              <a:rPr lang="ru-RU" sz="2400" dirty="0"/>
              <a:t>Потребность, а не обязанность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6362817" y="4951828"/>
            <a:ext cx="56271" cy="351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A2C58F-824D-46B9-BBBE-5D3598593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832" y="4306190"/>
            <a:ext cx="1507351" cy="239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5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42A01-D44D-4CE2-A99A-891261D1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434" y="349575"/>
            <a:ext cx="9214737" cy="11453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Методическое сопровождение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это процесс, направленный на разрешение актуальных для педагога проблем профессионально-личностной деятельности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FCD09-AB9A-40A0-8D1D-88FC8D3DF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62" y="1641438"/>
            <a:ext cx="10698480" cy="475021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Сопровождение,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сопровождать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– это «следовать вместе с кем-нибудь, находясь рядом, ведя куда-нибудь или идя за кем-нибудь»</a:t>
            </a:r>
            <a:r>
              <a:rPr lang="ru-RU" sz="24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(С.И. Ожегов)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Сопровождение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– это оказание помощи в достижении цели по самосовершенствованию, саморазвитию, самореализации личности в процессе взаимодействия сопровождаемого и сопровождающего</a:t>
            </a:r>
            <a:endParaRPr lang="ru-RU" sz="2400" b="1" i="0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Под 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субъектом адресного сопровождения </a:t>
            </a:r>
            <a:r>
              <a:rPr lang="ru-RU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мы понимаем как того, кто сопровождает, так и того, кого надо сопровождать для решения актуальных и сложных задач организации образования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Субъект-субъектное взаимодействие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стратегии, форматов (индивидуальные, групповые), методов и приемов методического сопровождения зависит от целевой установки</a:t>
            </a:r>
            <a:endParaRPr lang="ru-RU" sz="24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5E8FD0-1D75-464D-BD8D-FF467DB14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666" y="3520303"/>
            <a:ext cx="1066892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6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>
            <a:extLst>
              <a:ext uri="{FF2B5EF4-FFF2-40B4-BE49-F238E27FC236}">
                <a16:creationId xmlns:a16="http://schemas.microsoft.com/office/drawing/2014/main" id="{E4FB3452-B8DB-48DE-9D6F-BFBF47562C4B}"/>
              </a:ext>
            </a:extLst>
          </p:cNvPr>
          <p:cNvSpPr>
            <a:spLocks/>
          </p:cNvSpPr>
          <p:nvPr/>
        </p:nvSpPr>
        <p:spPr bwMode="auto">
          <a:xfrm>
            <a:off x="0" y="6504517"/>
            <a:ext cx="711200" cy="353483"/>
          </a:xfrm>
          <a:custGeom>
            <a:avLst/>
            <a:gdLst>
              <a:gd name="T0" fmla="*/ 533400 w 533400"/>
              <a:gd name="T1" fmla="*/ 0 h 265429"/>
              <a:gd name="T2" fmla="*/ 0 w 533400"/>
              <a:gd name="T3" fmla="*/ 0 h 265429"/>
              <a:gd name="T4" fmla="*/ 0 w 533400"/>
              <a:gd name="T5" fmla="*/ 261713 h 265429"/>
              <a:gd name="T6" fmla="*/ 533400 w 533400"/>
              <a:gd name="T7" fmla="*/ 261713 h 265429"/>
              <a:gd name="T8" fmla="*/ 533400 w 533400"/>
              <a:gd name="T9" fmla="*/ 0 h 265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3400" h="265429">
                <a:moveTo>
                  <a:pt x="533400" y="0"/>
                </a:moveTo>
                <a:lnTo>
                  <a:pt x="0" y="0"/>
                </a:lnTo>
                <a:lnTo>
                  <a:pt x="0" y="265176"/>
                </a:lnTo>
                <a:lnTo>
                  <a:pt x="533400" y="265176"/>
                </a:lnTo>
                <a:lnTo>
                  <a:pt x="533400" y="0"/>
                </a:lnTo>
                <a:close/>
              </a:path>
            </a:pathLst>
          </a:custGeom>
          <a:solidFill>
            <a:srgbClr val="E95E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2400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819" name="object 3">
            <a:extLst>
              <a:ext uri="{FF2B5EF4-FFF2-40B4-BE49-F238E27FC236}">
                <a16:creationId xmlns:a16="http://schemas.microsoft.com/office/drawing/2014/main" id="{57FB0B7D-07CB-4A8A-8B6F-0D5D76C9F043}"/>
              </a:ext>
            </a:extLst>
          </p:cNvPr>
          <p:cNvSpPr>
            <a:spLocks/>
          </p:cNvSpPr>
          <p:nvPr/>
        </p:nvSpPr>
        <p:spPr bwMode="auto">
          <a:xfrm>
            <a:off x="2609851" y="1"/>
            <a:ext cx="0" cy="1096433"/>
          </a:xfrm>
          <a:custGeom>
            <a:avLst/>
            <a:gdLst>
              <a:gd name="T0" fmla="*/ 0 h 821055"/>
              <a:gd name="T1" fmla="*/ 834616 h 82105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21055">
                <a:moveTo>
                  <a:pt x="0" y="0"/>
                </a:moveTo>
                <a:lnTo>
                  <a:pt x="0" y="820547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2400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4820" name="object 4">
            <a:extLst>
              <a:ext uri="{FF2B5EF4-FFF2-40B4-BE49-F238E27FC236}">
                <a16:creationId xmlns:a16="http://schemas.microsoft.com/office/drawing/2014/main" id="{007797BB-C4EE-4DBF-BD2A-20C2E5CD0820}"/>
              </a:ext>
            </a:extLst>
          </p:cNvPr>
          <p:cNvGrpSpPr>
            <a:grpSpLocks/>
          </p:cNvGrpSpPr>
          <p:nvPr/>
        </p:nvGrpSpPr>
        <p:grpSpPr bwMode="auto">
          <a:xfrm>
            <a:off x="1200152" y="980017"/>
            <a:ext cx="9696449" cy="3031067"/>
            <a:chOff x="1986135" y="742442"/>
            <a:chExt cx="7272655" cy="2289298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6FAA52B-ED89-4315-8B91-B882AF463A5B}"/>
                </a:ext>
              </a:extLst>
            </p:cNvPr>
            <p:cNvSpPr/>
            <p:nvPr/>
          </p:nvSpPr>
          <p:spPr>
            <a:xfrm>
              <a:off x="3889630" y="742442"/>
              <a:ext cx="3505353" cy="2289298"/>
            </a:xfrm>
            <a:custGeom>
              <a:avLst/>
              <a:gdLst/>
              <a:ahLst/>
              <a:cxnLst/>
              <a:rect l="l" t="t" r="r" b="b"/>
              <a:pathLst>
                <a:path w="4178934" h="4211320">
                  <a:moveTo>
                    <a:pt x="3134105" y="0"/>
                  </a:moveTo>
                  <a:lnTo>
                    <a:pt x="1044701" y="0"/>
                  </a:lnTo>
                  <a:lnTo>
                    <a:pt x="1044701" y="2392298"/>
                  </a:lnTo>
                  <a:lnTo>
                    <a:pt x="0" y="2392298"/>
                  </a:lnTo>
                  <a:lnTo>
                    <a:pt x="2089403" y="4210812"/>
                  </a:lnTo>
                  <a:lnTo>
                    <a:pt x="4178807" y="2392298"/>
                  </a:lnTo>
                  <a:lnTo>
                    <a:pt x="3134105" y="2392298"/>
                  </a:lnTo>
                  <a:lnTo>
                    <a:pt x="313410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59999"/>
              </a:schemeClr>
            </a:solidFill>
          </p:spPr>
          <p:txBody>
            <a:bodyPr lIns="0" tIns="0" rIns="0" bIns="0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sz="2400" kern="1200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7F34213-D5B4-448A-9ED4-86B077F1175F}"/>
                </a:ext>
              </a:extLst>
            </p:cNvPr>
            <p:cNvSpPr/>
            <p:nvPr/>
          </p:nvSpPr>
          <p:spPr>
            <a:xfrm>
              <a:off x="1986135" y="788803"/>
              <a:ext cx="7272655" cy="673041"/>
            </a:xfrm>
            <a:custGeom>
              <a:avLst/>
              <a:gdLst/>
              <a:ahLst/>
              <a:cxnLst/>
              <a:rect l="l" t="t" r="r" b="b"/>
              <a:pathLst>
                <a:path w="7272655" h="672465">
                  <a:moveTo>
                    <a:pt x="7272528" y="0"/>
                  </a:moveTo>
                  <a:lnTo>
                    <a:pt x="0" y="0"/>
                  </a:lnTo>
                  <a:lnTo>
                    <a:pt x="0" y="546862"/>
                  </a:lnTo>
                  <a:lnTo>
                    <a:pt x="3636264" y="672084"/>
                  </a:lnTo>
                  <a:lnTo>
                    <a:pt x="7272528" y="546862"/>
                  </a:lnTo>
                  <a:lnTo>
                    <a:pt x="72725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rgbClr val="7030A0"/>
              </a:solidFill>
            </a:ln>
          </p:spPr>
          <p:txBody>
            <a:bodyPr lIns="0" tIns="0" rIns="0" bIns="0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sz="2400" kern="1200" dirty="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4821" name="object 7">
            <a:extLst>
              <a:ext uri="{FF2B5EF4-FFF2-40B4-BE49-F238E27FC236}">
                <a16:creationId xmlns:a16="http://schemas.microsoft.com/office/drawing/2014/main" id="{E15EBC89-3E63-480E-B86A-005956099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18" y="3731685"/>
            <a:ext cx="4745567" cy="15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933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5775" indent="530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12975" indent="530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670175" indent="530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127375" indent="530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6933" algn="just" defTabSz="1219170" eaLnBrk="0" fontAlgn="base" hangingPunct="0">
              <a:spcBef>
                <a:spcPts val="133"/>
              </a:spcBef>
              <a:spcAft>
                <a:spcPct val="0"/>
              </a:spcAft>
              <a:buClrTx/>
            </a:pPr>
            <a:r>
              <a:rPr lang="ru-RU" altLang="ru-RU" sz="2400" b="1" kern="1200">
                <a:solidFill>
                  <a:srgbClr val="C00000"/>
                </a:solidFill>
                <a:ea typeface="+mn-ea"/>
                <a:cs typeface="+mn-cs"/>
              </a:rPr>
              <a:t>Методическое (традиционное) сопровождение педагогов</a:t>
            </a:r>
          </a:p>
          <a:p>
            <a:pPr marL="16933" algn="just" defTabSz="1219170" eaLnBrk="0" fontAlgn="base" hangingPunct="0">
              <a:spcBef>
                <a:spcPts val="133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altLang="ru-RU" sz="2400" kern="1200">
                <a:solidFill>
                  <a:srgbClr val="000000"/>
                </a:solidFill>
                <a:ea typeface="+mn-ea"/>
                <a:cs typeface="+mn-cs"/>
              </a:rPr>
              <a:t>Часть системы непрерывного образования педагогов</a:t>
            </a:r>
            <a:endParaRPr lang="ru-RU" altLang="ru-RU" sz="2400" kern="1200">
              <a:solidFill>
                <a:srgbClr val="000000"/>
              </a:solidFill>
              <a:ea typeface="+mn-ea"/>
              <a:cs typeface="Calibri" panose="020F0502020204030204" pitchFamily="34" charset="0"/>
            </a:endParaRPr>
          </a:p>
        </p:txBody>
      </p:sp>
      <p:sp>
        <p:nvSpPr>
          <p:cNvPr id="34822" name="object 8">
            <a:extLst>
              <a:ext uri="{FF2B5EF4-FFF2-40B4-BE49-F238E27FC236}">
                <a16:creationId xmlns:a16="http://schemas.microsoft.com/office/drawing/2014/main" id="{C6657D9D-E8DA-48F4-A62E-4E3507E45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1" y="4785784"/>
            <a:ext cx="5168900" cy="38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933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5775" indent="530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12975" indent="530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670175" indent="530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127375" indent="530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6933" algn="just" defTabSz="1219170" eaLnBrk="0" fontAlgn="base" hangingPunct="0">
              <a:spcBef>
                <a:spcPts val="133"/>
              </a:spcBef>
              <a:spcAft>
                <a:spcPct val="0"/>
              </a:spcAft>
              <a:buClrTx/>
            </a:pPr>
            <a:endParaRPr lang="ru-RU" altLang="ru-RU" sz="2400" kern="1200">
              <a:solidFill>
                <a:srgbClr val="000000"/>
              </a:solidFill>
              <a:ea typeface="+mn-ea"/>
              <a:cs typeface="Calibri" panose="020F0502020204030204" pitchFamily="34" charset="0"/>
            </a:endParaRPr>
          </a:p>
        </p:txBody>
      </p:sp>
      <p:sp>
        <p:nvSpPr>
          <p:cNvPr id="34823" name="object 9">
            <a:extLst>
              <a:ext uri="{FF2B5EF4-FFF2-40B4-BE49-F238E27FC236}">
                <a16:creationId xmlns:a16="http://schemas.microsoft.com/office/drawing/2014/main" id="{C570F9A5-902F-41B6-83AF-3D7EFD09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1" y="2247900"/>
            <a:ext cx="9855200" cy="38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6933" rIns="0" bIns="0">
            <a:spAutoFit/>
          </a:bodyPr>
          <a:lstStyle>
            <a:lvl1pPr marL="2179638" indent="-2166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5775" indent="530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12975" indent="530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670175" indent="530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127375" indent="530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906111" indent="-2889178" algn="ctr" defTabSz="1219170" eaLnBrk="0" fontAlgn="base" hangingPunct="0">
              <a:spcBef>
                <a:spcPts val="133"/>
              </a:spcBef>
              <a:spcAft>
                <a:spcPct val="0"/>
              </a:spcAft>
              <a:buClrTx/>
            </a:pPr>
            <a:r>
              <a:rPr lang="ru-RU" altLang="ru-RU" sz="2400" b="1" kern="120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Модернизация подходов и способов методической поддержки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6DE61F2D-4904-43A6-B504-BC0714995E05}"/>
              </a:ext>
            </a:extLst>
          </p:cNvPr>
          <p:cNvSpPr txBox="1"/>
          <p:nvPr/>
        </p:nvSpPr>
        <p:spPr>
          <a:xfrm>
            <a:off x="1646768" y="1149351"/>
            <a:ext cx="9503833" cy="1411370"/>
          </a:xfrm>
          <a:prstGeom prst="rect">
            <a:avLst/>
          </a:prstGeom>
        </p:spPr>
        <p:txBody>
          <a:bodyPr lIns="0" tIns="16087" rIns="0" bIns="0">
            <a:spAutoFit/>
          </a:bodyPr>
          <a:lstStyle/>
          <a:p>
            <a:pPr algn="ctr" defTabSz="1219170" eaLnBrk="0" fontAlgn="base" hangingPunct="0">
              <a:spcBef>
                <a:spcPts val="20"/>
              </a:spcBef>
              <a:spcAft>
                <a:spcPct val="0"/>
              </a:spcAft>
              <a:buClrTx/>
              <a:defRPr/>
            </a:pPr>
            <a:r>
              <a:rPr lang="ru-RU" sz="2133" b="1" kern="1200" dirty="0">
                <a:latin typeface="Calibri"/>
                <a:ea typeface="+mn-ea"/>
                <a:cs typeface="Calibri"/>
              </a:rPr>
              <a:t> </a:t>
            </a:r>
            <a:r>
              <a:rPr lang="ru-RU" sz="2133" b="1" kern="1200" dirty="0">
                <a:latin typeface="Calibri" panose="020F0502020204030204" pitchFamily="34" charset="0"/>
                <a:ea typeface="+mn-ea"/>
                <a:cs typeface="+mn-cs"/>
              </a:rPr>
              <a:t>Научно-методическое сопровождение как специально организованный процесс взаимодействия субъектов сопровождения</a:t>
            </a:r>
            <a:br>
              <a:rPr lang="ru-RU" altLang="ru-RU" sz="2133" b="1" kern="1200" dirty="0">
                <a:latin typeface="Calibri" panose="020F0502020204030204" pitchFamily="34" charset="0"/>
                <a:ea typeface="+mn-ea"/>
                <a:cs typeface="+mn-cs"/>
              </a:rPr>
            </a:br>
            <a:endParaRPr sz="2133" kern="1200" dirty="0">
              <a:latin typeface="Calibri"/>
              <a:ea typeface="+mn-ea"/>
              <a:cs typeface="Calibri"/>
            </a:endParaRPr>
          </a:p>
          <a:p>
            <a:pPr marL="3387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2667" kern="1200" spc="-73" dirty="0">
                <a:latin typeface="Calibri"/>
                <a:ea typeface="+mn-ea"/>
                <a:cs typeface="Calibri"/>
              </a:rPr>
              <a:t>                                                         </a:t>
            </a:r>
            <a:endParaRPr sz="2667" b="1" kern="1200" dirty="0">
              <a:latin typeface="Calibri"/>
              <a:ea typeface="+mn-ea"/>
              <a:cs typeface="Calibri"/>
            </a:endParaRPr>
          </a:p>
        </p:txBody>
      </p:sp>
      <p:sp>
        <p:nvSpPr>
          <p:cNvPr id="34825" name="object 12">
            <a:extLst>
              <a:ext uri="{FF2B5EF4-FFF2-40B4-BE49-F238E27FC236}">
                <a16:creationId xmlns:a16="http://schemas.microsoft.com/office/drawing/2014/main" id="{9A0ECB78-65BD-4D1E-B6C2-C0EDC432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40" y="127606"/>
            <a:ext cx="8940800" cy="694720"/>
          </a:xfrm>
        </p:spPr>
        <p:txBody>
          <a:bodyPr vert="horz" wrap="square" lIns="0" tIns="1693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ru-RU" altLang="ru-RU" sz="2400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cs typeface="Calibri" panose="020F0502020204030204" pitchFamily="34" charset="0"/>
              </a:rPr>
              <a:t>СИСТЕМА НЕПРЕРЫВНОГО ПРОФЕССИОНАЛЬНОГО ОБРАЗОВАНИЯ</a:t>
            </a:r>
            <a:br>
              <a:rPr lang="ru-RU" altLang="ru-RU" sz="2400" b="1" dirty="0">
                <a:solidFill>
                  <a:srgbClr val="FFFFFF"/>
                </a:solidFill>
                <a:cs typeface="Calibri" panose="020F0502020204030204" pitchFamily="34" charset="0"/>
              </a:rPr>
            </a:br>
            <a:r>
              <a:rPr lang="ru-RU" altLang="ru-RU" sz="2400" b="1" dirty="0">
                <a:solidFill>
                  <a:srgbClr val="FFFFFF"/>
                </a:solidFill>
                <a:cs typeface="Calibri" panose="020F0502020204030204" pitchFamily="34" charset="0"/>
              </a:rPr>
              <a:t>ПЕДАГОГИЧЕСКИХ КАДРОВ</a:t>
            </a:r>
            <a:endParaRPr lang="ru-RU" altLang="ru-RU" sz="2400" b="1" dirty="0"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4F88C9-7F1B-4DC5-83B0-5A8844EFB8A1}"/>
              </a:ext>
            </a:extLst>
          </p:cNvPr>
          <p:cNvSpPr txBox="1"/>
          <p:nvPr/>
        </p:nvSpPr>
        <p:spPr>
          <a:xfrm>
            <a:off x="6491817" y="3602567"/>
            <a:ext cx="60960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2400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rPr>
              <a:t>Научно-методическое (современное) сопровождение педагогов </a:t>
            </a: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sz="2400" b="1" kern="1200" dirty="0">
                <a:latin typeface="Calibri" panose="020F0502020204030204" pitchFamily="34" charset="0"/>
                <a:ea typeface="+mn-ea"/>
                <a:cs typeface="+mn-cs"/>
              </a:rPr>
              <a:t>Система условий, способствующих саморазвитию каждого педагога. </a:t>
            </a:r>
            <a:r>
              <a:rPr lang="ru-RU" sz="2400" kern="1200" dirty="0">
                <a:latin typeface="Calibri" panose="020F0502020204030204" pitchFamily="34" charset="0"/>
                <a:ea typeface="+mn-ea"/>
                <a:cs typeface="+mn-cs"/>
              </a:rPr>
              <a:t>Процесс целенаправленного научно обоснованного </a:t>
            </a:r>
            <a:r>
              <a:rPr lang="ru-RU" sz="2400" b="1" kern="1200" dirty="0">
                <a:latin typeface="Calibri" panose="020F0502020204030204" pitchFamily="34" charset="0"/>
                <a:ea typeface="+mn-ea"/>
                <a:cs typeface="+mn-cs"/>
              </a:rPr>
              <a:t>взаимодействия субъектов сопровождения</a:t>
            </a:r>
          </a:p>
        </p:txBody>
      </p:sp>
    </p:spTree>
    <p:extLst>
      <p:ext uri="{BB962C8B-B14F-4D97-AF65-F5344CB8AC3E}">
        <p14:creationId xmlns:p14="http://schemas.microsoft.com/office/powerpoint/2010/main" val="3422567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3057</Words>
  <Application>Microsoft Office PowerPoint</Application>
  <PresentationFormat>Широкоэкранный</PresentationFormat>
  <Paragraphs>306</Paragraphs>
  <Slides>35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Optima Cyr</vt:lpstr>
      <vt:lpstr>Times New Roman</vt:lpstr>
      <vt:lpstr>Wingdings</vt:lpstr>
      <vt:lpstr>Wingdings 2</vt:lpstr>
      <vt:lpstr>Тема Office</vt:lpstr>
      <vt:lpstr>5_ипк новый</vt:lpstr>
      <vt:lpstr>1_Тема Office</vt:lpstr>
      <vt:lpstr>6_ипк новый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Предпосылки</vt:lpstr>
      <vt:lpstr>Нормативное обеспечение</vt:lpstr>
      <vt:lpstr>СОПРОВОЖДЕНИЕ  </vt:lpstr>
      <vt:lpstr>Методическое сопровождение это процесс, направленный на разрешение актуальных для педагога проблем профессионально-личностной деятельности</vt:lpstr>
      <vt:lpstr> СИСТЕМА НЕПРЕРЫВНОГО ПРОФЕССИОНАЛЬНОГО ОБРАЗОВАНИЯ ПЕДАГОГИЧЕСКИХ КАДРОВ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Положение о НМС педагогических работников и управленческих кадров ИПК</vt:lpstr>
      <vt:lpstr>Презентация PowerPoint</vt:lpstr>
      <vt:lpstr>Презентация PowerPoint</vt:lpstr>
      <vt:lpstr>Презентация PowerPoint</vt:lpstr>
      <vt:lpstr>Презентация PowerPoint</vt:lpstr>
      <vt:lpstr>«Методическое сопровождение профессионального развития педагога в условиях реализации региональной системы научно-методического сопровождения: от определения зон ответственности и ресурсов к результатам» </vt:lpstr>
      <vt:lpstr>Презентация PowerPoint</vt:lpstr>
      <vt:lpstr>Презентация ресурсов регионального уровня для реализации методического сопровождения профессионального развития педагога в условиях реализации РСНМС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Богданова Ольга Владимировна</cp:lastModifiedBy>
  <cp:revision>171</cp:revision>
  <dcterms:created xsi:type="dcterms:W3CDTF">2021-06-28T06:43:28Z</dcterms:created>
  <dcterms:modified xsi:type="dcterms:W3CDTF">2022-08-23T04:22:08Z</dcterms:modified>
</cp:coreProperties>
</file>