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jpeg" ContentType="image/jpe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8.jpeg" ContentType="image/jpeg"/>
  <Override PartName="/ppt/media/image19.jpeg" ContentType="image/jpe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5143500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404040"/>
                </a:solidFill>
                <a:latin typeface="Arial"/>
              </a:defRPr>
            </a:pPr>
            <a:r>
              <a:rPr b="1" sz="1200" spc="-1" strike="noStrike">
                <a:solidFill>
                  <a:srgbClr val="404040"/>
                </a:solidFill>
                <a:latin typeface="Arial"/>
              </a:rPr>
              <a:t>Динамика мирового ВВП, % к предыдущему году
(2015 г. – оценка, 2016‒2018 гг. – прогноз)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0560777568897244"/>
          <c:y val="0.121265802399549"/>
          <c:w val="0.837326506939722"/>
          <c:h val="0.6209034543844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</c:dLbl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1"/>
                <c:pt idx="0">
                  <c:v>Весь мир</c:v>
                </c:pt>
                <c:pt idx="1">
                  <c:v>Развитые государства</c:v>
                </c:pt>
                <c:pt idx="2">
                  <c:v>США</c:v>
                </c:pt>
                <c:pt idx="3">
                  <c:v>Зона евро</c:v>
                </c:pt>
                <c:pt idx="4">
                  <c:v>Великобритания</c:v>
                </c:pt>
                <c:pt idx="5">
                  <c:v>Япония</c:v>
                </c:pt>
                <c:pt idx="6">
                  <c:v>Развивающиеся страны</c:v>
                </c:pt>
                <c:pt idx="7">
                  <c:v>Азиатско-Тихоокеанский регион</c:v>
                </c:pt>
                <c:pt idx="8">
                  <c:v>Китай</c:v>
                </c:pt>
                <c:pt idx="9">
                  <c:v>Европа и Центральная Азия</c:v>
                </c:pt>
                <c:pt idx="10">
                  <c:v>Турция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2.4</c:v>
                </c:pt>
                <c:pt idx="1">
                  <c:v>1.2</c:v>
                </c:pt>
                <c:pt idx="2">
                  <c:v>1.5</c:v>
                </c:pt>
                <c:pt idx="3">
                  <c:v>-0.2</c:v>
                </c:pt>
                <c:pt idx="4">
                  <c:v>2.2</c:v>
                </c:pt>
                <c:pt idx="5">
                  <c:v>1.6</c:v>
                </c:pt>
                <c:pt idx="6">
                  <c:v>5.3</c:v>
                </c:pt>
                <c:pt idx="7">
                  <c:v>7.1</c:v>
                </c:pt>
                <c:pt idx="8">
                  <c:v>7.7</c:v>
                </c:pt>
                <c:pt idx="9">
                  <c:v>3.9</c:v>
                </c:pt>
                <c:pt idx="10">
                  <c:v>4.2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</c:spPr>
          <c:invertIfNegative val="0"/>
          <c:dLbls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</c:dLbl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1"/>
                <c:pt idx="0">
                  <c:v>Весь мир</c:v>
                </c:pt>
                <c:pt idx="1">
                  <c:v>Развитые государства</c:v>
                </c:pt>
                <c:pt idx="2">
                  <c:v>США</c:v>
                </c:pt>
                <c:pt idx="3">
                  <c:v>Зона евро</c:v>
                </c:pt>
                <c:pt idx="4">
                  <c:v>Великобритания</c:v>
                </c:pt>
                <c:pt idx="5">
                  <c:v>Япония</c:v>
                </c:pt>
                <c:pt idx="6">
                  <c:v>Развивающиеся страны</c:v>
                </c:pt>
                <c:pt idx="7">
                  <c:v>Азиатско-Тихоокеанский регион</c:v>
                </c:pt>
                <c:pt idx="8">
                  <c:v>Китай</c:v>
                </c:pt>
                <c:pt idx="9">
                  <c:v>Европа и Центральная Азия</c:v>
                </c:pt>
                <c:pt idx="10">
                  <c:v>Турция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1"/>
                <c:pt idx="0">
                  <c:v>2.6</c:v>
                </c:pt>
                <c:pt idx="1">
                  <c:v>1.7</c:v>
                </c:pt>
                <c:pt idx="2">
                  <c:v>2.4</c:v>
                </c:pt>
                <c:pt idx="3">
                  <c:v>0.9</c:v>
                </c:pt>
                <c:pt idx="4">
                  <c:v>2.9</c:v>
                </c:pt>
                <c:pt idx="5">
                  <c:v>-0.1</c:v>
                </c:pt>
                <c:pt idx="6">
                  <c:v>4.9</c:v>
                </c:pt>
                <c:pt idx="7">
                  <c:v>6.8</c:v>
                </c:pt>
                <c:pt idx="8">
                  <c:v>7.3</c:v>
                </c:pt>
                <c:pt idx="9">
                  <c:v>2.3</c:v>
                </c:pt>
                <c:pt idx="10">
                  <c:v>2.9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</c:spPr>
          <c:invertIfNegative val="0"/>
          <c:dLbls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</c:dLbl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1"/>
                <c:pt idx="0">
                  <c:v>Весь мир</c:v>
                </c:pt>
                <c:pt idx="1">
                  <c:v>Развитые государства</c:v>
                </c:pt>
                <c:pt idx="2">
                  <c:v>США</c:v>
                </c:pt>
                <c:pt idx="3">
                  <c:v>Зона евро</c:v>
                </c:pt>
                <c:pt idx="4">
                  <c:v>Великобритания</c:v>
                </c:pt>
                <c:pt idx="5">
                  <c:v>Япония</c:v>
                </c:pt>
                <c:pt idx="6">
                  <c:v>Развивающиеся страны</c:v>
                </c:pt>
                <c:pt idx="7">
                  <c:v>Азиатско-Тихоокеанский регион</c:v>
                </c:pt>
                <c:pt idx="8">
                  <c:v>Китай</c:v>
                </c:pt>
                <c:pt idx="9">
                  <c:v>Европа и Центральная Азия</c:v>
                </c:pt>
                <c:pt idx="10">
                  <c:v>Турция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1"/>
                <c:pt idx="0">
                  <c:v>2.4</c:v>
                </c:pt>
                <c:pt idx="1">
                  <c:v>1.6</c:v>
                </c:pt>
                <c:pt idx="2">
                  <c:v>2.5</c:v>
                </c:pt>
                <c:pt idx="3">
                  <c:v>1.5</c:v>
                </c:pt>
                <c:pt idx="4">
                  <c:v>2.4</c:v>
                </c:pt>
                <c:pt idx="5">
                  <c:v>0.8</c:v>
                </c:pt>
                <c:pt idx="6">
                  <c:v>4.3</c:v>
                </c:pt>
                <c:pt idx="7">
                  <c:v>6.4</c:v>
                </c:pt>
                <c:pt idx="8">
                  <c:v>6.9</c:v>
                </c:pt>
                <c:pt idx="9">
                  <c:v>2.1</c:v>
                </c:pt>
                <c:pt idx="10">
                  <c:v>4.2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</c:spPr>
          <c:invertIfNegative val="0"/>
          <c:dLbls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</c:dLbl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1"/>
                <c:pt idx="0">
                  <c:v>Весь мир</c:v>
                </c:pt>
                <c:pt idx="1">
                  <c:v>Развитые государства</c:v>
                </c:pt>
                <c:pt idx="2">
                  <c:v>США</c:v>
                </c:pt>
                <c:pt idx="3">
                  <c:v>Зона евро</c:v>
                </c:pt>
                <c:pt idx="4">
                  <c:v>Великобритания</c:v>
                </c:pt>
                <c:pt idx="5">
                  <c:v>Япония</c:v>
                </c:pt>
                <c:pt idx="6">
                  <c:v>Развивающиеся страны</c:v>
                </c:pt>
                <c:pt idx="7">
                  <c:v>Азиатско-Тихоокеанский регион</c:v>
                </c:pt>
                <c:pt idx="8">
                  <c:v>Китай</c:v>
                </c:pt>
                <c:pt idx="9">
                  <c:v>Европа и Центральная Азия</c:v>
                </c:pt>
                <c:pt idx="10">
                  <c:v>Турция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1"/>
                <c:pt idx="0">
                  <c:v>2.9</c:v>
                </c:pt>
                <c:pt idx="1">
                  <c:v>2.1</c:v>
                </c:pt>
                <c:pt idx="2">
                  <c:v>2.7</c:v>
                </c:pt>
                <c:pt idx="3">
                  <c:v>1.7</c:v>
                </c:pt>
                <c:pt idx="4">
                  <c:v>2.4</c:v>
                </c:pt>
                <c:pt idx="5">
                  <c:v>1.3</c:v>
                </c:pt>
                <c:pt idx="6">
                  <c:v>4.8</c:v>
                </c:pt>
                <c:pt idx="7">
                  <c:v>6.3</c:v>
                </c:pt>
                <c:pt idx="8">
                  <c:v>6.7</c:v>
                </c:pt>
                <c:pt idx="9">
                  <c:v>3</c:v>
                </c:pt>
                <c:pt idx="10">
                  <c:v>3.5</c:v>
                </c:pt>
              </c:numCache>
            </c:numRef>
          </c:val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4bacc6"/>
            </a:solidFill>
            <a:ln>
              <a:noFill/>
            </a:ln>
          </c:spPr>
          <c:invertIfNegative val="0"/>
          <c:dLbls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</c:dLbl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1"/>
                <c:pt idx="0">
                  <c:v>Весь мир</c:v>
                </c:pt>
                <c:pt idx="1">
                  <c:v>Развитые государства</c:v>
                </c:pt>
                <c:pt idx="2">
                  <c:v>США</c:v>
                </c:pt>
                <c:pt idx="3">
                  <c:v>Зона евро</c:v>
                </c:pt>
                <c:pt idx="4">
                  <c:v>Великобритания</c:v>
                </c:pt>
                <c:pt idx="5">
                  <c:v>Япония</c:v>
                </c:pt>
                <c:pt idx="6">
                  <c:v>Развивающиеся страны</c:v>
                </c:pt>
                <c:pt idx="7">
                  <c:v>Азиатско-Тихоокеанский регион</c:v>
                </c:pt>
                <c:pt idx="8">
                  <c:v>Китай</c:v>
                </c:pt>
                <c:pt idx="9">
                  <c:v>Европа и Центральная Азия</c:v>
                </c:pt>
                <c:pt idx="10">
                  <c:v>Турция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11"/>
                <c:pt idx="0">
                  <c:v>3.1</c:v>
                </c:pt>
                <c:pt idx="1">
                  <c:v>2.1</c:v>
                </c:pt>
                <c:pt idx="2">
                  <c:v>2.4</c:v>
                </c:pt>
                <c:pt idx="3">
                  <c:v>1.7</c:v>
                </c:pt>
                <c:pt idx="4">
                  <c:v>2.2</c:v>
                </c:pt>
                <c:pt idx="5">
                  <c:v>0.9</c:v>
                </c:pt>
                <c:pt idx="6">
                  <c:v>5.3</c:v>
                </c:pt>
                <c:pt idx="7">
                  <c:v>6.2</c:v>
                </c:pt>
                <c:pt idx="8">
                  <c:v>6.5</c:v>
                </c:pt>
                <c:pt idx="9">
                  <c:v>3.5</c:v>
                </c:pt>
                <c:pt idx="10">
                  <c:v>3.5</c:v>
                </c:pt>
              </c:numCache>
            </c:numRef>
          </c:val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</c:spPr>
          <c:invertIfNegative val="0"/>
          <c:dLbls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</c:dLbl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1"/>
                <c:pt idx="0">
                  <c:v>Весь мир</c:v>
                </c:pt>
                <c:pt idx="1">
                  <c:v>Развитые государства</c:v>
                </c:pt>
                <c:pt idx="2">
                  <c:v>США</c:v>
                </c:pt>
                <c:pt idx="3">
                  <c:v>Зона евро</c:v>
                </c:pt>
                <c:pt idx="4">
                  <c:v>Великобритания</c:v>
                </c:pt>
                <c:pt idx="5">
                  <c:v>Япония</c:v>
                </c:pt>
                <c:pt idx="6">
                  <c:v>Развивающиеся страны</c:v>
                </c:pt>
                <c:pt idx="7">
                  <c:v>Азиатско-Тихоокеанский регион</c:v>
                </c:pt>
                <c:pt idx="8">
                  <c:v>Китай</c:v>
                </c:pt>
                <c:pt idx="9">
                  <c:v>Европа и Центральная Азия</c:v>
                </c:pt>
                <c:pt idx="10">
                  <c:v>Турция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11"/>
                <c:pt idx="0">
                  <c:v>3.1</c:v>
                </c:pt>
                <c:pt idx="1">
                  <c:v>2.1</c:v>
                </c:pt>
                <c:pt idx="2">
                  <c:v>2.2</c:v>
                </c:pt>
                <c:pt idx="3">
                  <c:v>1.6</c:v>
                </c:pt>
                <c:pt idx="4">
                  <c:v>2.1</c:v>
                </c:pt>
                <c:pt idx="5">
                  <c:v>1.3</c:v>
                </c:pt>
                <c:pt idx="6">
                  <c:v>5.3</c:v>
                </c:pt>
                <c:pt idx="7">
                  <c:v>6.2</c:v>
                </c:pt>
                <c:pt idx="8">
                  <c:v>6.5</c:v>
                </c:pt>
                <c:pt idx="9">
                  <c:v>3.5</c:v>
                </c:pt>
                <c:pt idx="10">
                  <c:v>3.4</c:v>
                </c:pt>
              </c:numCache>
            </c:numRef>
          </c:val>
        </c:ser>
        <c:gapWidth val="100"/>
        <c:overlap val="100"/>
        <c:axId val="35993711"/>
        <c:axId val="64521403"/>
      </c:barChart>
      <c:catAx>
        <c:axId val="35993711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p>
            <a:pPr>
              <a:defRPr b="0" sz="900" spc="-1" strike="noStrike">
                <a:solidFill>
                  <a:srgbClr val="404040"/>
                </a:solidFill>
                <a:latin typeface="Arial"/>
              </a:defRPr>
            </a:pPr>
          </a:p>
        </c:txPr>
        <c:crossAx val="64521403"/>
        <c:crosses val="autoZero"/>
        <c:auto val="1"/>
        <c:lblAlgn val="ctr"/>
        <c:lblOffset val="100"/>
      </c:catAx>
      <c:valAx>
        <c:axId val="64521403"/>
        <c:scaling>
          <c:orientation val="minMax"/>
          <c:max val="45"/>
          <c:min val="-1"/>
        </c:scaling>
        <c:delete val="1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one"/>
        <c:spPr>
          <a:ln w="9360">
            <a:solidFill>
              <a:srgbClr val="878787"/>
            </a:solidFill>
            <a:round/>
          </a:ln>
        </c:spPr>
        <c:txPr>
          <a:bodyPr/>
          <a:p>
            <a:pPr>
              <a:defRPr b="0" sz="800" spc="-1" strike="noStrike">
                <a:solidFill>
                  <a:srgbClr val="000000"/>
                </a:solidFill>
                <a:latin typeface="Arial"/>
              </a:defRPr>
            </a:pPr>
          </a:p>
        </c:txPr>
        <c:crossAx val="35993711"/>
        <c:crosses val="autoZero"/>
        <c:majorUnit val="10"/>
        <c:minorUnit val="10"/>
      </c:valAx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926849887761691"/>
          <c:y val="0.291104819843306"/>
        </c:manualLayout>
      </c:layout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404040"/>
                </a:solidFill>
                <a:latin typeface="Arial"/>
              </a:defRPr>
            </a:pPr>
            <a:r>
              <a:rPr b="1" sz="1200" spc="-1" strike="noStrike">
                <a:solidFill>
                  <a:srgbClr val="404040"/>
                </a:solidFill>
                <a:latin typeface="Arial"/>
              </a:rPr>
              <a:t>Динамика мирового ВВП, % к предыдущему году
(2015 г. – оценка, 2016‒2018 гг. – прогноз)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0433582656693732"/>
          <c:y val="0.220388114985103"/>
          <c:w val="0.85000599976001"/>
          <c:h val="0.5192044448023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Латинская Америка</c:v>
                </c:pt>
                <c:pt idx="1">
                  <c:v>Бразилия</c:v>
                </c:pt>
                <c:pt idx="2">
                  <c:v>Ближний Восток и Северная Африка</c:v>
                </c:pt>
                <c:pt idx="3">
                  <c:v>Египет</c:v>
                </c:pt>
                <c:pt idx="4">
                  <c:v>Южная Азия</c:v>
                </c:pt>
                <c:pt idx="5">
                  <c:v>Индия</c:v>
                </c:pt>
                <c:pt idx="6">
                  <c:v>Африка к югу от Сахары</c:v>
                </c:pt>
                <c:pt idx="7">
                  <c:v>ЮАР</c:v>
                </c:pt>
                <c:pt idx="8">
                  <c:v>Страны БРИКС</c:v>
                </c:pt>
                <c:pt idx="9">
                  <c:v>Россия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0.6</c:v>
                </c:pt>
                <c:pt idx="3">
                  <c:v>2.1</c:v>
                </c:pt>
                <c:pt idx="4">
                  <c:v>6.2</c:v>
                </c:pt>
                <c:pt idx="5">
                  <c:v>6.9</c:v>
                </c:pt>
                <c:pt idx="6">
                  <c:v>4.9</c:v>
                </c:pt>
                <c:pt idx="7">
                  <c:v>2.2</c:v>
                </c:pt>
                <c:pt idx="8">
                  <c:v>5.7</c:v>
                </c:pt>
                <c:pt idx="9">
                  <c:v>1.3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Латинская Америка</c:v>
                </c:pt>
                <c:pt idx="1">
                  <c:v>Бразилия</c:v>
                </c:pt>
                <c:pt idx="2">
                  <c:v>Ближний Восток и Северная Африка</c:v>
                </c:pt>
                <c:pt idx="3">
                  <c:v>Египет</c:v>
                </c:pt>
                <c:pt idx="4">
                  <c:v>Южная Азия</c:v>
                </c:pt>
                <c:pt idx="5">
                  <c:v>Индия</c:v>
                </c:pt>
                <c:pt idx="6">
                  <c:v>Африка к югу от Сахары</c:v>
                </c:pt>
                <c:pt idx="7">
                  <c:v>ЮАР</c:v>
                </c:pt>
                <c:pt idx="8">
                  <c:v>Страны БРИКС</c:v>
                </c:pt>
                <c:pt idx="9">
                  <c:v>Россия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0"/>
                <c:pt idx="0">
                  <c:v>1.5</c:v>
                </c:pt>
                <c:pt idx="1">
                  <c:v>0.1</c:v>
                </c:pt>
                <c:pt idx="2">
                  <c:v>2.5</c:v>
                </c:pt>
                <c:pt idx="3">
                  <c:v>2.2</c:v>
                </c:pt>
                <c:pt idx="4">
                  <c:v>6.8</c:v>
                </c:pt>
                <c:pt idx="5">
                  <c:v>7.3</c:v>
                </c:pt>
                <c:pt idx="6">
                  <c:v>4.6</c:v>
                </c:pt>
                <c:pt idx="7">
                  <c:v>1.5</c:v>
                </c:pt>
                <c:pt idx="8">
                  <c:v>5.1</c:v>
                </c:pt>
                <c:pt idx="9">
                  <c:v>0.6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Латинская Америка</c:v>
                </c:pt>
                <c:pt idx="1">
                  <c:v>Бразилия</c:v>
                </c:pt>
                <c:pt idx="2">
                  <c:v>Ближний Восток и Северная Африка</c:v>
                </c:pt>
                <c:pt idx="3">
                  <c:v>Египет</c:v>
                </c:pt>
                <c:pt idx="4">
                  <c:v>Южная Азия</c:v>
                </c:pt>
                <c:pt idx="5">
                  <c:v>Индия</c:v>
                </c:pt>
                <c:pt idx="6">
                  <c:v>Африка к югу от Сахары</c:v>
                </c:pt>
                <c:pt idx="7">
                  <c:v>ЮАР</c:v>
                </c:pt>
                <c:pt idx="8">
                  <c:v>Страны БРИКС</c:v>
                </c:pt>
                <c:pt idx="9">
                  <c:v>Россия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0"/>
                <c:pt idx="0">
                  <c:v>-0.7</c:v>
                </c:pt>
                <c:pt idx="1">
                  <c:v>-3.7</c:v>
                </c:pt>
                <c:pt idx="2">
                  <c:v>2.5</c:v>
                </c:pt>
                <c:pt idx="3">
                  <c:v>4.2</c:v>
                </c:pt>
                <c:pt idx="4">
                  <c:v>7</c:v>
                </c:pt>
                <c:pt idx="5">
                  <c:v>7.3</c:v>
                </c:pt>
                <c:pt idx="6">
                  <c:v>3.4</c:v>
                </c:pt>
                <c:pt idx="7">
                  <c:v>1.3</c:v>
                </c:pt>
                <c:pt idx="8">
                  <c:v>3.9</c:v>
                </c:pt>
                <c:pt idx="9">
                  <c:v>-3.8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Латинская Америка</c:v>
                </c:pt>
                <c:pt idx="1">
                  <c:v>Бразилия</c:v>
                </c:pt>
                <c:pt idx="2">
                  <c:v>Ближний Восток и Северная Африка</c:v>
                </c:pt>
                <c:pt idx="3">
                  <c:v>Египет</c:v>
                </c:pt>
                <c:pt idx="4">
                  <c:v>Южная Азия</c:v>
                </c:pt>
                <c:pt idx="5">
                  <c:v>Индия</c:v>
                </c:pt>
                <c:pt idx="6">
                  <c:v>Африка к югу от Сахары</c:v>
                </c:pt>
                <c:pt idx="7">
                  <c:v>ЮАР</c:v>
                </c:pt>
                <c:pt idx="8">
                  <c:v>Страны БРИКС</c:v>
                </c:pt>
                <c:pt idx="9">
                  <c:v>Россия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0"/>
                <c:pt idx="0">
                  <c:v>0.1</c:v>
                </c:pt>
                <c:pt idx="1">
                  <c:v>-2.5</c:v>
                </c:pt>
                <c:pt idx="2">
                  <c:v>5.1</c:v>
                </c:pt>
                <c:pt idx="3">
                  <c:v>3.8</c:v>
                </c:pt>
                <c:pt idx="4">
                  <c:v>7.3</c:v>
                </c:pt>
                <c:pt idx="5">
                  <c:v>7.8</c:v>
                </c:pt>
                <c:pt idx="6">
                  <c:v>4.2</c:v>
                </c:pt>
                <c:pt idx="7">
                  <c:v>1.4</c:v>
                </c:pt>
                <c:pt idx="8">
                  <c:v>4.6</c:v>
                </c:pt>
                <c:pt idx="9">
                  <c:v>-0.7</c:v>
                </c:pt>
              </c:numCache>
            </c:numRef>
          </c:val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4bacc6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Латинская Америка</c:v>
                </c:pt>
                <c:pt idx="1">
                  <c:v>Бразилия</c:v>
                </c:pt>
                <c:pt idx="2">
                  <c:v>Ближний Восток и Северная Африка</c:v>
                </c:pt>
                <c:pt idx="3">
                  <c:v>Египет</c:v>
                </c:pt>
                <c:pt idx="4">
                  <c:v>Южная Азия</c:v>
                </c:pt>
                <c:pt idx="5">
                  <c:v>Индия</c:v>
                </c:pt>
                <c:pt idx="6">
                  <c:v>Африка к югу от Сахары</c:v>
                </c:pt>
                <c:pt idx="7">
                  <c:v>ЮАР</c:v>
                </c:pt>
                <c:pt idx="8">
                  <c:v>Страны БРИКС</c:v>
                </c:pt>
                <c:pt idx="9">
                  <c:v>Россия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10"/>
                <c:pt idx="0">
                  <c:v>2.3</c:v>
                </c:pt>
                <c:pt idx="1">
                  <c:v>1.4</c:v>
                </c:pt>
                <c:pt idx="2">
                  <c:v>5.8</c:v>
                </c:pt>
                <c:pt idx="3">
                  <c:v>4.4</c:v>
                </c:pt>
                <c:pt idx="4">
                  <c:v>7.5</c:v>
                </c:pt>
                <c:pt idx="5">
                  <c:v>7.9</c:v>
                </c:pt>
                <c:pt idx="6">
                  <c:v>4.7</c:v>
                </c:pt>
                <c:pt idx="7">
                  <c:v>1.6</c:v>
                </c:pt>
                <c:pt idx="8">
                  <c:v>5.3</c:v>
                </c:pt>
                <c:pt idx="9">
                  <c:v>1.3</c:v>
                </c:pt>
              </c:numCache>
            </c:numRef>
          </c:val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Латинская Америка</c:v>
                </c:pt>
                <c:pt idx="1">
                  <c:v>Бразилия</c:v>
                </c:pt>
                <c:pt idx="2">
                  <c:v>Ближний Восток и Северная Африка</c:v>
                </c:pt>
                <c:pt idx="3">
                  <c:v>Египет</c:v>
                </c:pt>
                <c:pt idx="4">
                  <c:v>Южная Азия</c:v>
                </c:pt>
                <c:pt idx="5">
                  <c:v>Индия</c:v>
                </c:pt>
                <c:pt idx="6">
                  <c:v>Африка к югу от Сахары</c:v>
                </c:pt>
                <c:pt idx="7">
                  <c:v>ЮАР</c:v>
                </c:pt>
                <c:pt idx="8">
                  <c:v>Страны БРИКС</c:v>
                </c:pt>
                <c:pt idx="9">
                  <c:v>Россия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10"/>
                <c:pt idx="0">
                  <c:v>2.5</c:v>
                </c:pt>
                <c:pt idx="1">
                  <c:v>1.5</c:v>
                </c:pt>
                <c:pt idx="2">
                  <c:v>5.1</c:v>
                </c:pt>
                <c:pt idx="3">
                  <c:v>4.8</c:v>
                </c:pt>
                <c:pt idx="4">
                  <c:v>7.5</c:v>
                </c:pt>
                <c:pt idx="5">
                  <c:v>7.9</c:v>
                </c:pt>
                <c:pt idx="6">
                  <c:v>4.7</c:v>
                </c:pt>
                <c:pt idx="7">
                  <c:v>1.6</c:v>
                </c:pt>
                <c:pt idx="8">
                  <c:v>5.4</c:v>
                </c:pt>
                <c:pt idx="9">
                  <c:v>1.5</c:v>
                </c:pt>
              </c:numCache>
            </c:numRef>
          </c:val>
        </c:ser>
        <c:gapWidth val="100"/>
        <c:overlap val="100"/>
        <c:axId val="67107769"/>
        <c:axId val="89507907"/>
      </c:barChart>
      <c:catAx>
        <c:axId val="67107769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p>
            <a:pPr>
              <a:defRPr b="0" sz="900" spc="-1" strike="noStrike">
                <a:solidFill>
                  <a:srgbClr val="404040"/>
                </a:solidFill>
                <a:latin typeface="Arial"/>
              </a:defRPr>
            </a:pPr>
          </a:p>
        </c:txPr>
        <c:crossAx val="89507907"/>
        <c:crosses val="autoZero"/>
        <c:auto val="1"/>
        <c:lblAlgn val="ctr"/>
        <c:lblOffset val="100"/>
      </c:catAx>
      <c:valAx>
        <c:axId val="89507907"/>
        <c:scaling>
          <c:orientation val="minMax"/>
          <c:max val="45"/>
          <c:min val="-7"/>
        </c:scaling>
        <c:delete val="1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one"/>
        <c:spPr>
          <a:ln w="9360">
            <a:solidFill>
              <a:srgbClr val="878787"/>
            </a:solidFill>
            <a:round/>
          </a:ln>
        </c:spPr>
        <c:txPr>
          <a:bodyPr/>
          <a:p>
            <a:pPr>
              <a:defRPr b="0" sz="800" spc="-1" strike="noStrike">
                <a:solidFill>
                  <a:srgbClr val="000000"/>
                </a:solidFill>
                <a:latin typeface="Arial"/>
              </a:defRPr>
            </a:pPr>
          </a:p>
        </c:txPr>
        <c:crossAx val="67107769"/>
        <c:crosses val="autoZero"/>
      </c:valAx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931639690871974"/>
          <c:y val="0.306294227787884"/>
        </c:manualLayout>
      </c:layout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404040"/>
                </a:solidFill>
                <a:latin typeface="Arial"/>
              </a:defRPr>
            </a:pPr>
            <a:r>
              <a:rPr b="1" sz="1200" spc="-1" strike="noStrike">
                <a:solidFill>
                  <a:srgbClr val="404040"/>
                </a:solidFill>
                <a:latin typeface="Arial"/>
              </a:rPr>
              <a:t>Динамика цен на сырьевые товары – commodities 
(2000 г. = 100)</a:t>
            </a:r>
          </a:p>
        </c:rich>
      </c:tx>
      <c:layout>
        <c:manualLayout>
          <c:xMode val="edge"/>
          <c:yMode val="edge"/>
          <c:x val="0.330386784528619"/>
          <c:y val="0.022707142281987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0379984800608"/>
          <c:y val="0.121507367742974"/>
          <c:w val="0.818167273309068"/>
          <c:h val="0.6193735405427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4"/>
                <c:pt idx="0">
                  <c:v>Все сырьевые товары</c:v>
                </c:pt>
                <c:pt idx="1">
                  <c:v>Сырая нефть</c:v>
                </c:pt>
                <c:pt idx="2">
                  <c:v>Минералы, руды и металлы</c:v>
                </c:pt>
                <c:pt idx="3">
                  <c:v>Золото</c:v>
                </c:pt>
                <c:pt idx="4">
                  <c:v>Серебро</c:v>
                </c:pt>
                <c:pt idx="5">
                  <c:v>Железная руда</c:v>
                </c:pt>
                <c:pt idx="6">
                  <c:v>Марганцевая руда</c:v>
                </c:pt>
                <c:pt idx="7">
                  <c:v>Алюминий</c:v>
                </c:pt>
                <c:pt idx="8">
                  <c:v>Медь</c:v>
                </c:pt>
                <c:pt idx="9">
                  <c:v>Никель</c:v>
                </c:pt>
                <c:pt idx="10">
                  <c:v>Свинец</c:v>
                </c:pt>
                <c:pt idx="11">
                  <c:v>Цинк</c:v>
                </c:pt>
                <c:pt idx="12">
                  <c:v>Олово</c:v>
                </c:pt>
                <c:pt idx="13">
                  <c:v>Вольфрам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140.4</c:v>
                </c:pt>
                <c:pt idx="1">
                  <c:v>189.1</c:v>
                </c:pt>
                <c:pt idx="2">
                  <c:v>173.2</c:v>
                </c:pt>
                <c:pt idx="3">
                  <c:v>159.4</c:v>
                </c:pt>
                <c:pt idx="4">
                  <c:v>146.8</c:v>
                </c:pt>
                <c:pt idx="5">
                  <c:v>0</c:v>
                </c:pt>
                <c:pt idx="6">
                  <c:v>175.8</c:v>
                </c:pt>
                <c:pt idx="7">
                  <c:v>122.5</c:v>
                </c:pt>
                <c:pt idx="8">
                  <c:v>202.9</c:v>
                </c:pt>
                <c:pt idx="9">
                  <c:v>170.6</c:v>
                </c:pt>
                <c:pt idx="10">
                  <c:v>215</c:v>
                </c:pt>
                <c:pt idx="11">
                  <c:v>122.5</c:v>
                </c:pt>
                <c:pt idx="12">
                  <c:v>135.8</c:v>
                </c:pt>
                <c:pt idx="13">
                  <c:v>366.6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4"/>
                <c:pt idx="0">
                  <c:v>Все сырьевые товары</c:v>
                </c:pt>
                <c:pt idx="1">
                  <c:v>Сырая нефть</c:v>
                </c:pt>
                <c:pt idx="2">
                  <c:v>Минералы, руды и металлы</c:v>
                </c:pt>
                <c:pt idx="3">
                  <c:v>Золото</c:v>
                </c:pt>
                <c:pt idx="4">
                  <c:v>Серебро</c:v>
                </c:pt>
                <c:pt idx="5">
                  <c:v>Железная руда</c:v>
                </c:pt>
                <c:pt idx="6">
                  <c:v>Марганцевая руда</c:v>
                </c:pt>
                <c:pt idx="7">
                  <c:v>Алюминий</c:v>
                </c:pt>
                <c:pt idx="8">
                  <c:v>Медь</c:v>
                </c:pt>
                <c:pt idx="9">
                  <c:v>Никель</c:v>
                </c:pt>
                <c:pt idx="10">
                  <c:v>Свинец</c:v>
                </c:pt>
                <c:pt idx="11">
                  <c:v>Цинк</c:v>
                </c:pt>
                <c:pt idx="12">
                  <c:v>Олово</c:v>
                </c:pt>
                <c:pt idx="13">
                  <c:v>Вольфрам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4"/>
                <c:pt idx="0">
                  <c:v>256</c:v>
                </c:pt>
                <c:pt idx="1">
                  <c:v>280.2</c:v>
                </c:pt>
                <c:pt idx="2">
                  <c:v>327.3</c:v>
                </c:pt>
                <c:pt idx="3">
                  <c:v>439.9</c:v>
                </c:pt>
                <c:pt idx="4">
                  <c:v>404.1</c:v>
                </c:pt>
                <c:pt idx="5">
                  <c:v>183.9</c:v>
                </c:pt>
                <c:pt idx="6">
                  <c:v>415</c:v>
                </c:pt>
                <c:pt idx="7">
                  <c:v>140.2</c:v>
                </c:pt>
                <c:pt idx="8">
                  <c:v>415.6</c:v>
                </c:pt>
                <c:pt idx="9">
                  <c:v>252.4</c:v>
                </c:pt>
                <c:pt idx="10">
                  <c:v>473.2</c:v>
                </c:pt>
                <c:pt idx="11">
                  <c:v>191.5</c:v>
                </c:pt>
                <c:pt idx="12">
                  <c:v>375.4</c:v>
                </c:pt>
                <c:pt idx="13">
                  <c:v>404.7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4"/>
                <c:pt idx="0">
                  <c:v>Все сырьевые товары</c:v>
                </c:pt>
                <c:pt idx="1">
                  <c:v>Сырая нефть</c:v>
                </c:pt>
                <c:pt idx="2">
                  <c:v>Минералы, руды и металлы</c:v>
                </c:pt>
                <c:pt idx="3">
                  <c:v>Золото</c:v>
                </c:pt>
                <c:pt idx="4">
                  <c:v>Серебро</c:v>
                </c:pt>
                <c:pt idx="5">
                  <c:v>Железная руда</c:v>
                </c:pt>
                <c:pt idx="6">
                  <c:v>Марганцевая руда</c:v>
                </c:pt>
                <c:pt idx="7">
                  <c:v>Алюминий</c:v>
                </c:pt>
                <c:pt idx="8">
                  <c:v>Медь</c:v>
                </c:pt>
                <c:pt idx="9">
                  <c:v>Никель</c:v>
                </c:pt>
                <c:pt idx="10">
                  <c:v>Свинец</c:v>
                </c:pt>
                <c:pt idx="11">
                  <c:v>Цинк</c:v>
                </c:pt>
                <c:pt idx="12">
                  <c:v>Олово</c:v>
                </c:pt>
                <c:pt idx="13">
                  <c:v>Вольфрам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4"/>
                <c:pt idx="0">
                  <c:v>302</c:v>
                </c:pt>
                <c:pt idx="1">
                  <c:v>368.3</c:v>
                </c:pt>
                <c:pt idx="2">
                  <c:v>375.2</c:v>
                </c:pt>
                <c:pt idx="3">
                  <c:v>562.2</c:v>
                </c:pt>
                <c:pt idx="4">
                  <c:v>705.4</c:v>
                </c:pt>
                <c:pt idx="5">
                  <c:v>210.1</c:v>
                </c:pt>
                <c:pt idx="6">
                  <c:v>324.4</c:v>
                </c:pt>
                <c:pt idx="7">
                  <c:v>154.8</c:v>
                </c:pt>
                <c:pt idx="8">
                  <c:v>486.6</c:v>
                </c:pt>
                <c:pt idx="9">
                  <c:v>265</c:v>
                </c:pt>
                <c:pt idx="10">
                  <c:v>529</c:v>
                </c:pt>
                <c:pt idx="11">
                  <c:v>194.4</c:v>
                </c:pt>
                <c:pt idx="12">
                  <c:v>480.5</c:v>
                </c:pt>
                <c:pt idx="13">
                  <c:v>715.4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4"/>
                <c:pt idx="0">
                  <c:v>Все сырьевые товары</c:v>
                </c:pt>
                <c:pt idx="1">
                  <c:v>Сырая нефть</c:v>
                </c:pt>
                <c:pt idx="2">
                  <c:v>Минералы, руды и металлы</c:v>
                </c:pt>
                <c:pt idx="3">
                  <c:v>Золото</c:v>
                </c:pt>
                <c:pt idx="4">
                  <c:v>Серебро</c:v>
                </c:pt>
                <c:pt idx="5">
                  <c:v>Железная руда</c:v>
                </c:pt>
                <c:pt idx="6">
                  <c:v>Марганцевая руда</c:v>
                </c:pt>
                <c:pt idx="7">
                  <c:v>Алюминий</c:v>
                </c:pt>
                <c:pt idx="8">
                  <c:v>Медь</c:v>
                </c:pt>
                <c:pt idx="9">
                  <c:v>Никель</c:v>
                </c:pt>
                <c:pt idx="10">
                  <c:v>Свинец</c:v>
                </c:pt>
                <c:pt idx="11">
                  <c:v>Цинк</c:v>
                </c:pt>
                <c:pt idx="12">
                  <c:v>Олово</c:v>
                </c:pt>
                <c:pt idx="13">
                  <c:v>Вольфрам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4"/>
                <c:pt idx="0">
                  <c:v>276.8</c:v>
                </c:pt>
                <c:pt idx="1">
                  <c:v>372.1</c:v>
                </c:pt>
                <c:pt idx="2">
                  <c:v>322.3</c:v>
                </c:pt>
                <c:pt idx="3">
                  <c:v>598.1</c:v>
                </c:pt>
                <c:pt idx="4">
                  <c:v>624.3</c:v>
                </c:pt>
                <c:pt idx="5">
                  <c:v>160.9</c:v>
                </c:pt>
                <c:pt idx="6">
                  <c:v>262.1</c:v>
                </c:pt>
                <c:pt idx="7">
                  <c:v>130.3</c:v>
                </c:pt>
                <c:pt idx="8">
                  <c:v>438.5</c:v>
                </c:pt>
                <c:pt idx="9">
                  <c:v>203</c:v>
                </c:pt>
                <c:pt idx="10">
                  <c:v>454.1</c:v>
                </c:pt>
                <c:pt idx="11">
                  <c:v>172.7</c:v>
                </c:pt>
                <c:pt idx="12">
                  <c:v>388.5</c:v>
                </c:pt>
                <c:pt idx="13">
                  <c:v>643.3</c:v>
                </c:pt>
              </c:numCache>
            </c:numRef>
          </c:val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4bacc6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4"/>
                <c:pt idx="0">
                  <c:v>Все сырьевые товары</c:v>
                </c:pt>
                <c:pt idx="1">
                  <c:v>Сырая нефть</c:v>
                </c:pt>
                <c:pt idx="2">
                  <c:v>Минералы, руды и металлы</c:v>
                </c:pt>
                <c:pt idx="3">
                  <c:v>Золото</c:v>
                </c:pt>
                <c:pt idx="4">
                  <c:v>Серебро</c:v>
                </c:pt>
                <c:pt idx="5">
                  <c:v>Железная руда</c:v>
                </c:pt>
                <c:pt idx="6">
                  <c:v>Марганцевая руда</c:v>
                </c:pt>
                <c:pt idx="7">
                  <c:v>Алюминий</c:v>
                </c:pt>
                <c:pt idx="8">
                  <c:v>Медь</c:v>
                </c:pt>
                <c:pt idx="9">
                  <c:v>Никель</c:v>
                </c:pt>
                <c:pt idx="10">
                  <c:v>Свинец</c:v>
                </c:pt>
                <c:pt idx="11">
                  <c:v>Цинк</c:v>
                </c:pt>
                <c:pt idx="12">
                  <c:v>Олово</c:v>
                </c:pt>
                <c:pt idx="13">
                  <c:v>Вольфрам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14"/>
                <c:pt idx="0">
                  <c:v>258.2</c:v>
                </c:pt>
                <c:pt idx="1">
                  <c:v>368.8</c:v>
                </c:pt>
                <c:pt idx="2">
                  <c:v>305.8</c:v>
                </c:pt>
                <c:pt idx="3">
                  <c:v>505.7</c:v>
                </c:pt>
                <c:pt idx="4">
                  <c:v>477.3</c:v>
                </c:pt>
                <c:pt idx="5">
                  <c:v>169.5</c:v>
                </c:pt>
                <c:pt idx="6">
                  <c:v>291.4</c:v>
                </c:pt>
                <c:pt idx="7">
                  <c:v>119.1</c:v>
                </c:pt>
                <c:pt idx="8">
                  <c:v>404.1</c:v>
                </c:pt>
                <c:pt idx="9">
                  <c:v>173.9</c:v>
                </c:pt>
                <c:pt idx="10">
                  <c:v>471.8</c:v>
                </c:pt>
                <c:pt idx="11">
                  <c:v>169.3</c:v>
                </c:pt>
                <c:pt idx="12">
                  <c:v>410.6</c:v>
                </c:pt>
                <c:pt idx="13">
                  <c:v>619.5</c:v>
                </c:pt>
              </c:numCache>
            </c:numRef>
          </c:val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4"/>
                <c:pt idx="0">
                  <c:v>Все сырьевые товары</c:v>
                </c:pt>
                <c:pt idx="1">
                  <c:v>Сырая нефть</c:v>
                </c:pt>
                <c:pt idx="2">
                  <c:v>Минералы, руды и металлы</c:v>
                </c:pt>
                <c:pt idx="3">
                  <c:v>Золото</c:v>
                </c:pt>
                <c:pt idx="4">
                  <c:v>Серебро</c:v>
                </c:pt>
                <c:pt idx="5">
                  <c:v>Железная руда</c:v>
                </c:pt>
                <c:pt idx="6">
                  <c:v>Марганцевая руда</c:v>
                </c:pt>
                <c:pt idx="7">
                  <c:v>Алюминий</c:v>
                </c:pt>
                <c:pt idx="8">
                  <c:v>Медь</c:v>
                </c:pt>
                <c:pt idx="9">
                  <c:v>Никель</c:v>
                </c:pt>
                <c:pt idx="10">
                  <c:v>Свинец</c:v>
                </c:pt>
                <c:pt idx="11">
                  <c:v>Цинк</c:v>
                </c:pt>
                <c:pt idx="12">
                  <c:v>Олово</c:v>
                </c:pt>
                <c:pt idx="13">
                  <c:v>Вольфрам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14"/>
                <c:pt idx="0">
                  <c:v>242.5</c:v>
                </c:pt>
                <c:pt idx="1">
                  <c:v>341.1</c:v>
                </c:pt>
                <c:pt idx="2">
                  <c:v>279.8</c:v>
                </c:pt>
                <c:pt idx="3">
                  <c:v>453.8</c:v>
                </c:pt>
                <c:pt idx="4">
                  <c:v>381.5</c:v>
                </c:pt>
                <c:pt idx="5">
                  <c:v>121.4</c:v>
                </c:pt>
                <c:pt idx="6">
                  <c:v>242.7</c:v>
                </c:pt>
                <c:pt idx="7">
                  <c:v>120.4</c:v>
                </c:pt>
                <c:pt idx="8">
                  <c:v>378.4</c:v>
                </c:pt>
                <c:pt idx="9">
                  <c:v>195.3</c:v>
                </c:pt>
                <c:pt idx="10">
                  <c:v>461.6</c:v>
                </c:pt>
                <c:pt idx="11">
                  <c:v>191.6</c:v>
                </c:pt>
                <c:pt idx="12">
                  <c:v>403.3</c:v>
                </c:pt>
                <c:pt idx="13">
                  <c:v>594.5</c:v>
                </c:pt>
              </c:numCache>
            </c:numRef>
          </c:val>
        </c:ser>
        <c:gapWidth val="100"/>
        <c:overlap val="100"/>
        <c:axId val="95055436"/>
        <c:axId val="6469379"/>
      </c:barChart>
      <c:catAx>
        <c:axId val="95055436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p>
            <a:pPr>
              <a:defRPr b="0" sz="900" spc="-1" strike="noStrike">
                <a:solidFill>
                  <a:srgbClr val="404040"/>
                </a:solidFill>
                <a:latin typeface="Arial"/>
              </a:defRPr>
            </a:pPr>
          </a:p>
        </c:txPr>
        <c:crossAx val="6469379"/>
        <c:crosses val="autoZero"/>
        <c:auto val="1"/>
        <c:lblAlgn val="ctr"/>
        <c:lblOffset val="100"/>
      </c:catAx>
      <c:valAx>
        <c:axId val="6469379"/>
        <c:scaling>
          <c:orientation val="minMax"/>
          <c:max val="3500"/>
          <c:min val="0"/>
        </c:scaling>
        <c:delete val="1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" sourceLinked="0"/>
        <c:majorTickMark val="out"/>
        <c:minorTickMark val="none"/>
        <c:tickLblPos val="none"/>
        <c:spPr>
          <a:ln w="9360">
            <a:solidFill>
              <a:srgbClr val="878787"/>
            </a:solidFill>
            <a:round/>
          </a:ln>
        </c:spPr>
        <c:txPr>
          <a:bodyPr/>
          <a:p>
            <a:pPr>
              <a:defRPr b="0" sz="800" spc="-1" strike="noStrike">
                <a:solidFill>
                  <a:srgbClr val="000000"/>
                </a:solidFill>
                <a:latin typeface="Arial"/>
              </a:defRPr>
            </a:pPr>
          </a:p>
        </c:txPr>
        <c:crossAx val="95055436"/>
        <c:crosses val="autoZero"/>
      </c:valAx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923391632368542"/>
          <c:y val="0.240858630559949"/>
        </c:manualLayout>
      </c:layout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404040"/>
                </a:solidFill>
                <a:latin typeface="Arial"/>
              </a:defRPr>
            </a:pPr>
            <a:r>
              <a:rPr b="1" sz="1200" spc="-1" strike="noStrike">
                <a:solidFill>
                  <a:srgbClr val="404040"/>
                </a:solidFill>
                <a:latin typeface="Arial"/>
              </a:rPr>
              <a:t>Динамика цен на сырьевые товары – commodities 
(2000 г. = 100), продовольствие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0805167793288268"/>
          <c:y val="0.155571752510528"/>
          <c:w val="0.797648094076237"/>
          <c:h val="0.5836572724327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1"/>
                <c:pt idx="0">
                  <c:v>Продовольствие</c:v>
                </c:pt>
                <c:pt idx="1">
                  <c:v>Пшеница</c:v>
                </c:pt>
                <c:pt idx="2">
                  <c:v>Кукуруза</c:v>
                </c:pt>
                <c:pt idx="3">
                  <c:v>Рис</c:v>
                </c:pt>
                <c:pt idx="4">
                  <c:v>Сахар</c:v>
                </c:pt>
                <c:pt idx="5">
                  <c:v>Говядина</c:v>
                </c:pt>
                <c:pt idx="6">
                  <c:v>Кофе</c:v>
                </c:pt>
                <c:pt idx="7">
                  <c:v>Чай</c:v>
                </c:pt>
                <c:pt idx="8">
                  <c:v>Соевые бобы</c:v>
                </c:pt>
                <c:pt idx="9">
                  <c:v>Соевое масло</c:v>
                </c:pt>
                <c:pt idx="10">
                  <c:v>Подсолнечное масло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128.4</c:v>
                </c:pt>
                <c:pt idx="1">
                  <c:v>109.2</c:v>
                </c:pt>
                <c:pt idx="2">
                  <c:v>103.8</c:v>
                </c:pt>
                <c:pt idx="3">
                  <c:v>141.2</c:v>
                </c:pt>
                <c:pt idx="4">
                  <c:v>120.9</c:v>
                </c:pt>
                <c:pt idx="5">
                  <c:v>135.2</c:v>
                </c:pt>
                <c:pt idx="6">
                  <c:v>114</c:v>
                </c:pt>
                <c:pt idx="7">
                  <c:v>87.2</c:v>
                </c:pt>
                <c:pt idx="8">
                  <c:v>129.7</c:v>
                </c:pt>
                <c:pt idx="9">
                  <c:v>161.2</c:v>
                </c:pt>
                <c:pt idx="10">
                  <c:v>172.9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1"/>
                <c:pt idx="0">
                  <c:v>Продовольствие</c:v>
                </c:pt>
                <c:pt idx="1">
                  <c:v>Пшеница</c:v>
                </c:pt>
                <c:pt idx="2">
                  <c:v>Кукуруза</c:v>
                </c:pt>
                <c:pt idx="3">
                  <c:v>Рис</c:v>
                </c:pt>
                <c:pt idx="4">
                  <c:v>Сахар</c:v>
                </c:pt>
                <c:pt idx="5">
                  <c:v>Говядина</c:v>
                </c:pt>
                <c:pt idx="6">
                  <c:v>Кофе</c:v>
                </c:pt>
                <c:pt idx="7">
                  <c:v>Чай</c:v>
                </c:pt>
                <c:pt idx="8">
                  <c:v>Соевые бобы</c:v>
                </c:pt>
                <c:pt idx="9">
                  <c:v>Соевое масло</c:v>
                </c:pt>
                <c:pt idx="10">
                  <c:v>Подсолнечное масло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1"/>
                <c:pt idx="0">
                  <c:v>231.6</c:v>
                </c:pt>
                <c:pt idx="1">
                  <c:v>210.8</c:v>
                </c:pt>
                <c:pt idx="2">
                  <c:v>226.8</c:v>
                </c:pt>
                <c:pt idx="3">
                  <c:v>255.8</c:v>
                </c:pt>
                <c:pt idx="4">
                  <c:v>260.2</c:v>
                </c:pt>
                <c:pt idx="5">
                  <c:v>173.8</c:v>
                </c:pt>
                <c:pt idx="6">
                  <c:v>218.1</c:v>
                </c:pt>
                <c:pt idx="7">
                  <c:v>125.3</c:v>
                </c:pt>
                <c:pt idx="8">
                  <c:v>212.3</c:v>
                </c:pt>
                <c:pt idx="9">
                  <c:v>297.2</c:v>
                </c:pt>
                <c:pt idx="10">
                  <c:v>274.2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1"/>
                <c:pt idx="0">
                  <c:v>Продовольствие</c:v>
                </c:pt>
                <c:pt idx="1">
                  <c:v>Пшеница</c:v>
                </c:pt>
                <c:pt idx="2">
                  <c:v>Кукуруза</c:v>
                </c:pt>
                <c:pt idx="3">
                  <c:v>Рис</c:v>
                </c:pt>
                <c:pt idx="4">
                  <c:v>Сахар</c:v>
                </c:pt>
                <c:pt idx="5">
                  <c:v>Говядина</c:v>
                </c:pt>
                <c:pt idx="6">
                  <c:v>Кофе</c:v>
                </c:pt>
                <c:pt idx="7">
                  <c:v>Чай</c:v>
                </c:pt>
                <c:pt idx="8">
                  <c:v>Соевые бобы</c:v>
                </c:pt>
                <c:pt idx="9">
                  <c:v>Соевое масло</c:v>
                </c:pt>
                <c:pt idx="10">
                  <c:v>Подсолнечное масло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1"/>
                <c:pt idx="0">
                  <c:v>272.8</c:v>
                </c:pt>
                <c:pt idx="1">
                  <c:v>256.5</c:v>
                </c:pt>
                <c:pt idx="2">
                  <c:v>332.5</c:v>
                </c:pt>
                <c:pt idx="3">
                  <c:v>270.9</c:v>
                </c:pt>
                <c:pt idx="4">
                  <c:v>317.9</c:v>
                </c:pt>
                <c:pt idx="5">
                  <c:v>208.6</c:v>
                </c:pt>
                <c:pt idx="6">
                  <c:v>276.6</c:v>
                </c:pt>
                <c:pt idx="7">
                  <c:v>139.5</c:v>
                </c:pt>
                <c:pt idx="8">
                  <c:v>255.2</c:v>
                </c:pt>
                <c:pt idx="9">
                  <c:v>384.3</c:v>
                </c:pt>
                <c:pt idx="10">
                  <c:v>347.2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1"/>
                <c:pt idx="0">
                  <c:v>Продовольствие</c:v>
                </c:pt>
                <c:pt idx="1">
                  <c:v>Пшеница</c:v>
                </c:pt>
                <c:pt idx="2">
                  <c:v>Кукуруза</c:v>
                </c:pt>
                <c:pt idx="3">
                  <c:v>Рис</c:v>
                </c:pt>
                <c:pt idx="4">
                  <c:v>Сахар</c:v>
                </c:pt>
                <c:pt idx="5">
                  <c:v>Говядина</c:v>
                </c:pt>
                <c:pt idx="6">
                  <c:v>Кофе</c:v>
                </c:pt>
                <c:pt idx="7">
                  <c:v>Чай</c:v>
                </c:pt>
                <c:pt idx="8">
                  <c:v>Соевые бобы</c:v>
                </c:pt>
                <c:pt idx="9">
                  <c:v>Соевое масло</c:v>
                </c:pt>
                <c:pt idx="10">
                  <c:v>Подсолнечное масло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1"/>
                <c:pt idx="0">
                  <c:v>269</c:v>
                </c:pt>
                <c:pt idx="1">
                  <c:v>247.3</c:v>
                </c:pt>
                <c:pt idx="2">
                  <c:v>312.9</c:v>
                </c:pt>
                <c:pt idx="3">
                  <c:v>284.8</c:v>
                </c:pt>
                <c:pt idx="4">
                  <c:v>263.4</c:v>
                </c:pt>
                <c:pt idx="5">
                  <c:v>214.1</c:v>
                </c:pt>
                <c:pt idx="6">
                  <c:v>198.7</c:v>
                </c:pt>
                <c:pt idx="7">
                  <c:v>140.6</c:v>
                </c:pt>
                <c:pt idx="8">
                  <c:v>279.2</c:v>
                </c:pt>
                <c:pt idx="9">
                  <c:v>362.7</c:v>
                </c:pt>
                <c:pt idx="10">
                  <c:v>322.3</c:v>
                </c:pt>
              </c:numCache>
            </c:numRef>
          </c:val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4bacc6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1"/>
                <c:pt idx="0">
                  <c:v>Продовольствие</c:v>
                </c:pt>
                <c:pt idx="1">
                  <c:v>Пшеница</c:v>
                </c:pt>
                <c:pt idx="2">
                  <c:v>Кукуруза</c:v>
                </c:pt>
                <c:pt idx="3">
                  <c:v>Рис</c:v>
                </c:pt>
                <c:pt idx="4">
                  <c:v>Сахар</c:v>
                </c:pt>
                <c:pt idx="5">
                  <c:v>Говядина</c:v>
                </c:pt>
                <c:pt idx="6">
                  <c:v>Кофе</c:v>
                </c:pt>
                <c:pt idx="7">
                  <c:v>Чай</c:v>
                </c:pt>
                <c:pt idx="8">
                  <c:v>Соевые бобы</c:v>
                </c:pt>
                <c:pt idx="9">
                  <c:v>Соевое масло</c:v>
                </c:pt>
                <c:pt idx="10">
                  <c:v>Подсолнечное масло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11"/>
                <c:pt idx="0">
                  <c:v>249</c:v>
                </c:pt>
                <c:pt idx="1">
                  <c:v>271.9</c:v>
                </c:pt>
                <c:pt idx="2">
                  <c:v>280.5</c:v>
                </c:pt>
                <c:pt idx="3">
                  <c:v>254.7</c:v>
                </c:pt>
                <c:pt idx="4">
                  <c:v>216.3</c:v>
                </c:pt>
                <c:pt idx="5">
                  <c:v>209.1</c:v>
                </c:pt>
                <c:pt idx="6">
                  <c:v>144.5</c:v>
                </c:pt>
                <c:pt idx="7">
                  <c:v>107.1</c:v>
                </c:pt>
                <c:pt idx="8">
                  <c:v>257.2</c:v>
                </c:pt>
                <c:pt idx="9">
                  <c:v>312.5</c:v>
                </c:pt>
                <c:pt idx="10">
                  <c:v>286.8</c:v>
                </c:pt>
              </c:numCache>
            </c:numRef>
          </c:val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1"/>
                <c:pt idx="0">
                  <c:v>Продовольствие</c:v>
                </c:pt>
                <c:pt idx="1">
                  <c:v>Пшеница</c:v>
                </c:pt>
                <c:pt idx="2">
                  <c:v>Кукуруза</c:v>
                </c:pt>
                <c:pt idx="3">
                  <c:v>Рис</c:v>
                </c:pt>
                <c:pt idx="4">
                  <c:v>Сахар</c:v>
                </c:pt>
                <c:pt idx="5">
                  <c:v>Говядина</c:v>
                </c:pt>
                <c:pt idx="6">
                  <c:v>Кофе</c:v>
                </c:pt>
                <c:pt idx="7">
                  <c:v>Чай</c:v>
                </c:pt>
                <c:pt idx="8">
                  <c:v>Соевые бобы</c:v>
                </c:pt>
                <c:pt idx="9">
                  <c:v>Соевое масло</c:v>
                </c:pt>
                <c:pt idx="10">
                  <c:v>Подсолнечное масло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11"/>
                <c:pt idx="0">
                  <c:v>239</c:v>
                </c:pt>
                <c:pt idx="1">
                  <c:v>251.7</c:v>
                </c:pt>
                <c:pt idx="2">
                  <c:v>230.4</c:v>
                </c:pt>
                <c:pt idx="3">
                  <c:v>209.3</c:v>
                </c:pt>
                <c:pt idx="4">
                  <c:v>207.8</c:v>
                </c:pt>
                <c:pt idx="5">
                  <c:v>255.2</c:v>
                </c:pt>
                <c:pt idx="6">
                  <c:v>193.1</c:v>
                </c:pt>
                <c:pt idx="7">
                  <c:v>95.9</c:v>
                </c:pt>
                <c:pt idx="8">
                  <c:v>232.3</c:v>
                </c:pt>
                <c:pt idx="9">
                  <c:v>269</c:v>
                </c:pt>
                <c:pt idx="10">
                  <c:v>230.2</c:v>
                </c:pt>
              </c:numCache>
            </c:numRef>
          </c:val>
        </c:ser>
        <c:gapWidth val="100"/>
        <c:overlap val="100"/>
        <c:axId val="41807704"/>
        <c:axId val="21551168"/>
      </c:barChart>
      <c:catAx>
        <c:axId val="41807704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p>
            <a:pPr>
              <a:defRPr b="0" sz="900" spc="-1" strike="noStrike">
                <a:solidFill>
                  <a:srgbClr val="404040"/>
                </a:solidFill>
                <a:latin typeface="Arial"/>
              </a:defRPr>
            </a:pPr>
          </a:p>
        </c:txPr>
        <c:crossAx val="21551168"/>
        <c:crosses val="autoZero"/>
        <c:auto val="1"/>
        <c:lblAlgn val="ctr"/>
        <c:lblOffset val="100"/>
      </c:catAx>
      <c:valAx>
        <c:axId val="21551168"/>
        <c:scaling>
          <c:orientation val="minMax"/>
          <c:max val="1700"/>
          <c:min val="0"/>
        </c:scaling>
        <c:delete val="1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" sourceLinked="0"/>
        <c:majorTickMark val="out"/>
        <c:minorTickMark val="none"/>
        <c:tickLblPos val="none"/>
        <c:spPr>
          <a:ln w="9360">
            <a:solidFill>
              <a:srgbClr val="878787"/>
            </a:solidFill>
            <a:round/>
          </a:ln>
        </c:spPr>
        <c:txPr>
          <a:bodyPr/>
          <a:p>
            <a:pPr>
              <a:defRPr b="0" sz="800" spc="-1" strike="noStrike">
                <a:solidFill>
                  <a:srgbClr val="000000"/>
                </a:solidFill>
                <a:latin typeface="Arial"/>
              </a:defRPr>
            </a:pPr>
          </a:p>
        </c:txPr>
        <c:crossAx val="41807704"/>
        <c:crosses val="autoZero"/>
      </c:valAx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914925428521018"/>
          <c:y val="0.269796950489374"/>
        </c:manualLayout>
      </c:layout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404040"/>
                </a:solidFill>
                <a:latin typeface="Arial"/>
              </a:defRPr>
            </a:pPr>
            <a:r>
              <a:rPr b="1" sz="1200" spc="-1" strike="noStrike">
                <a:solidFill>
                  <a:srgbClr val="404040"/>
                </a:solidFill>
                <a:latin typeface="Arial"/>
              </a:rPr>
              <a:t>Макроэкономические показатели стран Латинской Америки
(2015 г. – оценка)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0861965521379145"/>
          <c:y val="0.165981775951403"/>
          <c:w val="0.819527218911244"/>
          <c:h val="0.521976058602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ВВП (%)</c:v>
                </c:pt>
              </c:strCache>
            </c:strRef>
          </c:tx>
          <c:spPr>
            <a:solidFill>
              <a:srgbClr val="416a9c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2.9</c:v>
                </c:pt>
                <c:pt idx="1">
                  <c:v>2.8</c:v>
                </c:pt>
                <c:pt idx="2">
                  <c:v>1.2</c:v>
                </c:pt>
                <c:pt idx="3">
                  <c:v>-0.4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Душевой ВВП (%)</c:v>
                </c:pt>
              </c:strCache>
            </c:strRef>
          </c:tx>
          <c:spPr>
            <a:solidFill>
              <a:srgbClr val="9f423f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1.7</c:v>
                </c:pt>
                <c:pt idx="1">
                  <c:v>1.7</c:v>
                </c:pt>
                <c:pt idx="2">
                  <c:v>0</c:v>
                </c:pt>
                <c:pt idx="3">
                  <c:v>-1.5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Потребительские цены (%)</c:v>
                </c:pt>
              </c:strCache>
            </c:strRef>
          </c:tx>
          <c:spPr>
            <a:solidFill>
              <a:srgbClr val="809b49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4.9</c:v>
                </c:pt>
                <c:pt idx="1">
                  <c:v>4.9</c:v>
                </c:pt>
                <c:pt idx="2">
                  <c:v>6.3</c:v>
                </c:pt>
                <c:pt idx="3">
                  <c:v>6.6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Городская безработица (%)</c:v>
                </c:pt>
              </c:strCache>
            </c:strRef>
          </c:tx>
          <c:spPr>
            <a:solidFill>
              <a:srgbClr val="6a5286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4"/>
                <c:pt idx="0">
                  <c:v>6.4</c:v>
                </c:pt>
                <c:pt idx="1">
                  <c:v>6.2</c:v>
                </c:pt>
                <c:pt idx="2">
                  <c:v>6</c:v>
                </c:pt>
                <c:pt idx="3">
                  <c:v>6.6</c:v>
                </c:pt>
              </c:numCache>
            </c:numRef>
          </c:val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Инвестиции в основной капитал (% ВВП)</c:v>
                </c:pt>
              </c:strCache>
            </c:strRef>
          </c:tx>
          <c:spPr>
            <a:solidFill>
              <a:srgbClr val="3e8ea4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4"/>
                <c:pt idx="0">
                  <c:v>21.3</c:v>
                </c:pt>
                <c:pt idx="1">
                  <c:v>21.5</c:v>
                </c:pt>
                <c:pt idx="2">
                  <c:v>20.8</c:v>
                </c:pt>
                <c:pt idx="3">
                  <c:v>19.7</c:v>
                </c:pt>
              </c:numCache>
            </c:numRef>
          </c:val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Внешний долг (% ВВП)</c:v>
                </c:pt>
              </c:strCache>
            </c:strRef>
          </c:tx>
          <c:spPr>
            <a:solidFill>
              <a:srgbClr val="cc7c3a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4"/>
                <c:pt idx="0">
                  <c:v>28</c:v>
                </c:pt>
                <c:pt idx="1">
                  <c:v>29.6</c:v>
                </c:pt>
                <c:pt idx="2">
                  <c:v>31.7</c:v>
                </c:pt>
                <c:pt idx="3">
                  <c:v>33</c:v>
                </c:pt>
              </c:numCache>
            </c:numRef>
          </c:val>
        </c:ser>
        <c:ser>
          <c:idx val="6"/>
          <c:order val="6"/>
          <c:tx>
            <c:strRef>
              <c:f>label 6</c:f>
              <c:strCache>
                <c:ptCount val="1"/>
                <c:pt idx="0">
                  <c:v>Внешний долг (% экспорта)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6</c:f>
              <c:numCache>
                <c:formatCode>General</c:formatCode>
                <c:ptCount val="4"/>
                <c:pt idx="0">
                  <c:v>95.9</c:v>
                </c:pt>
                <c:pt idx="1">
                  <c:v>101.2</c:v>
                </c:pt>
                <c:pt idx="2">
                  <c:v>113.4</c:v>
                </c:pt>
                <c:pt idx="3">
                  <c:v>134.9</c:v>
                </c:pt>
              </c:numCache>
            </c:numRef>
          </c:val>
        </c:ser>
        <c:ser>
          <c:idx val="7"/>
          <c:order val="7"/>
          <c:tx>
            <c:strRef>
              <c:f>label 7</c:f>
              <c:strCache>
                <c:ptCount val="1"/>
                <c:pt idx="0">
                  <c:v>Государственные доходы (% ВВП)</c:v>
                </c:pt>
              </c:strCache>
            </c:strRef>
          </c:tx>
          <c:spPr>
            <a:solidFill>
              <a:srgbClr val="4bacc6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7</c:f>
              <c:numCache>
                <c:formatCode>General</c:formatCode>
                <c:ptCount val="4"/>
                <c:pt idx="0">
                  <c:v>18.9</c:v>
                </c:pt>
                <c:pt idx="1">
                  <c:v>19.2</c:v>
                </c:pt>
                <c:pt idx="2">
                  <c:v>19.3</c:v>
                </c:pt>
                <c:pt idx="3">
                  <c:v>18.7</c:v>
                </c:pt>
              </c:numCache>
            </c:numRef>
          </c:val>
        </c:ser>
        <c:ser>
          <c:idx val="8"/>
          <c:order val="8"/>
          <c:tx>
            <c:strRef>
              <c:f>label 8</c:f>
              <c:strCache>
                <c:ptCount val="1"/>
                <c:pt idx="0">
                  <c:v>Государственные расходы (% ВВП)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8</c:f>
              <c:numCache>
                <c:formatCode>General</c:formatCode>
                <c:ptCount val="4"/>
                <c:pt idx="0">
                  <c:v>20.9</c:v>
                </c:pt>
                <c:pt idx="1">
                  <c:v>21.5</c:v>
                </c:pt>
                <c:pt idx="2">
                  <c:v>22</c:v>
                </c:pt>
                <c:pt idx="3">
                  <c:v>21.7</c:v>
                </c:pt>
              </c:numCache>
            </c:numRef>
          </c:val>
        </c:ser>
        <c:ser>
          <c:idx val="9"/>
          <c:order val="9"/>
          <c:tx>
            <c:strRef>
              <c:f>label 9</c:f>
              <c:strCache>
                <c:ptCount val="1"/>
                <c:pt idx="0">
                  <c:v>Бюджетный дефицит (% ВВП)</c:v>
                </c:pt>
              </c:strCache>
            </c:strRef>
          </c:tx>
          <c:spPr>
            <a:solidFill>
              <a:srgbClr val="aabad7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9</c:f>
              <c:numCache>
                <c:formatCode>General</c:formatCode>
                <c:ptCount val="4"/>
                <c:pt idx="0">
                  <c:v>-1.9</c:v>
                </c:pt>
                <c:pt idx="1">
                  <c:v>-2.3</c:v>
                </c:pt>
                <c:pt idx="2">
                  <c:v>-2.8</c:v>
                </c:pt>
                <c:pt idx="3">
                  <c:v>-3</c:v>
                </c:pt>
              </c:numCache>
            </c:numRef>
          </c:val>
        </c:ser>
        <c:gapWidth val="150"/>
        <c:overlap val="0"/>
        <c:axId val="80494777"/>
        <c:axId val="13044146"/>
      </c:barChart>
      <c:lineChart>
        <c:varyColors val="0"/>
        <c:grouping val="standard"/>
        <c:ser>
          <c:idx val="10"/>
          <c:order val="10"/>
          <c:tx>
            <c:strRef>
              <c:f>label 10</c:f>
              <c:strCache>
                <c:ptCount val="1"/>
                <c:pt idx="0">
                  <c:v>Экспорт товаров (млрд долл.)</c:v>
                </c:pt>
              </c:strCache>
            </c:strRef>
          </c:tx>
          <c:spPr>
            <a:solidFill>
              <a:srgbClr val="be4b48"/>
            </a:solidFill>
            <a:ln w="28440">
              <a:solidFill>
                <a:srgbClr val="be4b48"/>
              </a:solidFill>
              <a:round/>
            </a:ln>
          </c:spPr>
          <c:marker>
            <c:symbol val="diamond"/>
            <c:size val="7"/>
            <c:spPr>
              <a:solidFill>
                <a:srgbClr val="be4b48"/>
              </a:solidFill>
            </c:spPr>
          </c:marker>
          <c:dLbls>
            <c:dLbl>
              <c:idx val="0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l"/>
              <c:showLegendKey val="0"/>
              <c:showVal val="1"/>
              <c:showCatName val="0"/>
              <c:showSerName val="0"/>
              <c:showPercent val="0"/>
            </c:dLbl>
            <c:dLbl>
              <c:idx val="3"/>
              <c:dLblPos val="l"/>
              <c:showLegendKey val="0"/>
              <c:showVal val="1"/>
              <c:showCatName val="0"/>
              <c:showSerName val="0"/>
              <c:showPercent val="0"/>
            </c:dLbl>
            <c:dLblPos val="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10</c:f>
              <c:numCache>
                <c:formatCode>General</c:formatCode>
                <c:ptCount val="4"/>
                <c:pt idx="0">
                  <c:v>1002</c:v>
                </c:pt>
                <c:pt idx="1">
                  <c:v>1007</c:v>
                </c:pt>
                <c:pt idx="2">
                  <c:v>991</c:v>
                </c:pt>
                <c:pt idx="3">
                  <c:v>876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label 11</c:f>
              <c:strCache>
                <c:ptCount val="1"/>
                <c:pt idx="0">
                  <c:v>Импорт товаров (млрд долл.)</c:v>
                </c:pt>
              </c:strCache>
            </c:strRef>
          </c:tx>
          <c:spPr>
            <a:solidFill>
              <a:srgbClr val="98b855"/>
            </a:solidFill>
            <a:ln w="28440">
              <a:solidFill>
                <a:srgbClr val="98b855"/>
              </a:solidFill>
              <a:round/>
            </a:ln>
          </c:spPr>
          <c:marker>
            <c:symbol val="diamond"/>
            <c:size val="7"/>
            <c:spPr>
              <a:solidFill>
                <a:srgbClr val="98b855"/>
              </a:solidFill>
            </c:spPr>
          </c:marker>
          <c:dLbls>
            <c:dLbl>
              <c:idx val="0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3"/>
              <c:dLblPos val="r"/>
              <c:showLegendKey val="0"/>
              <c:showVal val="1"/>
              <c:showCatName val="0"/>
              <c:showSerName val="0"/>
              <c:showPercent val="0"/>
            </c:dLbl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11</c:f>
              <c:numCache>
                <c:formatCode>General</c:formatCode>
                <c:ptCount val="4"/>
                <c:pt idx="0">
                  <c:v>993</c:v>
                </c:pt>
                <c:pt idx="1">
                  <c:v>1028</c:v>
                </c:pt>
                <c:pt idx="2">
                  <c:v>1027</c:v>
                </c:pt>
                <c:pt idx="3">
                  <c:v>932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label 12</c:f>
              <c:strCache>
                <c:ptCount val="1"/>
                <c:pt idx="0">
                  <c:v>Валютные резервы (млрд долл.)</c:v>
                </c:pt>
              </c:strCache>
            </c:strRef>
          </c:tx>
          <c:spPr>
            <a:solidFill>
              <a:srgbClr val="7d5fa0"/>
            </a:solidFill>
            <a:ln w="28440">
              <a:solidFill>
                <a:srgbClr val="7d5fa0"/>
              </a:solidFill>
              <a:round/>
            </a:ln>
          </c:spPr>
          <c:marker>
            <c:symbol val="square"/>
            <c:size val="5"/>
            <c:spPr>
              <a:solidFill>
                <a:srgbClr val="7d5fa0"/>
              </a:solidFill>
            </c:spPr>
          </c:marker>
          <c:dLbls>
            <c:dLblPos val="b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12</c:f>
              <c:numCache>
                <c:formatCode>General</c:formatCode>
                <c:ptCount val="4"/>
                <c:pt idx="0">
                  <c:v>836</c:v>
                </c:pt>
                <c:pt idx="1">
                  <c:v>830</c:v>
                </c:pt>
                <c:pt idx="2">
                  <c:v>857</c:v>
                </c:pt>
                <c:pt idx="3">
                  <c:v>825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1"/>
        <c:axId val="86841719"/>
        <c:axId val="13221448"/>
      </c:lineChart>
      <c:catAx>
        <c:axId val="80494777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p>
            <a:pPr>
              <a:defRPr b="0" sz="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13044146"/>
        <c:crosses val="autoZero"/>
        <c:auto val="1"/>
        <c:lblAlgn val="ctr"/>
        <c:lblOffset val="100"/>
      </c:catAx>
      <c:valAx>
        <c:axId val="13044146"/>
        <c:scaling>
          <c:orientation val="minMax"/>
          <c:max val="140"/>
          <c:min val="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p>
            <a:pPr>
              <a:defRPr b="0" sz="800" spc="-1" strike="noStrike">
                <a:solidFill>
                  <a:srgbClr val="404040"/>
                </a:solidFill>
                <a:latin typeface="Calibri"/>
              </a:defRPr>
            </a:pPr>
          </a:p>
        </c:txPr>
        <c:crossAx val="80494777"/>
        <c:crosses val="autoZero"/>
      </c:valAx>
      <c:catAx>
        <c:axId val="86841719"/>
        <c:scaling>
          <c:orientation val="minMax"/>
        </c:scaling>
        <c:delete val="1"/>
        <c:axPos val="t"/>
        <c:numFmt formatCode="DD/MM/YYYY" sourceLinked="1"/>
        <c:majorTickMark val="out"/>
        <c:minorTickMark val="none"/>
        <c:tickLblPos val="none"/>
        <c:spPr>
          <a:ln w="9360">
            <a:solidFill>
              <a:srgbClr val="878787"/>
            </a:solidFill>
            <a:round/>
          </a:ln>
        </c:spPr>
        <c:txPr>
          <a:bodyPr/>
          <a:p>
            <a:pPr>
              <a:defRPr b="0" sz="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13221448"/>
        <c:crosses val="autoZero"/>
        <c:auto val="1"/>
        <c:lblAlgn val="ctr"/>
        <c:lblOffset val="100"/>
      </c:catAx>
      <c:valAx>
        <c:axId val="13221448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p>
            <a:pPr>
              <a:defRPr b="0" sz="800" spc="-1" strike="noStrike">
                <a:solidFill>
                  <a:srgbClr val="404040"/>
                </a:solidFill>
                <a:latin typeface="Calibri"/>
              </a:defRPr>
            </a:pPr>
          </a:p>
        </c:txPr>
        <c:crossAx val="86841719"/>
        <c:crosses val="max"/>
      </c:valAx>
      <c:spPr>
        <a:solidFill>
          <a:srgbClr val="ffffff"/>
        </a:solidFill>
        <a:ln>
          <a:noFill/>
        </a:ln>
      </c:spPr>
    </c:plotArea>
    <c:legend>
      <c:legendPos val="b"/>
      <c:layout>
        <c:manualLayout>
          <c:xMode val="edge"/>
          <c:yMode val="edge"/>
          <c:x val="0.042331019237615"/>
          <c:y val="0.775183101555234"/>
        </c:manualLayout>
      </c:layout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404040"/>
                </a:solidFill>
                <a:latin typeface="Arial"/>
              </a:defRPr>
            </a:pPr>
            <a:r>
              <a:rPr b="1" sz="1200" spc="-1" strike="noStrike">
                <a:solidFill>
                  <a:srgbClr val="404040"/>
                </a:solidFill>
                <a:latin typeface="Arial"/>
              </a:rPr>
              <a:t>Рейтинг относительной готовности стран к четвертой промышленной революции
на основе сводного индекса</a:t>
            </a:r>
          </a:p>
        </c:rich>
      </c:tx>
      <c:overlay val="0"/>
    </c:title>
    <c:autoTitleDeleted val="0"/>
    <c:plotArea>
      <c:barChart>
        <c:barDir val="col"/>
        <c:grouping val="clustered"/>
        <c:varyColors val="0"/>
        <c:ser>
          <c:idx val="0"/>
          <c:order val="0"/>
          <c:spPr>
            <a:solidFill>
              <a:srgbClr val="3072c2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5"/>
                <c:pt idx="0">
                  <c:v>Швейцария</c:v>
                </c:pt>
                <c:pt idx="1">
                  <c:v>Сингапур</c:v>
                </c:pt>
                <c:pt idx="2">
                  <c:v>Нидерланды</c:v>
                </c:pt>
                <c:pt idx="3">
                  <c:v>Финляндия</c:v>
                </c:pt>
                <c:pt idx="4">
                  <c:v>США</c:v>
                </c:pt>
                <c:pt idx="5">
                  <c:v>Великобритания</c:v>
                </c:pt>
                <c:pt idx="6">
                  <c:v>Гонконг</c:v>
                </c:pt>
                <c:pt idx="7">
                  <c:v>Норвегия</c:v>
                </c:pt>
                <c:pt idx="8">
                  <c:v>Дания</c:v>
                </c:pt>
                <c:pt idx="9">
                  <c:v>Новая Зеландия</c:v>
                </c:pt>
                <c:pt idx="10">
                  <c:v>Швеция</c:v>
                </c:pt>
                <c:pt idx="11">
                  <c:v>Япония</c:v>
                </c:pt>
                <c:pt idx="12">
                  <c:v>Германия</c:v>
                </c:pt>
                <c:pt idx="13">
                  <c:v>Ирландия</c:v>
                </c:pt>
                <c:pt idx="14">
                  <c:v>Канада</c:v>
                </c:pt>
                <c:pt idx="15">
                  <c:v>Тайвань</c:v>
                </c:pt>
                <c:pt idx="16">
                  <c:v>Австралия</c:v>
                </c:pt>
                <c:pt idx="17">
                  <c:v>Австрия</c:v>
                </c:pt>
                <c:pt idx="18">
                  <c:v>Бельгия</c:v>
                </c:pt>
                <c:pt idx="19">
                  <c:v>Франция</c:v>
                </c:pt>
                <c:pt idx="20">
                  <c:v>Израиль</c:v>
                </c:pt>
                <c:pt idx="21">
                  <c:v>Малайзия</c:v>
                </c:pt>
                <c:pt idx="22">
                  <c:v>Португалия</c:v>
                </c:pt>
                <c:pt idx="23">
                  <c:v>Чехия</c:v>
                </c:pt>
                <c:pt idx="24">
                  <c:v>Южная Корея</c:v>
                </c:pt>
                <c:pt idx="25">
                  <c:v>Чили</c:v>
                </c:pt>
                <c:pt idx="26">
                  <c:v>Испания</c:v>
                </c:pt>
                <c:pt idx="27">
                  <c:v>Китай</c:v>
                </c:pt>
                <c:pt idx="28">
                  <c:v>Казахстан</c:v>
                </c:pt>
                <c:pt idx="29">
                  <c:v>Польша</c:v>
                </c:pt>
                <c:pt idx="30">
                  <c:v>Россия</c:v>
                </c:pt>
                <c:pt idx="31">
                  <c:v>Таиланд</c:v>
                </c:pt>
                <c:pt idx="32">
                  <c:v>Италия</c:v>
                </c:pt>
                <c:pt idx="33">
                  <c:v>Венгрия</c:v>
                </c:pt>
                <c:pt idx="34">
                  <c:v>Южная Африка</c:v>
                </c:pt>
                <c:pt idx="35">
                  <c:v>Греция</c:v>
                </c:pt>
                <c:pt idx="36">
                  <c:v>Филиппины</c:v>
                </c:pt>
                <c:pt idx="37">
                  <c:v>Индонезия</c:v>
                </c:pt>
                <c:pt idx="38">
                  <c:v>Турция</c:v>
                </c:pt>
                <c:pt idx="39">
                  <c:v>Колумбия</c:v>
                </c:pt>
                <c:pt idx="40">
                  <c:v>Индия</c:v>
                </c:pt>
                <c:pt idx="41">
                  <c:v>Мексика</c:v>
                </c:pt>
                <c:pt idx="42">
                  <c:v>Бразилия</c:v>
                </c:pt>
                <c:pt idx="43">
                  <c:v>Перу</c:v>
                </c:pt>
                <c:pt idx="44">
                  <c:v>Аргентина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5"/>
                <c:pt idx="0">
                  <c:v>3.4</c:v>
                </c:pt>
                <c:pt idx="1">
                  <c:v>4.9</c:v>
                </c:pt>
                <c:pt idx="2">
                  <c:v>9.4</c:v>
                </c:pt>
                <c:pt idx="3">
                  <c:v>10.1</c:v>
                </c:pt>
                <c:pt idx="4">
                  <c:v>10.2</c:v>
                </c:pt>
                <c:pt idx="5">
                  <c:v>10.2</c:v>
                </c:pt>
                <c:pt idx="6">
                  <c:v>11.5</c:v>
                </c:pt>
                <c:pt idx="7">
                  <c:v>11.9</c:v>
                </c:pt>
                <c:pt idx="8">
                  <c:v>12.5</c:v>
                </c:pt>
                <c:pt idx="9">
                  <c:v>13.6</c:v>
                </c:pt>
                <c:pt idx="10">
                  <c:v>14.2</c:v>
                </c:pt>
                <c:pt idx="11">
                  <c:v>15.4</c:v>
                </c:pt>
                <c:pt idx="12">
                  <c:v>15.9</c:v>
                </c:pt>
                <c:pt idx="13">
                  <c:v>15.9</c:v>
                </c:pt>
                <c:pt idx="14">
                  <c:v>16.9</c:v>
                </c:pt>
                <c:pt idx="15">
                  <c:v>19.7</c:v>
                </c:pt>
                <c:pt idx="16">
                  <c:v>20.7</c:v>
                </c:pt>
                <c:pt idx="17">
                  <c:v>22</c:v>
                </c:pt>
                <c:pt idx="18">
                  <c:v>22.8</c:v>
                </c:pt>
                <c:pt idx="19">
                  <c:v>27.4</c:v>
                </c:pt>
                <c:pt idx="20">
                  <c:v>28.1</c:v>
                </c:pt>
                <c:pt idx="21">
                  <c:v>29</c:v>
                </c:pt>
                <c:pt idx="22">
                  <c:v>35.4</c:v>
                </c:pt>
                <c:pt idx="23">
                  <c:v>38.2</c:v>
                </c:pt>
                <c:pt idx="24">
                  <c:v>41.5</c:v>
                </c:pt>
                <c:pt idx="25">
                  <c:v>45.5</c:v>
                </c:pt>
                <c:pt idx="26">
                  <c:v>47.6</c:v>
                </c:pt>
                <c:pt idx="27">
                  <c:v>51.4</c:v>
                </c:pt>
                <c:pt idx="28">
                  <c:v>55.6</c:v>
                </c:pt>
                <c:pt idx="29">
                  <c:v>56.5</c:v>
                </c:pt>
                <c:pt idx="30">
                  <c:v>63.5</c:v>
                </c:pt>
                <c:pt idx="31">
                  <c:v>63.8</c:v>
                </c:pt>
                <c:pt idx="32">
                  <c:v>64.5</c:v>
                </c:pt>
                <c:pt idx="33">
                  <c:v>64.7</c:v>
                </c:pt>
                <c:pt idx="34">
                  <c:v>66</c:v>
                </c:pt>
                <c:pt idx="35">
                  <c:v>67.6</c:v>
                </c:pt>
                <c:pt idx="36">
                  <c:v>70</c:v>
                </c:pt>
                <c:pt idx="37">
                  <c:v>70.8</c:v>
                </c:pt>
                <c:pt idx="38">
                  <c:v>75.7</c:v>
                </c:pt>
                <c:pt idx="39">
                  <c:v>82.4</c:v>
                </c:pt>
                <c:pt idx="40">
                  <c:v>83.4</c:v>
                </c:pt>
                <c:pt idx="41">
                  <c:v>85</c:v>
                </c:pt>
                <c:pt idx="42">
                  <c:v>92.2</c:v>
                </c:pt>
                <c:pt idx="43">
                  <c:v>92.8</c:v>
                </c:pt>
                <c:pt idx="44">
                  <c:v>95</c:v>
                </c:pt>
              </c:numCache>
            </c:numRef>
          </c:val>
        </c:ser>
        <c:gapWidth val="150"/>
        <c:overlap val="0"/>
        <c:axId val="58466200"/>
        <c:axId val="5872881"/>
      </c:barChart>
      <c:catAx>
        <c:axId val="58466200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p>
            <a:pPr>
              <a:defRPr b="0" sz="900" spc="-1" strike="noStrike">
                <a:solidFill>
                  <a:srgbClr val="404040"/>
                </a:solidFill>
                <a:latin typeface="Arial"/>
              </a:defRPr>
            </a:pPr>
          </a:p>
        </c:txPr>
        <c:crossAx val="5872881"/>
        <c:crosses val="autoZero"/>
        <c:auto val="1"/>
        <c:lblAlgn val="ctr"/>
        <c:lblOffset val="100"/>
      </c:catAx>
      <c:valAx>
        <c:axId val="5872881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p>
            <a:pPr>
              <a:defRPr b="0" sz="900" spc="-1" strike="noStrike">
                <a:solidFill>
                  <a:srgbClr val="404040"/>
                </a:solidFill>
                <a:latin typeface="Arial"/>
              </a:defRPr>
            </a:pPr>
          </a:p>
        </c:txPr>
        <c:crossAx val="58466200"/>
        <c:crosses val="autoZero"/>
      </c:valAx>
      <c:spPr>
        <a:solidFill>
          <a:srgbClr val="ffffff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3EA8E34B-AD25-4A95-9346-5899D5404EC7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10FD1F7-C504-4A5B-8532-64DE1FFB375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8748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8748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8748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8748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8748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8748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8748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457200" y="87480"/>
            <a:ext cx="8229240" cy="397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8748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8748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8748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8748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8748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8748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8748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body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body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8748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8748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8748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8748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8748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ubTitle"/>
          </p:nvPr>
        </p:nvSpPr>
        <p:spPr>
          <a:xfrm>
            <a:off x="457200" y="87480"/>
            <a:ext cx="8229240" cy="397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8748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8748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8748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8748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8748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8748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6"/>
          <p:cNvSpPr>
            <a:spLocks noGrp="1"/>
          </p:cNvSpPr>
          <p:nvPr>
            <p:ph type="body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7"/>
          <p:cNvSpPr>
            <a:spLocks noGrp="1"/>
          </p:cNvSpPr>
          <p:nvPr>
            <p:ph type="body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8748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8748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87480"/>
            <a:ext cx="8229240" cy="397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8748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8748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8748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5061600"/>
            <a:ext cx="9143640" cy="8136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0" y="0"/>
            <a:ext cx="9143640" cy="8136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Picture 2" descr=""/>
          <p:cNvPicPr/>
          <p:nvPr/>
        </p:nvPicPr>
        <p:blipFill>
          <a:blip r:embed="rId2"/>
          <a:stretch/>
        </p:blipFill>
        <p:spPr>
          <a:xfrm>
            <a:off x="190440" y="4689360"/>
            <a:ext cx="3276000" cy="268560"/>
          </a:xfrm>
          <a:prstGeom prst="rect">
            <a:avLst/>
          </a:prstGeom>
          <a:ln w="9360">
            <a:noFill/>
          </a:ln>
        </p:spPr>
      </p:pic>
      <p:pic>
        <p:nvPicPr>
          <p:cNvPr id="3" name="Picture 2" descr=""/>
          <p:cNvPicPr/>
          <p:nvPr/>
        </p:nvPicPr>
        <p:blipFill>
          <a:blip r:embed="rId3"/>
          <a:stretch/>
        </p:blipFill>
        <p:spPr>
          <a:xfrm>
            <a:off x="3951360" y="4616640"/>
            <a:ext cx="1240920" cy="364680"/>
          </a:xfrm>
          <a:prstGeom prst="rect">
            <a:avLst/>
          </a:prstGeom>
          <a:ln w="936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70c0"/>
                </a:solidFill>
                <a:latin typeface="Calibri"/>
              </a:rPr>
              <a:t>Образец заголовка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0F4A5BB8-876F-4383-997A-3309A9134A19}" type="datetime1">
              <a:rPr b="0" lang="ru-RU" sz="1200" spc="-1" strike="noStrike">
                <a:solidFill>
                  <a:srgbClr val="ffffff"/>
                </a:solidFill>
                <a:latin typeface="Calibri"/>
              </a:rPr>
              <a:t>18.01.2023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/>
          </p:nvPr>
        </p:nvSpPr>
        <p:spPr>
          <a:xfrm>
            <a:off x="6804360" y="4767120"/>
            <a:ext cx="2133360" cy="273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A710AC0-73D9-4807-AE77-5FC2D984C84A}" type="slidenum">
              <a:rPr b="0" lang="ru-RU" sz="12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pic>
        <p:nvPicPr>
          <p:cNvPr id="8" name="Picture 4" descr=""/>
          <p:cNvPicPr/>
          <p:nvPr/>
        </p:nvPicPr>
        <p:blipFill>
          <a:blip r:embed="rId4"/>
          <a:stretch/>
        </p:blipFill>
        <p:spPr>
          <a:xfrm>
            <a:off x="1154880" y="125280"/>
            <a:ext cx="6833880" cy="794520"/>
          </a:xfrm>
          <a:prstGeom prst="rect">
            <a:avLst/>
          </a:prstGeom>
          <a:ln w="9360">
            <a:noFill/>
          </a:ln>
        </p:spPr>
      </p:pic>
      <p:sp>
        <p:nvSpPr>
          <p:cNvPr id="9" name="PlaceHolder 7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5061600"/>
            <a:ext cx="9143640" cy="8136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0" y="0"/>
            <a:ext cx="9143640" cy="8136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8" name="Picture 2" descr=""/>
          <p:cNvPicPr/>
          <p:nvPr/>
        </p:nvPicPr>
        <p:blipFill>
          <a:blip r:embed="rId2"/>
          <a:stretch/>
        </p:blipFill>
        <p:spPr>
          <a:xfrm>
            <a:off x="190440" y="4689360"/>
            <a:ext cx="3276000" cy="268560"/>
          </a:xfrm>
          <a:prstGeom prst="rect">
            <a:avLst/>
          </a:prstGeom>
          <a:ln w="9360">
            <a:noFill/>
          </a:ln>
        </p:spPr>
      </p:pic>
      <p:pic>
        <p:nvPicPr>
          <p:cNvPr id="49" name="Picture 2" descr=""/>
          <p:cNvPicPr/>
          <p:nvPr/>
        </p:nvPicPr>
        <p:blipFill>
          <a:blip r:embed="rId3"/>
          <a:stretch/>
        </p:blipFill>
        <p:spPr>
          <a:xfrm>
            <a:off x="3951360" y="4616640"/>
            <a:ext cx="1240920" cy="364680"/>
          </a:xfrm>
          <a:prstGeom prst="rect">
            <a:avLst/>
          </a:prstGeom>
          <a:ln w="9360">
            <a:noFill/>
          </a:ln>
        </p:spPr>
      </p:pic>
      <p:sp>
        <p:nvSpPr>
          <p:cNvPr id="50" name="CustomShape 3"/>
          <p:cNvSpPr/>
          <p:nvPr/>
        </p:nvSpPr>
        <p:spPr>
          <a:xfrm>
            <a:off x="-108360" y="0"/>
            <a:ext cx="9252000" cy="5143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PlaceHolder 4"/>
          <p:cNvSpPr>
            <a:spLocks noGrp="1"/>
          </p:cNvSpPr>
          <p:nvPr>
            <p:ph type="title"/>
          </p:nvPr>
        </p:nvSpPr>
        <p:spPr>
          <a:xfrm>
            <a:off x="457200" y="87480"/>
            <a:ext cx="8229240" cy="8568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70c0"/>
                </a:solidFill>
                <a:latin typeface="Calibri"/>
              </a:rPr>
              <a:t>Образец заголовка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7A9E7BB-3C0D-4812-AE86-BFCAADB9B380}" type="datetime1">
              <a:rPr b="0" lang="ru-RU" sz="1200" spc="-1" strike="noStrike">
                <a:solidFill>
                  <a:srgbClr val="8b8b8b"/>
                </a:solidFill>
                <a:latin typeface="Calibri"/>
              </a:rPr>
              <a:t>18.01.2023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5" name="PlaceHolder 8"/>
          <p:cNvSpPr>
            <a:spLocks noGrp="1"/>
          </p:cNvSpPr>
          <p:nvPr>
            <p:ph type="sldNum"/>
          </p:nvPr>
        </p:nvSpPr>
        <p:spPr>
          <a:xfrm>
            <a:off x="6804360" y="4767120"/>
            <a:ext cx="2133360" cy="273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FED218B-FA19-40C4-8F13-0B4C7433C313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56" name="CustomShape 9"/>
          <p:cNvSpPr/>
          <p:nvPr/>
        </p:nvSpPr>
        <p:spPr>
          <a:xfrm>
            <a:off x="-108360" y="5061600"/>
            <a:ext cx="9252000" cy="8064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CustomShape 10"/>
          <p:cNvSpPr/>
          <p:nvPr/>
        </p:nvSpPr>
        <p:spPr>
          <a:xfrm>
            <a:off x="-108360" y="0"/>
            <a:ext cx="9252000" cy="8064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8" name="Picture 2" descr=""/>
          <p:cNvPicPr/>
          <p:nvPr/>
        </p:nvPicPr>
        <p:blipFill>
          <a:blip r:embed="rId4"/>
          <a:stretch/>
        </p:blipFill>
        <p:spPr>
          <a:xfrm>
            <a:off x="190440" y="4689360"/>
            <a:ext cx="3276000" cy="268560"/>
          </a:xfrm>
          <a:prstGeom prst="rect">
            <a:avLst/>
          </a:prstGeom>
          <a:ln w="9360">
            <a:noFill/>
          </a:ln>
        </p:spPr>
      </p:pic>
      <p:pic>
        <p:nvPicPr>
          <p:cNvPr id="59" name="Picture 2" descr=""/>
          <p:cNvPicPr/>
          <p:nvPr/>
        </p:nvPicPr>
        <p:blipFill>
          <a:blip r:embed="rId5"/>
          <a:stretch/>
        </p:blipFill>
        <p:spPr>
          <a:xfrm>
            <a:off x="3951360" y="4616640"/>
            <a:ext cx="1240920" cy="364680"/>
          </a:xfrm>
          <a:prstGeom prst="rect">
            <a:avLst/>
          </a:prstGeom>
          <a:ln w="936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0" y="5061600"/>
            <a:ext cx="9143640" cy="8136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2"/>
          <p:cNvSpPr/>
          <p:nvPr/>
        </p:nvSpPr>
        <p:spPr>
          <a:xfrm>
            <a:off x="0" y="0"/>
            <a:ext cx="9143640" cy="8136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8" name="Picture 2" descr=""/>
          <p:cNvPicPr/>
          <p:nvPr/>
        </p:nvPicPr>
        <p:blipFill>
          <a:blip r:embed="rId2"/>
          <a:stretch/>
        </p:blipFill>
        <p:spPr>
          <a:xfrm>
            <a:off x="190440" y="4689360"/>
            <a:ext cx="3276000" cy="268560"/>
          </a:xfrm>
          <a:prstGeom prst="rect">
            <a:avLst/>
          </a:prstGeom>
          <a:ln w="9360">
            <a:noFill/>
          </a:ln>
        </p:spPr>
      </p:pic>
      <p:pic>
        <p:nvPicPr>
          <p:cNvPr id="99" name="Picture 2" descr=""/>
          <p:cNvPicPr/>
          <p:nvPr/>
        </p:nvPicPr>
        <p:blipFill>
          <a:blip r:embed="rId3"/>
          <a:stretch/>
        </p:blipFill>
        <p:spPr>
          <a:xfrm>
            <a:off x="3951360" y="4616640"/>
            <a:ext cx="1240920" cy="364680"/>
          </a:xfrm>
          <a:prstGeom prst="rect">
            <a:avLst/>
          </a:prstGeom>
          <a:ln w="9360">
            <a:noFill/>
          </a:ln>
        </p:spPr>
      </p:pic>
      <p:sp>
        <p:nvSpPr>
          <p:cNvPr id="100" name="PlaceHolder 3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6B32BA00-D0EC-47A6-B1D7-991712D3D053}" type="datetime1">
              <a:rPr b="0" lang="ru-RU" sz="1200" spc="-1" strike="noStrike">
                <a:solidFill>
                  <a:srgbClr val="8b8b8b"/>
                </a:solidFill>
                <a:latin typeface="Calibri"/>
              </a:rPr>
              <a:t>18.01.2023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sldNum"/>
          </p:nvPr>
        </p:nvSpPr>
        <p:spPr>
          <a:xfrm>
            <a:off x="6804360" y="4767120"/>
            <a:ext cx="2133360" cy="273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9B60699-3F00-450C-830B-543333DE9FA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pic>
        <p:nvPicPr>
          <p:cNvPr id="103" name="Picture 2" descr=""/>
          <p:cNvPicPr/>
          <p:nvPr/>
        </p:nvPicPr>
        <p:blipFill>
          <a:blip r:embed="rId4"/>
          <a:stretch/>
        </p:blipFill>
        <p:spPr>
          <a:xfrm>
            <a:off x="190440" y="4689360"/>
            <a:ext cx="3276000" cy="268560"/>
          </a:xfrm>
          <a:prstGeom prst="rect">
            <a:avLst/>
          </a:prstGeom>
          <a:ln w="9360">
            <a:noFill/>
          </a:ln>
        </p:spPr>
      </p:pic>
      <p:sp>
        <p:nvSpPr>
          <p:cNvPr id="104" name="PlaceHolder 6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заголовка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7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://www.worldbank.org/" TargetMode="External"/><Relationship Id="rId2" Type="http://schemas.openxmlformats.org/officeDocument/2006/relationships/chart" Target="../charts/chart1.xml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://www.worldbank.org/" TargetMode="External"/><Relationship Id="rId2" Type="http://schemas.openxmlformats.org/officeDocument/2006/relationships/chart" Target="../charts/chart2.xml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chart" Target="../charts/chart4.xml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chart" Target="../charts/chart5.xml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chart" Target="../charts/chart6.xml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3" descr=""/>
          <p:cNvPicPr/>
          <p:nvPr/>
        </p:nvPicPr>
        <p:blipFill>
          <a:blip r:embed="rId1"/>
          <a:stretch/>
        </p:blipFill>
        <p:spPr>
          <a:xfrm>
            <a:off x="0" y="-360"/>
            <a:ext cx="9143640" cy="5143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680436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D0EE20A3-F958-48C7-9EB2-DE5E26EA90C6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1450440" y="4334040"/>
            <a:ext cx="6243120" cy="244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/>
          <a:p>
            <a:pPr algn="just">
              <a:lnSpc>
                <a:spcPct val="100000"/>
              </a:lnSpc>
            </a:pPr>
            <a:r>
              <a:rPr b="0" i="1" lang="ru-RU" sz="1000" spc="-1" strike="noStrike">
                <a:solidFill>
                  <a:srgbClr val="404040"/>
                </a:solidFill>
                <a:latin typeface="Arial"/>
                <a:ea typeface="Times New Roman"/>
              </a:rPr>
              <a:t>Источник: The World Bank. Global Outlook Summary: January 2016 Forecasts. –</a:t>
            </a:r>
            <a:r>
              <a:rPr b="0" i="1" lang="ru-RU" sz="1000" spc="-1" strike="noStrike">
                <a:solidFill>
                  <a:srgbClr val="0000ff"/>
                </a:solidFill>
                <a:latin typeface="Arial"/>
                <a:ea typeface="Times New Roman"/>
                <a:hlinkClick r:id="rId1"/>
              </a:rPr>
              <a:t>http://www.worldbank.org/</a:t>
            </a:r>
            <a:endParaRPr b="0" lang="ru-RU" sz="1000" spc="-1" strike="noStrike">
              <a:latin typeface="Arial"/>
            </a:endParaRPr>
          </a:p>
        </p:txBody>
      </p:sp>
      <p:graphicFrame>
        <p:nvGraphicFramePr>
          <p:cNvPr id="201" name="Содержимое 5"/>
          <p:cNvGraphicFramePr/>
          <p:nvPr/>
        </p:nvGraphicFramePr>
        <p:xfrm>
          <a:off x="0" y="123480"/>
          <a:ext cx="9000000" cy="447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680436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B588B2BA-9B14-4512-B02B-A127AD69A49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1450440" y="4334040"/>
            <a:ext cx="6243120" cy="244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/>
          <a:p>
            <a:pPr algn="just">
              <a:lnSpc>
                <a:spcPct val="100000"/>
              </a:lnSpc>
            </a:pPr>
            <a:r>
              <a:rPr b="0" i="1" lang="ru-RU" sz="1000" spc="-1" strike="noStrike">
                <a:solidFill>
                  <a:srgbClr val="404040"/>
                </a:solidFill>
                <a:latin typeface="Arial"/>
                <a:ea typeface="Times New Roman"/>
              </a:rPr>
              <a:t>Источник: The World Bank. Global Outlook Summary: January 2016 Forecasts. –</a:t>
            </a:r>
            <a:r>
              <a:rPr b="0" i="1" lang="ru-RU" sz="1000" spc="-1" strike="noStrike">
                <a:solidFill>
                  <a:srgbClr val="0000ff"/>
                </a:solidFill>
                <a:latin typeface="Arial"/>
                <a:ea typeface="Times New Roman"/>
                <a:hlinkClick r:id="rId1"/>
              </a:rPr>
              <a:t>http://www.worldbank.org/</a:t>
            </a:r>
            <a:endParaRPr b="0" lang="ru-RU" sz="1000" spc="-1" strike="noStrike">
              <a:latin typeface="Arial"/>
            </a:endParaRPr>
          </a:p>
        </p:txBody>
      </p:sp>
      <p:graphicFrame>
        <p:nvGraphicFramePr>
          <p:cNvPr id="204" name="Содержимое 5"/>
          <p:cNvGraphicFramePr/>
          <p:nvPr/>
        </p:nvGraphicFramePr>
        <p:xfrm>
          <a:off x="0" y="123480"/>
          <a:ext cx="9000000" cy="447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680436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3C8D52E9-783C-4FA6-A791-5835DF0B8176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729440" y="4264560"/>
            <a:ext cx="5684040" cy="244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/>
          <a:p>
            <a:pPr algn="just">
              <a:lnSpc>
                <a:spcPct val="100000"/>
              </a:lnSpc>
            </a:pPr>
            <a:r>
              <a:rPr b="0" i="1" lang="ru-RU" sz="1000" spc="-1" strike="noStrike">
                <a:solidFill>
                  <a:srgbClr val="404040"/>
                </a:solidFill>
                <a:latin typeface="Arial"/>
                <a:ea typeface="Times New Roman"/>
              </a:rPr>
              <a:t>Источник: UNCTAD Handbook of Statistics 2015. U.N., New York and Geneva, 2015, p. 286-288.</a:t>
            </a:r>
            <a:endParaRPr b="0" lang="ru-RU" sz="1000" spc="-1" strike="noStrike">
              <a:latin typeface="Arial"/>
            </a:endParaRPr>
          </a:p>
        </p:txBody>
      </p:sp>
      <p:graphicFrame>
        <p:nvGraphicFramePr>
          <p:cNvPr id="207" name="Содержимое 8"/>
          <p:cNvGraphicFramePr/>
          <p:nvPr/>
        </p:nvGraphicFramePr>
        <p:xfrm>
          <a:off x="0" y="123480"/>
          <a:ext cx="9000000" cy="447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680436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CC8E3B22-B6E8-4534-8CE9-8A00DFF68106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1729440" y="4264560"/>
            <a:ext cx="5684040" cy="244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/>
          <a:p>
            <a:pPr algn="just">
              <a:lnSpc>
                <a:spcPct val="100000"/>
              </a:lnSpc>
            </a:pPr>
            <a:r>
              <a:rPr b="0" i="1" lang="ru-RU" sz="1000" spc="-1" strike="noStrike">
                <a:solidFill>
                  <a:srgbClr val="404040"/>
                </a:solidFill>
                <a:latin typeface="Arial"/>
                <a:ea typeface="Times New Roman"/>
              </a:rPr>
              <a:t>Источник: UNCTAD Handbook of Statistics 2015. U.N., New York and Geneva, 2015, p. 286-288.</a:t>
            </a:r>
            <a:endParaRPr b="0" lang="ru-RU" sz="1000" spc="-1" strike="noStrike">
              <a:latin typeface="Arial"/>
            </a:endParaRPr>
          </a:p>
        </p:txBody>
      </p:sp>
      <p:graphicFrame>
        <p:nvGraphicFramePr>
          <p:cNvPr id="210" name="Содержимое 5"/>
          <p:cNvGraphicFramePr/>
          <p:nvPr/>
        </p:nvGraphicFramePr>
        <p:xfrm>
          <a:off x="0" y="148680"/>
          <a:ext cx="9000000" cy="444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680436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4678279B-FCF9-4555-8A79-03D5C68DE0F6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graphicFrame>
        <p:nvGraphicFramePr>
          <p:cNvPr id="212" name="Содержимое 6"/>
          <p:cNvGraphicFramePr/>
          <p:nvPr/>
        </p:nvGraphicFramePr>
        <p:xfrm>
          <a:off x="0" y="162000"/>
          <a:ext cx="9000000" cy="4029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13" name="CustomShape 2"/>
          <p:cNvSpPr/>
          <p:nvPr/>
        </p:nvSpPr>
        <p:spPr>
          <a:xfrm>
            <a:off x="1088640" y="4190040"/>
            <a:ext cx="6749280" cy="244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/>
          <a:p>
            <a:pPr algn="just">
              <a:lnSpc>
                <a:spcPct val="100000"/>
              </a:lnSpc>
            </a:pPr>
            <a:r>
              <a:rPr b="0" i="1" lang="ru-RU" sz="1000" spc="-1" strike="noStrike">
                <a:solidFill>
                  <a:srgbClr val="404040"/>
                </a:solidFill>
                <a:latin typeface="Arial"/>
                <a:ea typeface="Times New Roman"/>
              </a:rPr>
              <a:t>Источник: CEPAL. Balance Preliminar de las Economías de América Latina y el Caribe, 2015. Santiago, 2015. P. 67.</a:t>
            </a:r>
            <a:endParaRPr b="0" lang="ru-RU" sz="1000" spc="-1" strike="noStrike"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680436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6646E9BC-B641-4157-9F72-8E3BAB7F448E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graphicFrame>
        <p:nvGraphicFramePr>
          <p:cNvPr id="215" name="Содержимое 6"/>
          <p:cNvGraphicFramePr/>
          <p:nvPr/>
        </p:nvGraphicFramePr>
        <p:xfrm>
          <a:off x="457200" y="195480"/>
          <a:ext cx="8229240" cy="403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16" name="CustomShape 2"/>
          <p:cNvSpPr/>
          <p:nvPr/>
        </p:nvSpPr>
        <p:spPr>
          <a:xfrm>
            <a:off x="553320" y="4229280"/>
            <a:ext cx="8037000" cy="396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/>
          <a:p>
            <a:pPr>
              <a:lnSpc>
                <a:spcPct val="100000"/>
              </a:lnSpc>
            </a:pPr>
            <a:r>
              <a:rPr b="0" i="1" lang="ru-RU" sz="1000" spc="-1" strike="noStrike">
                <a:solidFill>
                  <a:srgbClr val="404040"/>
                </a:solidFill>
                <a:latin typeface="Arial"/>
                <a:ea typeface="Times New Roman"/>
              </a:rPr>
              <a:t>Источник: UBS. Extreme automation and connectivity: The global, regional, and investment implications of the Fourth Industrial Revolution. 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000" spc="-1" strike="noStrike">
                <a:solidFill>
                  <a:srgbClr val="404040"/>
                </a:solidFill>
                <a:latin typeface="Arial"/>
                <a:ea typeface="Times New Roman"/>
              </a:rPr>
              <a:t>January 2016. – https://www.ubs.com/</a:t>
            </a:r>
            <a:endParaRPr b="0" lang="ru-RU" sz="1000" spc="-1" strike="noStrike"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457200" y="8748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70c0"/>
                </a:solidFill>
                <a:latin typeface="Times New Roman"/>
              </a:rPr>
              <a:t>ОРГАНИЗАЦИЯ УЧЕБНОЙ ДЕЯТЕЛЬНОСТИ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TextShape 2"/>
          <p:cNvSpPr txBox="1"/>
          <p:nvPr/>
        </p:nvSpPr>
        <p:spPr>
          <a:xfrm>
            <a:off x="457200" y="657000"/>
            <a:ext cx="8229240" cy="2994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b="1" lang="ru-RU" sz="7200" spc="-1" strike="noStrike" u="sng">
                <a:solidFill>
                  <a:srgbClr val="000000"/>
                </a:solidFill>
                <a:uFillTx/>
                <a:latin typeface="Times New Roman"/>
              </a:rPr>
              <a:t>Научная дискуссия :</a:t>
            </a:r>
            <a:endParaRPr b="0" lang="ru-RU" sz="7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endParaRPr b="0" lang="ru-RU" sz="7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b="1" lang="ru-RU" sz="7200" spc="-1" strike="noStrike">
                <a:solidFill>
                  <a:srgbClr val="000000"/>
                </a:solidFill>
                <a:latin typeface="Times New Roman"/>
              </a:rPr>
              <a:t>Права на территорию: споры противоборствующих сторон и позиция ООН</a:t>
            </a:r>
            <a:endParaRPr b="0" lang="ru-RU" sz="7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b="1" lang="ru-RU" sz="7200" spc="-1" strike="noStrike" u="sng">
                <a:solidFill>
                  <a:srgbClr val="000000"/>
                </a:solidFill>
                <a:uFillTx/>
                <a:latin typeface="Times New Roman"/>
              </a:rPr>
              <a:t>Проектные исследования :</a:t>
            </a:r>
            <a:endParaRPr b="0" lang="ru-RU" sz="7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endParaRPr b="0" lang="ru-RU" sz="72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 algn="ctr">
              <a:lnSpc>
                <a:spcPct val="100000"/>
              </a:lnSpc>
              <a:spcBef>
                <a:spcPts val="1440"/>
              </a:spcBef>
              <a:buClr>
                <a:srgbClr val="000000"/>
              </a:buClr>
              <a:buFont typeface="Arial"/>
              <a:buAutoNum type="arabicPeriod"/>
            </a:pPr>
            <a:r>
              <a:rPr b="1" lang="ru-RU" sz="7200" spc="-1" strike="noStrike">
                <a:solidFill>
                  <a:srgbClr val="000000"/>
                </a:solidFill>
                <a:latin typeface="Times New Roman"/>
              </a:rPr>
              <a:t>Япония. Особенности экономики, причины ее стремительного развития.  Национальное своеобразие: культура, искусство, традиции.</a:t>
            </a:r>
            <a:endParaRPr b="0" lang="ru-RU" sz="7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b="1" lang="ru-RU" sz="7200" spc="-1" strike="noStrike">
                <a:solidFill>
                  <a:srgbClr val="000000"/>
                </a:solidFill>
                <a:latin typeface="Times New Roman"/>
              </a:rPr>
              <a:t>2. Индия. Демографические проблемы, процессы урбанизации.</a:t>
            </a:r>
            <a:endParaRPr b="0" lang="ru-RU" sz="7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b="1" lang="ru-RU" sz="7200" spc="-1" strike="noStrike">
                <a:solidFill>
                  <a:srgbClr val="000000"/>
                </a:solidFill>
                <a:latin typeface="Times New Roman"/>
              </a:rPr>
              <a:t>3. Страны Юго-Западной Азии. Многообразие и единство. </a:t>
            </a:r>
            <a:endParaRPr b="0" lang="ru-RU" sz="7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440"/>
              </a:spcBef>
            </a:pPr>
            <a:endParaRPr b="0" lang="ru-RU" sz="7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b="1" lang="ru-RU" sz="7200" spc="-1" strike="noStrike" u="sng">
                <a:solidFill>
                  <a:srgbClr val="000000"/>
                </a:solidFill>
                <a:uFillTx/>
                <a:latin typeface="Times New Roman"/>
              </a:rPr>
              <a:t>Школа географа-аналитика: </a:t>
            </a:r>
            <a:endParaRPr b="0" lang="ru-RU" sz="7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b="1" lang="ru-RU" sz="7200" spc="-1" strike="noStrike">
                <a:solidFill>
                  <a:srgbClr val="000000"/>
                </a:solidFill>
                <a:latin typeface="Times New Roman"/>
              </a:rPr>
              <a:t>Обсуждение итогов исследовательской работы</a:t>
            </a:r>
            <a:endParaRPr b="0" lang="ru-RU" sz="7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b="1" lang="ru-RU" sz="72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7200" spc="-1" strike="noStrike">
                <a:solidFill>
                  <a:srgbClr val="000000"/>
                </a:solidFill>
                <a:latin typeface="Times New Roman"/>
              </a:rPr>
              <a:t>«Северный Ледовитый океан — зона экономических интересов северных стран мира». </a:t>
            </a:r>
            <a:endParaRPr b="0" lang="ru-RU" sz="7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b="0" lang="ru-RU" sz="7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TextShape 3"/>
          <p:cNvSpPr txBox="1"/>
          <p:nvPr/>
        </p:nvSpPr>
        <p:spPr>
          <a:xfrm>
            <a:off x="680436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8B38B95F-8C33-4E6D-9848-198A5CB2A519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503640" y="771480"/>
            <a:ext cx="8229240" cy="3636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70c0"/>
                </a:solidFill>
                <a:latin typeface="Calibri"/>
              </a:rPr>
              <a:t>ТРАНСФОРМАЦИЯ АКЦЕНТОВ </a:t>
            </a:r>
            <a:br/>
            <a:r>
              <a:rPr b="1" lang="ru-RU" sz="3200" spc="-1" strike="noStrike">
                <a:solidFill>
                  <a:srgbClr val="0070c0"/>
                </a:solidFill>
                <a:latin typeface="Calibri"/>
              </a:rPr>
              <a:t>В СТРАНОВЕДЧЕСКОМ СОДЕРЖАНИИ </a:t>
            </a:r>
            <a:br/>
            <a:r>
              <a:rPr b="1" lang="ru-RU" sz="3200" spc="-1" strike="noStrike">
                <a:solidFill>
                  <a:srgbClr val="0070c0"/>
                </a:solidFill>
                <a:latin typeface="Calibri"/>
              </a:rPr>
              <a:t>КУРСА «Экономическая и социальная география мира»</a:t>
            </a:r>
            <a:br/>
            <a:br/>
            <a:r>
              <a:rPr b="1" lang="ru-RU" sz="2000" spc="-1" strike="noStrike">
                <a:solidFill>
                  <a:srgbClr val="0070c0"/>
                </a:solidFill>
                <a:latin typeface="Calibri"/>
              </a:rPr>
              <a:t>д.п.н., профессор</a:t>
            </a:r>
            <a:br/>
            <a:r>
              <a:rPr b="1" lang="ru-RU" sz="2000" spc="-1" strike="noStrike">
                <a:solidFill>
                  <a:srgbClr val="0070c0"/>
                </a:solidFill>
                <a:latin typeface="Calibri"/>
              </a:rPr>
              <a:t> ФГБОУ ВО «Московский государственный</a:t>
            </a:r>
            <a:br/>
            <a:r>
              <a:rPr b="1" lang="ru-RU" sz="2000" spc="-1" strike="noStrike">
                <a:solidFill>
                  <a:srgbClr val="0070c0"/>
                </a:solidFill>
                <a:latin typeface="Calibri"/>
              </a:rPr>
              <a:t> психолого-педагогический университет»</a:t>
            </a:r>
            <a:br/>
            <a:r>
              <a:rPr b="1" lang="ru-RU" sz="2000" spc="-1" strike="noStrike">
                <a:solidFill>
                  <a:srgbClr val="0070c0"/>
                </a:solidFill>
                <a:latin typeface="Calibri"/>
              </a:rPr>
              <a:t>О.А. Бахчиева</a:t>
            </a:r>
            <a:br/>
            <a:br/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680436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39758739-F3C8-4BAE-B805-E90F88CCBBA2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57200" y="411480"/>
            <a:ext cx="8229240" cy="532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076b9"/>
                </a:solidFill>
                <a:latin typeface="Times New Roman"/>
              </a:rPr>
              <a:t>КАКИЕ НАВЫКИ И ХАРАКТЕРИСТИКИ ВЫПУСКНИКА ПРИОБРЕТУТ ЗНАЧИМОСТЬ В БЛИЖАЙШИЕ ПЯТЬ ЛЕТ?</a:t>
            </a:r>
            <a:br/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680436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E37CD454-8294-4E62-935D-11C6E62E11DC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graphicFrame>
        <p:nvGraphicFramePr>
          <p:cNvPr id="152" name="Table 3"/>
          <p:cNvGraphicFramePr/>
          <p:nvPr/>
        </p:nvGraphicFramePr>
        <p:xfrm>
          <a:off x="457200" y="1239480"/>
          <a:ext cx="5986800" cy="2736000"/>
        </p:xfrm>
        <a:graphic>
          <a:graphicData uri="http://schemas.openxmlformats.org/drawingml/2006/table">
            <a:tbl>
              <a:tblPr/>
              <a:tblGrid>
                <a:gridCol w="4542480"/>
                <a:gridCol w="1444320"/>
              </a:tblGrid>
              <a:tr h="455760">
                <a:tc>
                  <a:txBody>
                    <a:bodyPr lIns="51120" rIns="51120" tIns="25560" bIns="25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ＭＳ Ｐゴシック"/>
                        </a:rPr>
                        <a:t>Критическое мышление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51120" marR="5112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ece9"/>
                    </a:solidFill>
                  </a:tcPr>
                </a:tc>
                <a:tc>
                  <a:txBody>
                    <a:bodyPr lIns="51120" rIns="51120" tIns="25560" bIns="25560"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ＭＳ Ｐゴシック"/>
                        </a:rPr>
                        <a:t>78%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ece9"/>
                    </a:solidFill>
                  </a:tcPr>
                </a:tc>
              </a:tr>
              <a:tr h="455760">
                <a:tc>
                  <a:txBody>
                    <a:bodyPr lIns="51120" rIns="51120" tIns="25560" bIns="25560"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ＭＳ Ｐゴシック"/>
                        </a:rPr>
                        <a:t>Информационная компетентность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51120" marR="5112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ece9"/>
                    </a:solidFill>
                  </a:tcPr>
                </a:tc>
                <a:tc>
                  <a:txBody>
                    <a:bodyPr lIns="51120" rIns="51120" tIns="25560" bIns="25560"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ＭＳ Ｐゴシック"/>
                        </a:rPr>
                        <a:t>77%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ece9"/>
                    </a:solidFill>
                  </a:tcPr>
                </a:tc>
              </a:tr>
              <a:tr h="455760">
                <a:tc>
                  <a:txBody>
                    <a:bodyPr lIns="51120" rIns="51120" tIns="25560" bIns="25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ＭＳ Ｐゴシック"/>
                        </a:rPr>
                        <a:t>Здоровье и благополучие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51120" marR="5112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ece9"/>
                    </a:solidFill>
                  </a:tcPr>
                </a:tc>
                <a:tc>
                  <a:txBody>
                    <a:bodyPr lIns="51120" rIns="51120" tIns="25560" bIns="25560"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ＭＳ Ｐゴシック"/>
                        </a:rPr>
                        <a:t>76%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ece9"/>
                    </a:solidFill>
                  </a:tcPr>
                </a:tc>
              </a:tr>
              <a:tr h="455760">
                <a:tc>
                  <a:txBody>
                    <a:bodyPr lIns="51120" rIns="51120" tIns="25560" bIns="25560"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ＭＳ Ｐゴシック"/>
                        </a:rPr>
                        <a:t>Умение работать в команде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51120" marR="5112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ece9"/>
                    </a:solidFill>
                  </a:tcPr>
                </a:tc>
                <a:tc>
                  <a:txBody>
                    <a:bodyPr lIns="51120" rIns="51120" tIns="25560" bIns="25560"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ＭＳ Ｐゴシック"/>
                        </a:rPr>
                        <a:t>74%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ece9"/>
                    </a:solidFill>
                  </a:tcPr>
                </a:tc>
              </a:tr>
              <a:tr h="455760">
                <a:tc>
                  <a:txBody>
                    <a:bodyPr lIns="51120" rIns="51120" tIns="25560" bIns="25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ＭＳ Ｐゴシック"/>
                        </a:rPr>
                        <a:t>Умение решать проблемы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51120" marR="5112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ece9"/>
                    </a:solidFill>
                  </a:tcPr>
                </a:tc>
                <a:tc>
                  <a:txBody>
                    <a:bodyPr lIns="51120" rIns="51120" tIns="25560" bIns="25560"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ＭＳ Ｐゴシック"/>
                        </a:rPr>
                        <a:t>74%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ece9"/>
                    </a:solidFill>
                  </a:tcPr>
                </a:tc>
              </a:tr>
              <a:tr h="457200">
                <a:tc>
                  <a:txBody>
                    <a:bodyPr lIns="51120" rIns="51120" tIns="25560" bIns="25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ＭＳ Ｐゴシック"/>
                        </a:rPr>
                        <a:t>Самостоятельность в принятии решений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51120" marR="5112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e4ece9"/>
                    </a:solidFill>
                  </a:tcPr>
                </a:tc>
                <a:tc>
                  <a:txBody>
                    <a:bodyPr lIns="51120" rIns="51120" tIns="25560" bIns="25560"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ＭＳ Ｐゴシック"/>
                        </a:rPr>
                        <a:t>58%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e4ece9"/>
                    </a:solidFill>
                  </a:tcPr>
                </a:tc>
              </a:tr>
            </a:tbl>
          </a:graphicData>
        </a:graphic>
      </p:graphicFrame>
      <p:sp>
        <p:nvSpPr>
          <p:cNvPr id="153" name="CustomShape 4"/>
          <p:cNvSpPr/>
          <p:nvPr/>
        </p:nvSpPr>
        <p:spPr>
          <a:xfrm>
            <a:off x="3618000" y="4093200"/>
            <a:ext cx="4482000" cy="52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Calibri"/>
              </a:rPr>
              <a:t>По информации  www.ictlit.com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Рисунок 1" descr=""/>
          <p:cNvPicPr/>
          <p:nvPr/>
        </p:nvPicPr>
        <p:blipFill>
          <a:blip r:embed="rId1">
            <a:lum bright="20000"/>
          </a:blip>
          <a:srcRect l="0" t="0" r="0" b="-120"/>
          <a:stretch/>
        </p:blipFill>
        <p:spPr>
          <a:xfrm>
            <a:off x="1143000" y="447480"/>
            <a:ext cx="6857640" cy="3918240"/>
          </a:xfrm>
          <a:prstGeom prst="rect">
            <a:avLst/>
          </a:prstGeom>
          <a:ln>
            <a:noFill/>
          </a:ln>
        </p:spPr>
      </p:pic>
      <p:sp>
        <p:nvSpPr>
          <p:cNvPr id="155" name="CustomShape 1"/>
          <p:cNvSpPr/>
          <p:nvPr/>
        </p:nvSpPr>
        <p:spPr>
          <a:xfrm>
            <a:off x="1547640" y="2822760"/>
            <a:ext cx="5994360" cy="22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ru-RU" sz="9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ru-RU" sz="900" spc="-1" strike="noStrike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1331280" y="1167840"/>
            <a:ext cx="6669360" cy="25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Arial"/>
              </a:rPr>
              <a:t>Географическое мышление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Arial"/>
              </a:rPr>
              <a:t>=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Arial"/>
              </a:rPr>
              <a:t>система географических знаний и умений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Arial"/>
              </a:rPr>
              <a:t>+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Arial"/>
              </a:rPr>
              <a:t>формирование географических понятий  - представления, тесно связанные с географическими образами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1828800" y="357120"/>
            <a:ext cx="5281200" cy="704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4f81bd"/>
                </a:solidFill>
                <a:latin typeface="Times New Roman"/>
              </a:rPr>
              <a:t>Состав УМК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2839680" y="1052280"/>
            <a:ext cx="3259800" cy="3259800"/>
          </a:xfrm>
          <a:prstGeom prst="circularArrow">
            <a:avLst>
              <a:gd name="adj1" fmla="val 5274"/>
              <a:gd name="adj2" fmla="val 312630"/>
              <a:gd name="adj3" fmla="val 14208927"/>
              <a:gd name="adj4" fmla="val 17138265"/>
              <a:gd name="adj5" fmla="val 5477"/>
            </a:avLst>
          </a:prstGeom>
          <a:solidFill>
            <a:schemeClr val="accent1">
              <a:tint val="40000"/>
              <a:hueOff val="0"/>
              <a:satOff val="0"/>
              <a:lumOff val="0"/>
              <a:alphaOff val="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600" contourW="3000" z="-161800">
            <a:bevelT prst="relaxedInset" w="48600" h="18600"/>
            <a:bevelB prst="relaxedInset" w="48600" h="8600"/>
          </a:sp3d>
        </p:spPr>
        <p:style>
          <a:lnRef idx="0"/>
          <a:fillRef idx="0"/>
          <a:effectRef idx="0"/>
          <a:fontRef idx="minor"/>
        </p:style>
      </p:sp>
      <p:sp>
        <p:nvSpPr>
          <p:cNvPr id="159" name="CustomShape 3"/>
          <p:cNvSpPr/>
          <p:nvPr/>
        </p:nvSpPr>
        <p:spPr>
          <a:xfrm>
            <a:off x="3639240" y="1063080"/>
            <a:ext cx="1252440" cy="62604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prst="relaxedInset" w="101600" h="80600"/>
            <a:bevelB prst="relaxedInset" w="80600" h="80600"/>
          </a:sp3d>
        </p:spPr>
        <p:style>
          <a:lnRef idx="0"/>
          <a:fillRef idx="0"/>
          <a:effectRef idx="1"/>
          <a:fontRef idx="minor"/>
        </p:style>
        <p:txBody>
          <a:bodyPr lIns="83880" rIns="53280" tIns="83880" bIns="83880" anchor="ctr"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Учебник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60" name="CustomShape 4"/>
          <p:cNvSpPr/>
          <p:nvPr/>
        </p:nvSpPr>
        <p:spPr>
          <a:xfrm>
            <a:off x="5004000" y="2751480"/>
            <a:ext cx="1252440" cy="62604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prst="relaxedInset" w="101600" h="80600"/>
            <a:bevelB prst="relaxedInset" w="80600" h="80600"/>
          </a:sp3d>
        </p:spPr>
        <p:style>
          <a:lnRef idx="0"/>
          <a:fillRef idx="0"/>
          <a:effectRef idx="1"/>
          <a:fontRef idx="minor"/>
        </p:style>
        <p:txBody>
          <a:bodyPr lIns="83880" rIns="53280" tIns="83880" bIns="83880" anchor="ctr"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Атлас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61" name="CustomShape 5"/>
          <p:cNvSpPr/>
          <p:nvPr/>
        </p:nvSpPr>
        <p:spPr>
          <a:xfrm>
            <a:off x="2731320" y="2818080"/>
            <a:ext cx="1252440" cy="62604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prst="relaxedInset" w="101600" h="80600"/>
            <a:bevelB prst="relaxedInset" w="80600" h="80600"/>
          </a:sp3d>
        </p:spPr>
        <p:style>
          <a:lnRef idx="0"/>
          <a:fillRef idx="0"/>
          <a:effectRef idx="1"/>
          <a:fontRef idx="minor"/>
        </p:style>
        <p:txBody>
          <a:bodyPr lIns="83880" rIns="53280" tIns="83880" bIns="83880" anchor="ctr"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Контурные карты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62" name="CustomShape 6"/>
          <p:cNvSpPr/>
          <p:nvPr/>
        </p:nvSpPr>
        <p:spPr>
          <a:xfrm>
            <a:off x="3843000" y="3687120"/>
            <a:ext cx="1252440" cy="62604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prst="relaxedInset" w="101600" h="80600"/>
            <a:bevelB prst="relaxedInset" w="80600" h="80600"/>
          </a:sp3d>
        </p:spPr>
        <p:style>
          <a:lnRef idx="0"/>
          <a:fillRef idx="0"/>
          <a:effectRef idx="1"/>
          <a:fontRef idx="minor"/>
        </p:style>
        <p:txBody>
          <a:bodyPr lIns="83880" rIns="53280" tIns="83880" bIns="83880" anchor="ctr"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Методическое пособие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63" name="CustomShape 7"/>
          <p:cNvSpPr/>
          <p:nvPr/>
        </p:nvSpPr>
        <p:spPr>
          <a:xfrm>
            <a:off x="4566600" y="1815480"/>
            <a:ext cx="1252440" cy="62604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prst="relaxedInset" w="101600" h="80600"/>
            <a:bevelB prst="relaxedInset" w="80600" h="80600"/>
          </a:sp3d>
        </p:spPr>
        <p:style>
          <a:lnRef idx="0"/>
          <a:fillRef idx="0"/>
          <a:effectRef idx="1"/>
          <a:fontRef idx="minor"/>
        </p:style>
        <p:txBody>
          <a:bodyPr lIns="83880" rIns="53280" tIns="83880" bIns="83880" anchor="ctr"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Программа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64" name="CustomShape 8"/>
          <p:cNvSpPr/>
          <p:nvPr/>
        </p:nvSpPr>
        <p:spPr>
          <a:xfrm>
            <a:off x="2494080" y="1724400"/>
            <a:ext cx="1252440" cy="62604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prst="relaxedInset" w="101600" h="80600"/>
            <a:bevelB prst="relaxedInset" w="80600" h="80600"/>
          </a:sp3d>
        </p:spPr>
        <p:style>
          <a:lnRef idx="0"/>
          <a:fillRef idx="0"/>
          <a:effectRef idx="1"/>
          <a:fontRef idx="minor"/>
        </p:style>
        <p:txBody>
          <a:bodyPr lIns="83880" rIns="53280" tIns="83880" bIns="83880" anchor="ctr"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Дополнительные материалы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65" name="Picture 2" descr=""/>
          <p:cNvPicPr/>
          <p:nvPr/>
        </p:nvPicPr>
        <p:blipFill>
          <a:blip r:embed="rId1"/>
          <a:stretch/>
        </p:blipFill>
        <p:spPr>
          <a:xfrm>
            <a:off x="1277640" y="280440"/>
            <a:ext cx="1320120" cy="1702800"/>
          </a:xfrm>
          <a:prstGeom prst="rect">
            <a:avLst/>
          </a:prstGeom>
          <a:ln>
            <a:noFill/>
          </a:ln>
        </p:spPr>
      </p:pic>
      <p:pic>
        <p:nvPicPr>
          <p:cNvPr id="166" name="Picture 4" descr=""/>
          <p:cNvPicPr/>
          <p:nvPr/>
        </p:nvPicPr>
        <p:blipFill>
          <a:blip r:embed="rId2"/>
          <a:stretch/>
        </p:blipFill>
        <p:spPr>
          <a:xfrm>
            <a:off x="6572160" y="2427840"/>
            <a:ext cx="1428480" cy="1885680"/>
          </a:xfrm>
          <a:prstGeom prst="rect">
            <a:avLst/>
          </a:prstGeom>
          <a:ln>
            <a:noFill/>
          </a:ln>
        </p:spPr>
      </p:pic>
      <p:pic>
        <p:nvPicPr>
          <p:cNvPr id="167" name="Picture 8" descr=""/>
          <p:cNvPicPr/>
          <p:nvPr/>
        </p:nvPicPr>
        <p:blipFill>
          <a:blip r:embed="rId3"/>
          <a:stretch/>
        </p:blipFill>
        <p:spPr>
          <a:xfrm>
            <a:off x="1277640" y="2535840"/>
            <a:ext cx="1428480" cy="1814040"/>
          </a:xfrm>
          <a:prstGeom prst="rect">
            <a:avLst/>
          </a:prstGeom>
          <a:ln>
            <a:noFill/>
          </a:ln>
        </p:spPr>
      </p:pic>
      <p:pic>
        <p:nvPicPr>
          <p:cNvPr id="168" name="Picture 10" descr=""/>
          <p:cNvPicPr/>
          <p:nvPr/>
        </p:nvPicPr>
        <p:blipFill>
          <a:blip r:embed="rId4"/>
          <a:stretch/>
        </p:blipFill>
        <p:spPr>
          <a:xfrm>
            <a:off x="6732360" y="272160"/>
            <a:ext cx="1268280" cy="1807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Рисунок 1" descr=""/>
          <p:cNvPicPr/>
          <p:nvPr/>
        </p:nvPicPr>
        <p:blipFill>
          <a:blip r:embed="rId1">
            <a:lum bright="20000"/>
          </a:blip>
          <a:srcRect l="0" t="0" r="0" b="-119"/>
          <a:stretch/>
        </p:blipFill>
        <p:spPr>
          <a:xfrm>
            <a:off x="1143000" y="6120"/>
            <a:ext cx="6857640" cy="5137200"/>
          </a:xfrm>
          <a:prstGeom prst="rect">
            <a:avLst/>
          </a:prstGeom>
          <a:ln>
            <a:noFill/>
          </a:ln>
        </p:spPr>
      </p:pic>
      <p:pic>
        <p:nvPicPr>
          <p:cNvPr id="170" name="Рисунок 2" descr=""/>
          <p:cNvPicPr/>
          <p:nvPr/>
        </p:nvPicPr>
        <p:blipFill>
          <a:blip r:embed="rId2"/>
          <a:srcRect l="0" t="0" r="0" b="54210"/>
          <a:stretch/>
        </p:blipFill>
        <p:spPr>
          <a:xfrm>
            <a:off x="1143000" y="7200"/>
            <a:ext cx="6857640" cy="1160640"/>
          </a:xfrm>
          <a:prstGeom prst="rect">
            <a:avLst/>
          </a:prstGeom>
          <a:ln>
            <a:noFill/>
          </a:ln>
        </p:spPr>
      </p:pic>
      <p:sp>
        <p:nvSpPr>
          <p:cNvPr id="171" name="CustomShape 1"/>
          <p:cNvSpPr/>
          <p:nvPr/>
        </p:nvSpPr>
        <p:spPr>
          <a:xfrm>
            <a:off x="1547640" y="2822760"/>
            <a:ext cx="5994360" cy="22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9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ru-RU" sz="900" spc="-1" strike="noStrike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1386000" y="7200"/>
            <a:ext cx="6614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ОСОБЕННОСТИ КОМПЛЕКСНОГО СТРАНОВЕДЕНИЯ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1331280" y="1383480"/>
            <a:ext cx="6426720" cy="328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57040" indent="-256680" algn="just">
              <a:lnSpc>
                <a:spcPct val="80000"/>
              </a:lnSpc>
              <a:buClr>
                <a:srgbClr val="002060"/>
              </a:buClr>
              <a:buFont typeface="Arial"/>
              <a:buChar char="•"/>
            </a:pPr>
            <a:r>
              <a:rPr b="0" lang="ru-RU" sz="1500" spc="-1" strike="noStrike">
                <a:solidFill>
                  <a:srgbClr val="002060"/>
                </a:solidFill>
                <a:latin typeface="Arial"/>
              </a:rPr>
              <a:t>глубокий анализ взаимосвязей природы, человека, культуры и хозяйства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80000"/>
              </a:lnSpc>
            </a:pPr>
            <a:endParaRPr b="0" lang="ru-RU" sz="1500" spc="-1" strike="noStrike">
              <a:latin typeface="Arial"/>
            </a:endParaRPr>
          </a:p>
          <a:p>
            <a:pPr marL="257040" indent="-256680" algn="just">
              <a:lnSpc>
                <a:spcPct val="80000"/>
              </a:lnSpc>
              <a:buClr>
                <a:srgbClr val="002060"/>
              </a:buClr>
              <a:buFont typeface="Arial"/>
              <a:buChar char="•"/>
            </a:pPr>
            <a:r>
              <a:rPr b="0" lang="ru-RU" sz="1500" spc="-1" strike="noStrike">
                <a:solidFill>
                  <a:srgbClr val="002060"/>
                </a:solidFill>
                <a:latin typeface="Arial"/>
              </a:rPr>
              <a:t>историзм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80000"/>
              </a:lnSpc>
            </a:pPr>
            <a:endParaRPr b="0" lang="ru-RU" sz="1500" spc="-1" strike="noStrike">
              <a:latin typeface="Arial"/>
            </a:endParaRPr>
          </a:p>
          <a:p>
            <a:pPr marL="257040" indent="-256680" algn="just">
              <a:lnSpc>
                <a:spcPct val="80000"/>
              </a:lnSpc>
              <a:buClr>
                <a:srgbClr val="002060"/>
              </a:buClr>
              <a:buFont typeface="Arial"/>
              <a:buChar char="•"/>
            </a:pPr>
            <a:r>
              <a:rPr b="0" lang="ru-RU" sz="1500" spc="-1" strike="noStrike">
                <a:solidFill>
                  <a:srgbClr val="002060"/>
                </a:solidFill>
                <a:latin typeface="Arial"/>
              </a:rPr>
              <a:t>аналитичность и проблемность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80000"/>
              </a:lnSpc>
            </a:pPr>
            <a:endParaRPr b="0" lang="ru-RU" sz="1500" spc="-1" strike="noStrike">
              <a:latin typeface="Arial"/>
            </a:endParaRPr>
          </a:p>
          <a:p>
            <a:pPr marL="257040" indent="-256680" algn="just">
              <a:lnSpc>
                <a:spcPct val="80000"/>
              </a:lnSpc>
              <a:buClr>
                <a:srgbClr val="002060"/>
              </a:buClr>
              <a:buFont typeface="Arial"/>
              <a:buChar char="•"/>
            </a:pPr>
            <a:r>
              <a:rPr b="0" lang="ru-RU" sz="1500" spc="-1" strike="noStrike">
                <a:solidFill>
                  <a:srgbClr val="002060"/>
                </a:solidFill>
                <a:latin typeface="Arial"/>
              </a:rPr>
              <a:t>широта тематического охвата фактического материала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80000"/>
              </a:lnSpc>
            </a:pPr>
            <a:endParaRPr b="0" lang="ru-RU" sz="1500" spc="-1" strike="noStrike">
              <a:latin typeface="Arial"/>
            </a:endParaRPr>
          </a:p>
          <a:p>
            <a:pPr marL="257040" indent="-256680" algn="just">
              <a:lnSpc>
                <a:spcPct val="80000"/>
              </a:lnSpc>
              <a:buClr>
                <a:srgbClr val="002060"/>
              </a:buClr>
              <a:buFont typeface="Arial"/>
              <a:buChar char="•"/>
            </a:pPr>
            <a:r>
              <a:rPr b="0" lang="ru-RU" sz="1500" spc="-1" strike="noStrike">
                <a:solidFill>
                  <a:srgbClr val="002060"/>
                </a:solidFill>
                <a:latin typeface="Arial"/>
              </a:rPr>
              <a:t>особое внимание к проблемам человека и всем сторонам его жизни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80000"/>
              </a:lnSpc>
            </a:pPr>
            <a:endParaRPr b="0" lang="ru-RU" sz="1500" spc="-1" strike="noStrike">
              <a:latin typeface="Arial"/>
            </a:endParaRPr>
          </a:p>
          <a:p>
            <a:pPr marL="257040" indent="-256680" algn="just">
              <a:lnSpc>
                <a:spcPct val="80000"/>
              </a:lnSpc>
              <a:buClr>
                <a:srgbClr val="002060"/>
              </a:buClr>
              <a:buFont typeface="Arial"/>
              <a:buChar char="•"/>
            </a:pPr>
            <a:r>
              <a:rPr b="0" lang="ru-RU" sz="1500" spc="-1" strike="noStrike">
                <a:solidFill>
                  <a:srgbClr val="002060"/>
                </a:solidFill>
                <a:latin typeface="Arial"/>
              </a:rPr>
              <a:t>стремление к емкости и выразительности страноведческих характеристик и описаний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8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ru-RU" sz="1500" spc="-1" strike="noStrike">
                <a:solidFill>
                  <a:srgbClr val="002060"/>
                </a:solidFill>
                <a:latin typeface="Arial"/>
              </a:rPr>
              <a:t>                                                      </a:t>
            </a:r>
            <a:r>
              <a:rPr b="0" lang="ru-RU" sz="1500" spc="-1" strike="noStrike">
                <a:solidFill>
                  <a:srgbClr val="002060"/>
                </a:solidFill>
                <a:latin typeface="Arial"/>
              </a:rPr>
              <a:t>по Якову Григорьевичу Машбицу 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</a:rPr>
              <a:t>смена «традиционного» страноведения – новым, проблемным. </a:t>
            </a:r>
            <a:endParaRPr b="0" lang="ru-RU" sz="15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Рисунок 1" descr=""/>
          <p:cNvPicPr/>
          <p:nvPr/>
        </p:nvPicPr>
        <p:blipFill>
          <a:blip r:embed="rId1"/>
          <a:stretch/>
        </p:blipFill>
        <p:spPr>
          <a:xfrm>
            <a:off x="0" y="98640"/>
            <a:ext cx="9143640" cy="4380840"/>
          </a:xfrm>
          <a:prstGeom prst="rect">
            <a:avLst/>
          </a:prstGeom>
          <a:ln>
            <a:noFill/>
          </a:ln>
        </p:spPr>
      </p:pic>
      <p:sp>
        <p:nvSpPr>
          <p:cNvPr id="175" name="CustomShape 1"/>
          <p:cNvSpPr/>
          <p:nvPr/>
        </p:nvSpPr>
        <p:spPr>
          <a:xfrm>
            <a:off x="2357280" y="-1367280"/>
            <a:ext cx="3564360" cy="365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2142000" y="357120"/>
            <a:ext cx="5172840" cy="705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3"/>
          <p:cNvSpPr/>
          <p:nvPr/>
        </p:nvSpPr>
        <p:spPr>
          <a:xfrm>
            <a:off x="791640" y="205920"/>
            <a:ext cx="8028360" cy="68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950" spc="-1" strike="noStrike">
                <a:solidFill>
                  <a:srgbClr val="ff0000"/>
                </a:solidFill>
                <a:latin typeface="Arial"/>
              </a:rPr>
              <a:t>Цикличность формирования компетенций при изучении регионов</a:t>
            </a:r>
            <a:endParaRPr b="0" lang="ru-RU" sz="1950" spc="-1" strike="noStrike">
              <a:latin typeface="Arial"/>
            </a:endParaRPr>
          </a:p>
        </p:txBody>
      </p:sp>
      <p:sp>
        <p:nvSpPr>
          <p:cNvPr id="178" name="CustomShape 4"/>
          <p:cNvSpPr/>
          <p:nvPr/>
        </p:nvSpPr>
        <p:spPr>
          <a:xfrm>
            <a:off x="3965040" y="1083240"/>
            <a:ext cx="1803240" cy="67788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7640" rIns="17640" tIns="17640" bIns="17640" anchor="ctr"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b="1" lang="ru-RU" sz="1400" spc="-1" strike="noStrike">
                <a:solidFill>
                  <a:srgbClr val="ff0000"/>
                </a:solidFill>
                <a:latin typeface="Calibri"/>
              </a:rPr>
              <a:t>Зарубежная Европа . </a:t>
            </a:r>
            <a:r>
              <a:rPr b="1" lang="ru-RU" sz="1400" spc="-1" strike="noStrike">
                <a:solidFill>
                  <a:srgbClr val="7030a0"/>
                </a:solidFill>
                <a:latin typeface="Calibri"/>
              </a:rPr>
              <a:t>Отработка  умений комплексных характеристик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79" name="CustomShape 5"/>
          <p:cNvSpPr/>
          <p:nvPr/>
        </p:nvSpPr>
        <p:spPr>
          <a:xfrm rot="1154400">
            <a:off x="5865840" y="1419840"/>
            <a:ext cx="214560" cy="32724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6"/>
          <p:cNvSpPr/>
          <p:nvPr/>
        </p:nvSpPr>
        <p:spPr>
          <a:xfrm>
            <a:off x="5609880" y="1677960"/>
            <a:ext cx="2075760" cy="73224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7640" rIns="17640" tIns="17640" bIns="17640" anchor="ctr"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b="1" lang="ru-RU" sz="1400" spc="-1" strike="noStrike">
                <a:solidFill>
                  <a:srgbClr val="ff0000"/>
                </a:solidFill>
                <a:latin typeface="Calibri"/>
              </a:rPr>
              <a:t>Зарубежная Азия.  </a:t>
            </a:r>
            <a:r>
              <a:rPr b="1" lang="ru-RU" sz="1400" spc="-1" strike="noStrike">
                <a:solidFill>
                  <a:srgbClr val="7030a0"/>
                </a:solidFill>
                <a:latin typeface="Calibri"/>
              </a:rPr>
              <a:t>Выделение главных черт стран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81" name="CustomShape 7"/>
          <p:cNvSpPr/>
          <p:nvPr/>
        </p:nvSpPr>
        <p:spPr>
          <a:xfrm rot="5824800">
            <a:off x="6697440" y="2536560"/>
            <a:ext cx="627480" cy="32724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8"/>
          <p:cNvSpPr/>
          <p:nvPr/>
        </p:nvSpPr>
        <p:spPr>
          <a:xfrm>
            <a:off x="5577120" y="2958120"/>
            <a:ext cx="1805760" cy="87336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7640" rIns="17640" tIns="17640" bIns="17640" anchor="ctr"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b="1" lang="ru-RU" sz="1400" spc="-1" strike="noStrike">
                <a:solidFill>
                  <a:srgbClr val="ff0000"/>
                </a:solidFill>
                <a:latin typeface="Calibri"/>
              </a:rPr>
              <a:t>Северная Америка</a:t>
            </a:r>
            <a:r>
              <a:rPr b="1" lang="ru-RU" sz="1400" spc="-1" strike="noStrike">
                <a:solidFill>
                  <a:srgbClr val="ffffff"/>
                </a:solidFill>
                <a:latin typeface="Calibri"/>
              </a:rPr>
              <a:t>. </a:t>
            </a:r>
            <a:r>
              <a:rPr b="1" lang="ru-RU" sz="1400" spc="-1" strike="noStrike">
                <a:solidFill>
                  <a:srgbClr val="7030a0"/>
                </a:solidFill>
                <a:latin typeface="Calibri"/>
              </a:rPr>
              <a:t>Сравнение  стран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83" name="CustomShape 9"/>
          <p:cNvSpPr/>
          <p:nvPr/>
        </p:nvSpPr>
        <p:spPr>
          <a:xfrm rot="9600000">
            <a:off x="5422680" y="3649680"/>
            <a:ext cx="349560" cy="32724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10"/>
          <p:cNvSpPr/>
          <p:nvPr/>
        </p:nvSpPr>
        <p:spPr>
          <a:xfrm>
            <a:off x="3171600" y="3835800"/>
            <a:ext cx="2550240" cy="59868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7640" rIns="17640" tIns="17640" bIns="17640" anchor="ctr"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b="1" lang="ru-RU" sz="1400" spc="-1" strike="noStrike">
                <a:solidFill>
                  <a:srgbClr val="ff0000"/>
                </a:solidFill>
                <a:latin typeface="Calibri"/>
              </a:rPr>
              <a:t>Латинская Америка. </a:t>
            </a:r>
            <a:r>
              <a:rPr b="1" lang="ru-RU" sz="1400" spc="-1" strike="noStrike">
                <a:solidFill>
                  <a:srgbClr val="7030a0"/>
                </a:solidFill>
                <a:latin typeface="Calibri"/>
              </a:rPr>
              <a:t>Самостоятельная работа по выделению ключевых особенностей  стран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85" name="CustomShape 11"/>
          <p:cNvSpPr/>
          <p:nvPr/>
        </p:nvSpPr>
        <p:spPr>
          <a:xfrm rot="12510000">
            <a:off x="3023640" y="3654720"/>
            <a:ext cx="305280" cy="32724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12"/>
          <p:cNvSpPr/>
          <p:nvPr/>
        </p:nvSpPr>
        <p:spPr>
          <a:xfrm>
            <a:off x="1891800" y="2973960"/>
            <a:ext cx="2041920" cy="65664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7640" rIns="17640" tIns="17640" bIns="17640" anchor="ctr"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b="1" lang="ru-RU" sz="1400" spc="-1" strike="noStrike">
                <a:solidFill>
                  <a:srgbClr val="ff0000"/>
                </a:solidFill>
                <a:latin typeface="Calibri"/>
              </a:rPr>
              <a:t>Австралия. </a:t>
            </a:r>
            <a:r>
              <a:rPr b="1" lang="ru-RU" sz="1400" spc="-1" strike="noStrike">
                <a:solidFill>
                  <a:srgbClr val="7030a0"/>
                </a:solidFill>
                <a:latin typeface="Calibri"/>
              </a:rPr>
              <a:t>Самостоятельная работа по комплексной характеристике страны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87" name="CustomShape 13"/>
          <p:cNvSpPr/>
          <p:nvPr/>
        </p:nvSpPr>
        <p:spPr>
          <a:xfrm rot="16027200">
            <a:off x="1680120" y="2361240"/>
            <a:ext cx="722880" cy="64260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14"/>
          <p:cNvSpPr/>
          <p:nvPr/>
        </p:nvSpPr>
        <p:spPr>
          <a:xfrm>
            <a:off x="1773720" y="1640880"/>
            <a:ext cx="2151720" cy="80604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7640" rIns="17640" tIns="17640" bIns="17640" anchor="ctr"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b="1" lang="ru-RU" sz="1400" spc="-1" strike="noStrike">
                <a:solidFill>
                  <a:srgbClr val="ff0000"/>
                </a:solidFill>
                <a:latin typeface="Calibri"/>
              </a:rPr>
              <a:t>Африка</a:t>
            </a:r>
            <a:r>
              <a:rPr b="1" lang="ru-RU" sz="1400" spc="-1" strike="noStrike">
                <a:solidFill>
                  <a:srgbClr val="ffffff"/>
                </a:solidFill>
                <a:latin typeface="Calibri"/>
              </a:rPr>
              <a:t>. </a:t>
            </a:r>
            <a:r>
              <a:rPr b="1" lang="ru-RU" sz="1400" spc="-1" strike="noStrike">
                <a:solidFill>
                  <a:srgbClr val="7030a0"/>
                </a:solidFill>
                <a:latin typeface="Calibri"/>
              </a:rPr>
              <a:t>Самостоятельная работа по сравнению  стран региона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89" name="CustomShape 15"/>
          <p:cNvSpPr/>
          <p:nvPr/>
        </p:nvSpPr>
        <p:spPr>
          <a:xfrm rot="20571600">
            <a:off x="3601440" y="1426680"/>
            <a:ext cx="270720" cy="32724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16"/>
          <p:cNvSpPr/>
          <p:nvPr/>
        </p:nvSpPr>
        <p:spPr>
          <a:xfrm>
            <a:off x="3774240" y="2391840"/>
            <a:ext cx="1908360" cy="645480"/>
          </a:xfrm>
          <a:prstGeom prst="hexagon">
            <a:avLst>
              <a:gd name="adj" fmla="val 25034"/>
              <a:gd name="vf" fmla="val 115470"/>
            </a:avLst>
          </a:prstGeom>
          <a:solidFill>
            <a:srgbClr val="eaf5f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350" spc="-1" strike="noStrike">
                <a:solidFill>
                  <a:srgbClr val="ff0000"/>
                </a:solidFill>
                <a:latin typeface="Arial"/>
              </a:rPr>
              <a:t>РОССИЙСКАЯ ФЕДЕРАЦИЯ </a:t>
            </a:r>
            <a:endParaRPr b="0" lang="ru-RU" sz="135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1547640" y="2822760"/>
            <a:ext cx="5994360" cy="22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ru-RU" sz="9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ru-RU" sz="900" spc="-1" strike="noStrike">
              <a:latin typeface="Arial"/>
            </a:endParaRPr>
          </a:p>
        </p:txBody>
      </p:sp>
      <p:graphicFrame>
        <p:nvGraphicFramePr>
          <p:cNvPr id="192" name="Table 2"/>
          <p:cNvGraphicFramePr/>
          <p:nvPr/>
        </p:nvGraphicFramePr>
        <p:xfrm>
          <a:off x="1124640" y="915480"/>
          <a:ext cx="7380000" cy="2808000"/>
        </p:xfrm>
        <a:graphic>
          <a:graphicData uri="http://schemas.openxmlformats.org/drawingml/2006/table">
            <a:tbl>
              <a:tblPr/>
              <a:tblGrid>
                <a:gridCol w="3690000"/>
                <a:gridCol w="3690000"/>
              </a:tblGrid>
              <a:tr h="285480">
                <a:tc>
                  <a:txBody>
                    <a:bodyPr lIns="68400" rIns="68400" tIns="34200" bIns="342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Знания о территории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34200" bIns="342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Образ территории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960840">
                <a:tc>
                  <a:txBody>
                    <a:bodyPr lIns="68400" rIns="68400" tIns="34200" bIns="342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Региональные знания и умения.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Формирование понятий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34200" bIns="342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Географическое мышление, пространственные представления, собственно мышление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960840">
                <a:tc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34200" bIns="342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Психологический процесс, который оказывает непосредственное влияние на процесс усвоения знаний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600840">
                <a:tc>
                  <a:txBody>
                    <a:bodyPr lIns="68400" rIns="68400" tIns="34200" bIns="342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Повышение уровня знаний обучающихся об окружающем мире 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34200" bIns="342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Нарушение равновесия между знаниями и уровнем мышления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sp>
        <p:nvSpPr>
          <p:cNvPr id="193" name="CustomShape 3"/>
          <p:cNvSpPr/>
          <p:nvPr/>
        </p:nvSpPr>
        <p:spPr>
          <a:xfrm>
            <a:off x="611640" y="3867840"/>
            <a:ext cx="7893360" cy="54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ru-RU" sz="1500" spc="-1" strike="noStrike">
                <a:solidFill>
                  <a:srgbClr val="7030a0"/>
                </a:solidFill>
                <a:latin typeface="Arial"/>
              </a:rPr>
              <a:t>Выход: систематическое применение </a:t>
            </a:r>
            <a:endParaRPr b="0" lang="ru-RU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1500" spc="-1" strike="noStrike">
                <a:solidFill>
                  <a:srgbClr val="7030a0"/>
                </a:solidFill>
                <a:latin typeface="Arial"/>
              </a:rPr>
              <a:t>приёмов формирования географических образов 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194" name="CustomShape 4"/>
          <p:cNvSpPr/>
          <p:nvPr/>
        </p:nvSpPr>
        <p:spPr>
          <a:xfrm>
            <a:off x="3410280" y="479520"/>
            <a:ext cx="2070720" cy="39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4f81bd"/>
                </a:solidFill>
                <a:latin typeface="Times New Roman"/>
              </a:rPr>
              <a:t>НАПРЯЖЕНИЕ</a:t>
            </a:r>
            <a:endParaRPr b="0" lang="ru-RU" sz="20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2357280" y="-1367280"/>
            <a:ext cx="3564360" cy="365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359640" y="1563480"/>
            <a:ext cx="6264720" cy="3308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3"/>
          <p:cNvSpPr/>
          <p:nvPr/>
        </p:nvSpPr>
        <p:spPr>
          <a:xfrm>
            <a:off x="2142000" y="357120"/>
            <a:ext cx="5172840" cy="705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4"/>
          <p:cNvSpPr/>
          <p:nvPr/>
        </p:nvSpPr>
        <p:spPr>
          <a:xfrm>
            <a:off x="1043640" y="463320"/>
            <a:ext cx="6984360" cy="338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4f81bd"/>
                </a:solidFill>
                <a:latin typeface="Times New Roman"/>
              </a:rPr>
              <a:t>ВЫЗОВЫ  СОВРЕМЕННОГО  МИРА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Глобализация как новый этап развития мирового хозяйства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«Сырьевой удар»</a:t>
            </a:r>
            <a:endParaRPr b="0" lang="ru-RU" sz="18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Готовности стран к четвертой промышленной революции</a:t>
            </a:r>
            <a:endParaRPr b="0" lang="ru-RU" sz="18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Геополитическое соперничество /конкуренция</a:t>
            </a:r>
            <a:endParaRPr b="0" lang="ru-RU" sz="18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Экономическое неравенство </a:t>
            </a:r>
            <a:endParaRPr b="0" lang="ru-RU" sz="18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Демографические проблемы (рост городов, миграционные процессы, безработица, обострение национализма)</a:t>
            </a:r>
            <a:endParaRPr b="0" lang="ru-RU" sz="18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Загрязнение окружающей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среды  и природные катаклизмы </a:t>
            </a:r>
            <a:endParaRPr b="0" lang="ru-RU" sz="18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Энергетическая проблема </a:t>
            </a:r>
            <a:endParaRPr b="0" lang="ru-RU" sz="18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Application>LibreOffice/5.4.4.2$Windows_x86 LibreOffice_project/2524958677847fb3bb44820e40380acbe820f960</Application>
  <Words>604</Words>
  <Paragraphs>187</Paragraphs>
  <Company>Drofa Ltd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2016-02-29T07:29:54Z</dcterms:created>
  <dc:creator>zgonnik.m</dc:creator>
  <dc:description/>
  <dc:language>ru-RU</dc:language>
  <cp:lastModifiedBy/>
  <cp:lastPrinted>2017-03-22T15:54:06Z</cp:lastPrinted>
  <dcterms:modified xsi:type="dcterms:W3CDTF">2023-01-18T08:47:14Z</dcterms:modified>
  <cp:revision>35</cp:revision>
  <dc:subject/>
  <dc:title>Информационно-методическое обеспечение образовательного процесса средствами УМК по искусству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Drofa Ltd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Экран (16:9)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17</vt:i4>
  </property>
</Properties>
</file>