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0" autoAdjust="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D97FF8-618E-444B-BAF8-9CC708F49A8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A32CB0-CF16-4933-9407-CBEE013E0ADF}">
      <dgm:prSet phldrT="[Текст]" custT="1"/>
      <dgm:spPr/>
      <dgm:t>
        <a:bodyPr/>
        <a:lstStyle/>
        <a:p>
          <a:r>
            <a:rPr lang="ru-RU" sz="2400" dirty="0" err="1" smtClean="0"/>
            <a:t>Командообразование</a:t>
          </a:r>
          <a:r>
            <a:rPr lang="ru-RU" sz="2400" dirty="0" smtClean="0"/>
            <a:t> в </a:t>
          </a:r>
          <a:r>
            <a:rPr lang="ru-RU" sz="2400" dirty="0" err="1" smtClean="0"/>
            <a:t>физкуьтурно</a:t>
          </a:r>
          <a:r>
            <a:rPr lang="ru-RU" sz="2400" dirty="0" smtClean="0"/>
            <a:t>-оздоровительной работе ДОУ </a:t>
          </a:r>
          <a:endParaRPr lang="ru-RU" sz="2400" dirty="0"/>
        </a:p>
      </dgm:t>
    </dgm:pt>
    <dgm:pt modelId="{1E4D4FF3-BC36-469E-AF6C-481D504CED3A}" type="parTrans" cxnId="{B941C69C-B969-4658-A549-8BDE45EF8F62}">
      <dgm:prSet/>
      <dgm:spPr/>
      <dgm:t>
        <a:bodyPr/>
        <a:lstStyle/>
        <a:p>
          <a:endParaRPr lang="ru-RU"/>
        </a:p>
      </dgm:t>
    </dgm:pt>
    <dgm:pt modelId="{9AC03E98-2D71-4ACD-88C5-BC7DA711CA68}" type="sibTrans" cxnId="{B941C69C-B969-4658-A549-8BDE45EF8F62}">
      <dgm:prSet/>
      <dgm:spPr/>
      <dgm:t>
        <a:bodyPr/>
        <a:lstStyle/>
        <a:p>
          <a:endParaRPr lang="ru-RU"/>
        </a:p>
      </dgm:t>
    </dgm:pt>
    <dgm:pt modelId="{9AE3CDB0-F265-4153-9CA0-6B0EE8BBFB0A}">
      <dgm:prSet phldrT="[Текст]" custT="1"/>
      <dgm:spPr/>
      <dgm:t>
        <a:bodyPr/>
        <a:lstStyle/>
        <a:p>
          <a:pPr algn="ctr"/>
          <a:r>
            <a:rPr lang="ru-RU" sz="2000" dirty="0" smtClean="0"/>
            <a:t>Взаимодействие с детьми:</a:t>
          </a:r>
        </a:p>
        <a:p>
          <a:pPr algn="just"/>
          <a:r>
            <a:rPr lang="ru-RU" sz="2000" dirty="0" smtClean="0"/>
            <a:t>- НОД;</a:t>
          </a:r>
        </a:p>
        <a:p>
          <a:pPr algn="just"/>
          <a:r>
            <a:rPr lang="ru-RU" sz="2000" dirty="0" smtClean="0"/>
            <a:t>- командные игры большой и малой подвижности;</a:t>
          </a:r>
        </a:p>
        <a:p>
          <a:pPr algn="just"/>
          <a:r>
            <a:rPr lang="ru-RU" sz="2000" dirty="0" smtClean="0"/>
            <a:t>-мероприятия в ходе режимных моментов</a:t>
          </a:r>
          <a:endParaRPr lang="ru-RU" sz="2000" dirty="0"/>
        </a:p>
      </dgm:t>
    </dgm:pt>
    <dgm:pt modelId="{C4CCFFB6-52F5-4AD8-AD36-1BAF9CD64F9C}" type="parTrans" cxnId="{77D2B1AB-4402-4318-B8A4-524F0BBE86AB}">
      <dgm:prSet/>
      <dgm:spPr/>
      <dgm:t>
        <a:bodyPr/>
        <a:lstStyle/>
        <a:p>
          <a:endParaRPr lang="ru-RU"/>
        </a:p>
      </dgm:t>
    </dgm:pt>
    <dgm:pt modelId="{FC8C5F3B-562E-4C99-AE21-AB586A7F2D60}" type="sibTrans" cxnId="{77D2B1AB-4402-4318-B8A4-524F0BBE86AB}">
      <dgm:prSet/>
      <dgm:spPr/>
      <dgm:t>
        <a:bodyPr/>
        <a:lstStyle/>
        <a:p>
          <a:endParaRPr lang="ru-RU"/>
        </a:p>
      </dgm:t>
    </dgm:pt>
    <dgm:pt modelId="{115692A2-915D-402D-A209-91AACBAD75E9}">
      <dgm:prSet phldrT="[Текст]" custT="1"/>
      <dgm:spPr/>
      <dgm:t>
        <a:bodyPr/>
        <a:lstStyle/>
        <a:p>
          <a:pPr algn="ctr"/>
          <a:r>
            <a:rPr lang="ru-RU" sz="2000" dirty="0" smtClean="0"/>
            <a:t>Сотрудничество с родителями:</a:t>
          </a:r>
        </a:p>
        <a:p>
          <a:pPr algn="just"/>
          <a:r>
            <a:rPr lang="ru-RU" sz="2000" dirty="0" smtClean="0"/>
            <a:t>- информационные стенды;</a:t>
          </a:r>
        </a:p>
        <a:p>
          <a:pPr algn="just"/>
          <a:r>
            <a:rPr lang="ru-RU" sz="2000" dirty="0" smtClean="0"/>
            <a:t>- презентации;</a:t>
          </a:r>
        </a:p>
        <a:p>
          <a:pPr algn="just"/>
          <a:r>
            <a:rPr lang="ru-RU" sz="2000" dirty="0" smtClean="0"/>
            <a:t>- фотоотчёты. </a:t>
          </a:r>
          <a:endParaRPr lang="ru-RU" sz="2000" dirty="0"/>
        </a:p>
      </dgm:t>
    </dgm:pt>
    <dgm:pt modelId="{EE698896-EC41-4230-9385-D8D8FEE49F22}" type="parTrans" cxnId="{4C146EB6-6826-403B-8765-AAC03A1552C2}">
      <dgm:prSet/>
      <dgm:spPr/>
      <dgm:t>
        <a:bodyPr/>
        <a:lstStyle/>
        <a:p>
          <a:endParaRPr lang="ru-RU"/>
        </a:p>
      </dgm:t>
    </dgm:pt>
    <dgm:pt modelId="{2F825D21-A407-4654-AF99-09BCFC786C86}" type="sibTrans" cxnId="{4C146EB6-6826-403B-8765-AAC03A1552C2}">
      <dgm:prSet/>
      <dgm:spPr/>
      <dgm:t>
        <a:bodyPr/>
        <a:lstStyle/>
        <a:p>
          <a:endParaRPr lang="ru-RU"/>
        </a:p>
      </dgm:t>
    </dgm:pt>
    <dgm:pt modelId="{5A208919-73DE-4C64-A1E8-75BDDB9D4342}">
      <dgm:prSet phldrT="[Текст]" custT="1"/>
      <dgm:spPr/>
      <dgm:t>
        <a:bodyPr/>
        <a:lstStyle/>
        <a:p>
          <a:pPr algn="ctr"/>
          <a:r>
            <a:rPr lang="ru-RU" sz="2000" dirty="0" smtClean="0"/>
            <a:t>Взаимодействие с педагогами:</a:t>
          </a:r>
        </a:p>
        <a:p>
          <a:pPr algn="just"/>
          <a:r>
            <a:rPr lang="ru-RU" sz="2000" dirty="0" smtClean="0"/>
            <a:t>- практическая консультация;</a:t>
          </a:r>
        </a:p>
        <a:p>
          <a:pPr algn="just"/>
          <a:r>
            <a:rPr lang="ru-RU" sz="2000" dirty="0" smtClean="0"/>
            <a:t>-индивидуальные консультации.</a:t>
          </a:r>
        </a:p>
        <a:p>
          <a:pPr algn="just"/>
          <a:endParaRPr lang="ru-RU" sz="2000" dirty="0"/>
        </a:p>
      </dgm:t>
    </dgm:pt>
    <dgm:pt modelId="{D81A30A2-B207-467F-8674-C49AE21A9A49}" type="parTrans" cxnId="{E2E1587C-436A-49E7-80F2-87C40A6E3C1A}">
      <dgm:prSet/>
      <dgm:spPr/>
      <dgm:t>
        <a:bodyPr/>
        <a:lstStyle/>
        <a:p>
          <a:endParaRPr lang="ru-RU"/>
        </a:p>
      </dgm:t>
    </dgm:pt>
    <dgm:pt modelId="{A9FA832C-FDB4-4C4E-8877-0D10D0445CE0}" type="sibTrans" cxnId="{E2E1587C-436A-49E7-80F2-87C40A6E3C1A}">
      <dgm:prSet/>
      <dgm:spPr/>
      <dgm:t>
        <a:bodyPr/>
        <a:lstStyle/>
        <a:p>
          <a:endParaRPr lang="ru-RU"/>
        </a:p>
      </dgm:t>
    </dgm:pt>
    <dgm:pt modelId="{6C804BB5-A741-4E56-9AD4-BF17656DC0E3}" type="pres">
      <dgm:prSet presAssocID="{D6D97FF8-618E-444B-BAF8-9CC708F49A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65DA48A-8228-4622-9178-D9001CF40AE6}" type="pres">
      <dgm:prSet presAssocID="{6FA32CB0-CF16-4933-9407-CBEE013E0ADF}" presName="hierRoot1" presStyleCnt="0">
        <dgm:presLayoutVars>
          <dgm:hierBranch val="init"/>
        </dgm:presLayoutVars>
      </dgm:prSet>
      <dgm:spPr/>
    </dgm:pt>
    <dgm:pt modelId="{8E323FC8-EF8A-4D84-87C8-3403B994D301}" type="pres">
      <dgm:prSet presAssocID="{6FA32CB0-CF16-4933-9407-CBEE013E0ADF}" presName="rootComposite1" presStyleCnt="0"/>
      <dgm:spPr/>
    </dgm:pt>
    <dgm:pt modelId="{875CA52E-B1BB-42D0-9A37-9C3345E158BA}" type="pres">
      <dgm:prSet presAssocID="{6FA32CB0-CF16-4933-9407-CBEE013E0ADF}" presName="rootText1" presStyleLbl="node0" presStyleIdx="0" presStyleCnt="1" custScaleX="281507" custScaleY="988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FCE101-FF8C-4C96-B8D4-F42C75781A33}" type="pres">
      <dgm:prSet presAssocID="{6FA32CB0-CF16-4933-9407-CBEE013E0AD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59B28DF-8BFC-43E1-B0CE-10ACE57993E1}" type="pres">
      <dgm:prSet presAssocID="{6FA32CB0-CF16-4933-9407-CBEE013E0ADF}" presName="hierChild2" presStyleCnt="0"/>
      <dgm:spPr/>
    </dgm:pt>
    <dgm:pt modelId="{6EEE497E-8B74-4D79-B98E-8B7B55D95EB8}" type="pres">
      <dgm:prSet presAssocID="{C4CCFFB6-52F5-4AD8-AD36-1BAF9CD64F9C}" presName="Name37" presStyleLbl="parChTrans1D2" presStyleIdx="0" presStyleCnt="3"/>
      <dgm:spPr/>
      <dgm:t>
        <a:bodyPr/>
        <a:lstStyle/>
        <a:p>
          <a:endParaRPr lang="ru-RU"/>
        </a:p>
      </dgm:t>
    </dgm:pt>
    <dgm:pt modelId="{FA916180-BCD3-49E7-A3D2-43264E7EFCA7}" type="pres">
      <dgm:prSet presAssocID="{9AE3CDB0-F265-4153-9CA0-6B0EE8BBFB0A}" presName="hierRoot2" presStyleCnt="0">
        <dgm:presLayoutVars>
          <dgm:hierBranch val="init"/>
        </dgm:presLayoutVars>
      </dgm:prSet>
      <dgm:spPr/>
    </dgm:pt>
    <dgm:pt modelId="{FDA45A9F-179E-46BB-8BA9-679E5013B24E}" type="pres">
      <dgm:prSet presAssocID="{9AE3CDB0-F265-4153-9CA0-6B0EE8BBFB0A}" presName="rootComposite" presStyleCnt="0"/>
      <dgm:spPr/>
    </dgm:pt>
    <dgm:pt modelId="{63C7AFE6-5E7B-49B6-8813-633F2BD30481}" type="pres">
      <dgm:prSet presAssocID="{9AE3CDB0-F265-4153-9CA0-6B0EE8BBFB0A}" presName="rootText" presStyleLbl="node2" presStyleIdx="0" presStyleCnt="3" custScaleY="2479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81680A-AAD0-4E7E-A0C7-3BEA53A81E68}" type="pres">
      <dgm:prSet presAssocID="{9AE3CDB0-F265-4153-9CA0-6B0EE8BBFB0A}" presName="rootConnector" presStyleLbl="node2" presStyleIdx="0" presStyleCnt="3"/>
      <dgm:spPr/>
      <dgm:t>
        <a:bodyPr/>
        <a:lstStyle/>
        <a:p>
          <a:endParaRPr lang="ru-RU"/>
        </a:p>
      </dgm:t>
    </dgm:pt>
    <dgm:pt modelId="{A8A6DB2C-10C3-47EA-9F66-91D18795F541}" type="pres">
      <dgm:prSet presAssocID="{9AE3CDB0-F265-4153-9CA0-6B0EE8BBFB0A}" presName="hierChild4" presStyleCnt="0"/>
      <dgm:spPr/>
    </dgm:pt>
    <dgm:pt modelId="{A3AB8C11-A463-4B51-B14E-D886282FC7E6}" type="pres">
      <dgm:prSet presAssocID="{9AE3CDB0-F265-4153-9CA0-6B0EE8BBFB0A}" presName="hierChild5" presStyleCnt="0"/>
      <dgm:spPr/>
    </dgm:pt>
    <dgm:pt modelId="{FB4A137A-2727-4CF8-AD7A-0E7441B7329C}" type="pres">
      <dgm:prSet presAssocID="{EE698896-EC41-4230-9385-D8D8FEE49F22}" presName="Name37" presStyleLbl="parChTrans1D2" presStyleIdx="1" presStyleCnt="3"/>
      <dgm:spPr/>
      <dgm:t>
        <a:bodyPr/>
        <a:lstStyle/>
        <a:p>
          <a:endParaRPr lang="ru-RU"/>
        </a:p>
      </dgm:t>
    </dgm:pt>
    <dgm:pt modelId="{0B52012F-A283-429D-B376-B09401318245}" type="pres">
      <dgm:prSet presAssocID="{115692A2-915D-402D-A209-91AACBAD75E9}" presName="hierRoot2" presStyleCnt="0">
        <dgm:presLayoutVars>
          <dgm:hierBranch val="init"/>
        </dgm:presLayoutVars>
      </dgm:prSet>
      <dgm:spPr/>
    </dgm:pt>
    <dgm:pt modelId="{94768131-B054-4F1A-BD2C-DB4E8B3759E8}" type="pres">
      <dgm:prSet presAssocID="{115692A2-915D-402D-A209-91AACBAD75E9}" presName="rootComposite" presStyleCnt="0"/>
      <dgm:spPr/>
    </dgm:pt>
    <dgm:pt modelId="{98EE0BB1-2D2C-4CDD-80F0-5A177346235F}" type="pres">
      <dgm:prSet presAssocID="{115692A2-915D-402D-A209-91AACBAD75E9}" presName="rootText" presStyleLbl="node2" presStyleIdx="1" presStyleCnt="3" custScaleY="2525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5F4CA5-4376-43AF-8CBA-7B454BF4F42D}" type="pres">
      <dgm:prSet presAssocID="{115692A2-915D-402D-A209-91AACBAD75E9}" presName="rootConnector" presStyleLbl="node2" presStyleIdx="1" presStyleCnt="3"/>
      <dgm:spPr/>
      <dgm:t>
        <a:bodyPr/>
        <a:lstStyle/>
        <a:p>
          <a:endParaRPr lang="ru-RU"/>
        </a:p>
      </dgm:t>
    </dgm:pt>
    <dgm:pt modelId="{A6021550-FBD5-4F2F-962D-980593A0E37B}" type="pres">
      <dgm:prSet presAssocID="{115692A2-915D-402D-A209-91AACBAD75E9}" presName="hierChild4" presStyleCnt="0"/>
      <dgm:spPr/>
    </dgm:pt>
    <dgm:pt modelId="{E9450A7E-496A-477D-A4EF-44D118E0B715}" type="pres">
      <dgm:prSet presAssocID="{115692A2-915D-402D-A209-91AACBAD75E9}" presName="hierChild5" presStyleCnt="0"/>
      <dgm:spPr/>
    </dgm:pt>
    <dgm:pt modelId="{51A9FEC7-A446-44F1-9C2E-A49226C1D194}" type="pres">
      <dgm:prSet presAssocID="{D81A30A2-B207-467F-8674-C49AE21A9A49}" presName="Name37" presStyleLbl="parChTrans1D2" presStyleIdx="2" presStyleCnt="3"/>
      <dgm:spPr/>
      <dgm:t>
        <a:bodyPr/>
        <a:lstStyle/>
        <a:p>
          <a:endParaRPr lang="ru-RU"/>
        </a:p>
      </dgm:t>
    </dgm:pt>
    <dgm:pt modelId="{3396E2D1-77B3-4C42-B21F-113EBDE78039}" type="pres">
      <dgm:prSet presAssocID="{5A208919-73DE-4C64-A1E8-75BDDB9D4342}" presName="hierRoot2" presStyleCnt="0">
        <dgm:presLayoutVars>
          <dgm:hierBranch val="init"/>
        </dgm:presLayoutVars>
      </dgm:prSet>
      <dgm:spPr/>
    </dgm:pt>
    <dgm:pt modelId="{5955AFCF-A478-4398-B88B-039CCB5A0EBD}" type="pres">
      <dgm:prSet presAssocID="{5A208919-73DE-4C64-A1E8-75BDDB9D4342}" presName="rootComposite" presStyleCnt="0"/>
      <dgm:spPr/>
    </dgm:pt>
    <dgm:pt modelId="{8F9A119A-8DC9-41A1-A122-C7F1F837FBD1}" type="pres">
      <dgm:prSet presAssocID="{5A208919-73DE-4C64-A1E8-75BDDB9D4342}" presName="rootText" presStyleLbl="node2" presStyleIdx="2" presStyleCnt="3" custScaleY="2477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A7F22C-EDEB-4E49-93A8-45F895E66162}" type="pres">
      <dgm:prSet presAssocID="{5A208919-73DE-4C64-A1E8-75BDDB9D4342}" presName="rootConnector" presStyleLbl="node2" presStyleIdx="2" presStyleCnt="3"/>
      <dgm:spPr/>
      <dgm:t>
        <a:bodyPr/>
        <a:lstStyle/>
        <a:p>
          <a:endParaRPr lang="ru-RU"/>
        </a:p>
      </dgm:t>
    </dgm:pt>
    <dgm:pt modelId="{9A28E682-4D5A-4554-8C10-3BFE33ED9C0A}" type="pres">
      <dgm:prSet presAssocID="{5A208919-73DE-4C64-A1E8-75BDDB9D4342}" presName="hierChild4" presStyleCnt="0"/>
      <dgm:spPr/>
    </dgm:pt>
    <dgm:pt modelId="{7B892419-3784-4C8D-8E24-6233B58CFD4A}" type="pres">
      <dgm:prSet presAssocID="{5A208919-73DE-4C64-A1E8-75BDDB9D4342}" presName="hierChild5" presStyleCnt="0"/>
      <dgm:spPr/>
    </dgm:pt>
    <dgm:pt modelId="{5658B8A9-34EF-444B-8611-71B953828CC3}" type="pres">
      <dgm:prSet presAssocID="{6FA32CB0-CF16-4933-9407-CBEE013E0ADF}" presName="hierChild3" presStyleCnt="0"/>
      <dgm:spPr/>
    </dgm:pt>
  </dgm:ptLst>
  <dgm:cxnLst>
    <dgm:cxn modelId="{7326B11A-F60C-4975-9A83-5CCA1E13DC08}" type="presOf" srcId="{5A208919-73DE-4C64-A1E8-75BDDB9D4342}" destId="{8F9A119A-8DC9-41A1-A122-C7F1F837FBD1}" srcOrd="0" destOrd="0" presId="urn:microsoft.com/office/officeart/2005/8/layout/orgChart1"/>
    <dgm:cxn modelId="{4C146EB6-6826-403B-8765-AAC03A1552C2}" srcId="{6FA32CB0-CF16-4933-9407-CBEE013E0ADF}" destId="{115692A2-915D-402D-A209-91AACBAD75E9}" srcOrd="1" destOrd="0" parTransId="{EE698896-EC41-4230-9385-D8D8FEE49F22}" sibTransId="{2F825D21-A407-4654-AF99-09BCFC786C86}"/>
    <dgm:cxn modelId="{E2E1587C-436A-49E7-80F2-87C40A6E3C1A}" srcId="{6FA32CB0-CF16-4933-9407-CBEE013E0ADF}" destId="{5A208919-73DE-4C64-A1E8-75BDDB9D4342}" srcOrd="2" destOrd="0" parTransId="{D81A30A2-B207-467F-8674-C49AE21A9A49}" sibTransId="{A9FA832C-FDB4-4C4E-8877-0D10D0445CE0}"/>
    <dgm:cxn modelId="{B449C22A-8A5A-4129-851E-0779B728ED09}" type="presOf" srcId="{EE698896-EC41-4230-9385-D8D8FEE49F22}" destId="{FB4A137A-2727-4CF8-AD7A-0E7441B7329C}" srcOrd="0" destOrd="0" presId="urn:microsoft.com/office/officeart/2005/8/layout/orgChart1"/>
    <dgm:cxn modelId="{00B1F1C6-1CEB-4DC7-A7A4-09D590DBECE5}" type="presOf" srcId="{115692A2-915D-402D-A209-91AACBAD75E9}" destId="{285F4CA5-4376-43AF-8CBA-7B454BF4F42D}" srcOrd="1" destOrd="0" presId="urn:microsoft.com/office/officeart/2005/8/layout/orgChart1"/>
    <dgm:cxn modelId="{A2C821FD-3CFB-49FB-B93E-399B6C778432}" type="presOf" srcId="{6FA32CB0-CF16-4933-9407-CBEE013E0ADF}" destId="{875CA52E-B1BB-42D0-9A37-9C3345E158BA}" srcOrd="0" destOrd="0" presId="urn:microsoft.com/office/officeart/2005/8/layout/orgChart1"/>
    <dgm:cxn modelId="{95804FA9-B15B-4553-8D83-D999D8E8D47C}" type="presOf" srcId="{D81A30A2-B207-467F-8674-C49AE21A9A49}" destId="{51A9FEC7-A446-44F1-9C2E-A49226C1D194}" srcOrd="0" destOrd="0" presId="urn:microsoft.com/office/officeart/2005/8/layout/orgChart1"/>
    <dgm:cxn modelId="{BA59DEE8-CBA8-4637-A179-5B0D4E720BF6}" type="presOf" srcId="{5A208919-73DE-4C64-A1E8-75BDDB9D4342}" destId="{F8A7F22C-EDEB-4E49-93A8-45F895E66162}" srcOrd="1" destOrd="0" presId="urn:microsoft.com/office/officeart/2005/8/layout/orgChart1"/>
    <dgm:cxn modelId="{639E09AE-D0FD-4736-A7F9-E78F243BF69E}" type="presOf" srcId="{6FA32CB0-CF16-4933-9407-CBEE013E0ADF}" destId="{A3FCE101-FF8C-4C96-B8D4-F42C75781A33}" srcOrd="1" destOrd="0" presId="urn:microsoft.com/office/officeart/2005/8/layout/orgChart1"/>
    <dgm:cxn modelId="{0FDA7936-8CAF-403D-8C9A-077B4FDE4B64}" type="presOf" srcId="{C4CCFFB6-52F5-4AD8-AD36-1BAF9CD64F9C}" destId="{6EEE497E-8B74-4D79-B98E-8B7B55D95EB8}" srcOrd="0" destOrd="0" presId="urn:microsoft.com/office/officeart/2005/8/layout/orgChart1"/>
    <dgm:cxn modelId="{1B4B406E-669B-4128-AB5A-0374E2C94109}" type="presOf" srcId="{9AE3CDB0-F265-4153-9CA0-6B0EE8BBFB0A}" destId="{63C7AFE6-5E7B-49B6-8813-633F2BD30481}" srcOrd="0" destOrd="0" presId="urn:microsoft.com/office/officeart/2005/8/layout/orgChart1"/>
    <dgm:cxn modelId="{77D2B1AB-4402-4318-B8A4-524F0BBE86AB}" srcId="{6FA32CB0-CF16-4933-9407-CBEE013E0ADF}" destId="{9AE3CDB0-F265-4153-9CA0-6B0EE8BBFB0A}" srcOrd="0" destOrd="0" parTransId="{C4CCFFB6-52F5-4AD8-AD36-1BAF9CD64F9C}" sibTransId="{FC8C5F3B-562E-4C99-AE21-AB586A7F2D60}"/>
    <dgm:cxn modelId="{30CEB554-7F9B-470E-A8EE-7DFA09DB5B2F}" type="presOf" srcId="{D6D97FF8-618E-444B-BAF8-9CC708F49A8D}" destId="{6C804BB5-A741-4E56-9AD4-BF17656DC0E3}" srcOrd="0" destOrd="0" presId="urn:microsoft.com/office/officeart/2005/8/layout/orgChart1"/>
    <dgm:cxn modelId="{FF1C751C-27DF-489F-A291-2C3A57CDE160}" type="presOf" srcId="{115692A2-915D-402D-A209-91AACBAD75E9}" destId="{98EE0BB1-2D2C-4CDD-80F0-5A177346235F}" srcOrd="0" destOrd="0" presId="urn:microsoft.com/office/officeart/2005/8/layout/orgChart1"/>
    <dgm:cxn modelId="{1C7E8A0B-32F9-4001-B865-ABC321EB297F}" type="presOf" srcId="{9AE3CDB0-F265-4153-9CA0-6B0EE8BBFB0A}" destId="{4481680A-AAD0-4E7E-A0C7-3BEA53A81E68}" srcOrd="1" destOrd="0" presId="urn:microsoft.com/office/officeart/2005/8/layout/orgChart1"/>
    <dgm:cxn modelId="{B941C69C-B969-4658-A549-8BDE45EF8F62}" srcId="{D6D97FF8-618E-444B-BAF8-9CC708F49A8D}" destId="{6FA32CB0-CF16-4933-9407-CBEE013E0ADF}" srcOrd="0" destOrd="0" parTransId="{1E4D4FF3-BC36-469E-AF6C-481D504CED3A}" sibTransId="{9AC03E98-2D71-4ACD-88C5-BC7DA711CA68}"/>
    <dgm:cxn modelId="{9844390B-789B-425F-98C1-B962172DD4E9}" type="presParOf" srcId="{6C804BB5-A741-4E56-9AD4-BF17656DC0E3}" destId="{A65DA48A-8228-4622-9178-D9001CF40AE6}" srcOrd="0" destOrd="0" presId="urn:microsoft.com/office/officeart/2005/8/layout/orgChart1"/>
    <dgm:cxn modelId="{627C8A81-32A8-4712-A04E-47E8C6D72DA1}" type="presParOf" srcId="{A65DA48A-8228-4622-9178-D9001CF40AE6}" destId="{8E323FC8-EF8A-4D84-87C8-3403B994D301}" srcOrd="0" destOrd="0" presId="urn:microsoft.com/office/officeart/2005/8/layout/orgChart1"/>
    <dgm:cxn modelId="{8BCB6557-ABBE-48C9-B8E6-A9A712172E18}" type="presParOf" srcId="{8E323FC8-EF8A-4D84-87C8-3403B994D301}" destId="{875CA52E-B1BB-42D0-9A37-9C3345E158BA}" srcOrd="0" destOrd="0" presId="urn:microsoft.com/office/officeart/2005/8/layout/orgChart1"/>
    <dgm:cxn modelId="{4DF5903F-2814-48AA-BF63-F9BCF4FFA44D}" type="presParOf" srcId="{8E323FC8-EF8A-4D84-87C8-3403B994D301}" destId="{A3FCE101-FF8C-4C96-B8D4-F42C75781A33}" srcOrd="1" destOrd="0" presId="urn:microsoft.com/office/officeart/2005/8/layout/orgChart1"/>
    <dgm:cxn modelId="{A5EA22AF-2CF3-4ABE-B976-0A28B4DCAD5C}" type="presParOf" srcId="{A65DA48A-8228-4622-9178-D9001CF40AE6}" destId="{459B28DF-8BFC-43E1-B0CE-10ACE57993E1}" srcOrd="1" destOrd="0" presId="urn:microsoft.com/office/officeart/2005/8/layout/orgChart1"/>
    <dgm:cxn modelId="{8495F556-45D8-47C1-9D53-C819B83DB30B}" type="presParOf" srcId="{459B28DF-8BFC-43E1-B0CE-10ACE57993E1}" destId="{6EEE497E-8B74-4D79-B98E-8B7B55D95EB8}" srcOrd="0" destOrd="0" presId="urn:microsoft.com/office/officeart/2005/8/layout/orgChart1"/>
    <dgm:cxn modelId="{DB364B55-43E2-4806-94FA-3EA5BDF4B93C}" type="presParOf" srcId="{459B28DF-8BFC-43E1-B0CE-10ACE57993E1}" destId="{FA916180-BCD3-49E7-A3D2-43264E7EFCA7}" srcOrd="1" destOrd="0" presId="urn:microsoft.com/office/officeart/2005/8/layout/orgChart1"/>
    <dgm:cxn modelId="{BD28828E-E92B-4CEF-9EE2-917F78710822}" type="presParOf" srcId="{FA916180-BCD3-49E7-A3D2-43264E7EFCA7}" destId="{FDA45A9F-179E-46BB-8BA9-679E5013B24E}" srcOrd="0" destOrd="0" presId="urn:microsoft.com/office/officeart/2005/8/layout/orgChart1"/>
    <dgm:cxn modelId="{4D43FFE7-F2B6-4EFF-92B9-EAFDC84CD8A8}" type="presParOf" srcId="{FDA45A9F-179E-46BB-8BA9-679E5013B24E}" destId="{63C7AFE6-5E7B-49B6-8813-633F2BD30481}" srcOrd="0" destOrd="0" presId="urn:microsoft.com/office/officeart/2005/8/layout/orgChart1"/>
    <dgm:cxn modelId="{95DA63EB-02F3-4BD0-97CA-5B9337C7FEE9}" type="presParOf" srcId="{FDA45A9F-179E-46BB-8BA9-679E5013B24E}" destId="{4481680A-AAD0-4E7E-A0C7-3BEA53A81E68}" srcOrd="1" destOrd="0" presId="urn:microsoft.com/office/officeart/2005/8/layout/orgChart1"/>
    <dgm:cxn modelId="{730A6707-5103-4903-94F7-EC7A57B6E16F}" type="presParOf" srcId="{FA916180-BCD3-49E7-A3D2-43264E7EFCA7}" destId="{A8A6DB2C-10C3-47EA-9F66-91D18795F541}" srcOrd="1" destOrd="0" presId="urn:microsoft.com/office/officeart/2005/8/layout/orgChart1"/>
    <dgm:cxn modelId="{895B344B-99E6-4A39-82B7-93F61262650D}" type="presParOf" srcId="{FA916180-BCD3-49E7-A3D2-43264E7EFCA7}" destId="{A3AB8C11-A463-4B51-B14E-D886282FC7E6}" srcOrd="2" destOrd="0" presId="urn:microsoft.com/office/officeart/2005/8/layout/orgChart1"/>
    <dgm:cxn modelId="{9564E6DD-EF33-4DDA-BB4C-9D14F7259D91}" type="presParOf" srcId="{459B28DF-8BFC-43E1-B0CE-10ACE57993E1}" destId="{FB4A137A-2727-4CF8-AD7A-0E7441B7329C}" srcOrd="2" destOrd="0" presId="urn:microsoft.com/office/officeart/2005/8/layout/orgChart1"/>
    <dgm:cxn modelId="{9B0E6132-11EB-441F-919B-506C28C33967}" type="presParOf" srcId="{459B28DF-8BFC-43E1-B0CE-10ACE57993E1}" destId="{0B52012F-A283-429D-B376-B09401318245}" srcOrd="3" destOrd="0" presId="urn:microsoft.com/office/officeart/2005/8/layout/orgChart1"/>
    <dgm:cxn modelId="{8B91AF73-A63F-462D-BF20-E4453C9978BB}" type="presParOf" srcId="{0B52012F-A283-429D-B376-B09401318245}" destId="{94768131-B054-4F1A-BD2C-DB4E8B3759E8}" srcOrd="0" destOrd="0" presId="urn:microsoft.com/office/officeart/2005/8/layout/orgChart1"/>
    <dgm:cxn modelId="{E450D157-E9AA-4CF5-8314-EACE1B68CC02}" type="presParOf" srcId="{94768131-B054-4F1A-BD2C-DB4E8B3759E8}" destId="{98EE0BB1-2D2C-4CDD-80F0-5A177346235F}" srcOrd="0" destOrd="0" presId="urn:microsoft.com/office/officeart/2005/8/layout/orgChart1"/>
    <dgm:cxn modelId="{35B30A3E-2B76-4AE8-874D-190B3DD37C55}" type="presParOf" srcId="{94768131-B054-4F1A-BD2C-DB4E8B3759E8}" destId="{285F4CA5-4376-43AF-8CBA-7B454BF4F42D}" srcOrd="1" destOrd="0" presId="urn:microsoft.com/office/officeart/2005/8/layout/orgChart1"/>
    <dgm:cxn modelId="{7FC4B973-D4B3-4E3A-95CD-0D3CA354C1B5}" type="presParOf" srcId="{0B52012F-A283-429D-B376-B09401318245}" destId="{A6021550-FBD5-4F2F-962D-980593A0E37B}" srcOrd="1" destOrd="0" presId="urn:microsoft.com/office/officeart/2005/8/layout/orgChart1"/>
    <dgm:cxn modelId="{04B74A58-7721-458C-BED6-E0100F45E744}" type="presParOf" srcId="{0B52012F-A283-429D-B376-B09401318245}" destId="{E9450A7E-496A-477D-A4EF-44D118E0B715}" srcOrd="2" destOrd="0" presId="urn:microsoft.com/office/officeart/2005/8/layout/orgChart1"/>
    <dgm:cxn modelId="{614B8EA6-F4A7-4F6F-9CB6-985F0B00E318}" type="presParOf" srcId="{459B28DF-8BFC-43E1-B0CE-10ACE57993E1}" destId="{51A9FEC7-A446-44F1-9C2E-A49226C1D194}" srcOrd="4" destOrd="0" presId="urn:microsoft.com/office/officeart/2005/8/layout/orgChart1"/>
    <dgm:cxn modelId="{79F5FB44-273D-45F8-8B9F-D2D835A19835}" type="presParOf" srcId="{459B28DF-8BFC-43E1-B0CE-10ACE57993E1}" destId="{3396E2D1-77B3-4C42-B21F-113EBDE78039}" srcOrd="5" destOrd="0" presId="urn:microsoft.com/office/officeart/2005/8/layout/orgChart1"/>
    <dgm:cxn modelId="{81F47C19-2262-4E94-83BE-3EA1C3B8D43B}" type="presParOf" srcId="{3396E2D1-77B3-4C42-B21F-113EBDE78039}" destId="{5955AFCF-A478-4398-B88B-039CCB5A0EBD}" srcOrd="0" destOrd="0" presId="urn:microsoft.com/office/officeart/2005/8/layout/orgChart1"/>
    <dgm:cxn modelId="{3993222D-6BF7-461B-85FC-47EF21E483B2}" type="presParOf" srcId="{5955AFCF-A478-4398-B88B-039CCB5A0EBD}" destId="{8F9A119A-8DC9-41A1-A122-C7F1F837FBD1}" srcOrd="0" destOrd="0" presId="urn:microsoft.com/office/officeart/2005/8/layout/orgChart1"/>
    <dgm:cxn modelId="{303487FF-2073-468C-BEBB-B215CE0042D1}" type="presParOf" srcId="{5955AFCF-A478-4398-B88B-039CCB5A0EBD}" destId="{F8A7F22C-EDEB-4E49-93A8-45F895E66162}" srcOrd="1" destOrd="0" presId="urn:microsoft.com/office/officeart/2005/8/layout/orgChart1"/>
    <dgm:cxn modelId="{C05447A3-E073-4535-89C3-9A2DEAE2209E}" type="presParOf" srcId="{3396E2D1-77B3-4C42-B21F-113EBDE78039}" destId="{9A28E682-4D5A-4554-8C10-3BFE33ED9C0A}" srcOrd="1" destOrd="0" presId="urn:microsoft.com/office/officeart/2005/8/layout/orgChart1"/>
    <dgm:cxn modelId="{137A018D-FC0A-4C2D-B4D8-F2EC115FCED0}" type="presParOf" srcId="{3396E2D1-77B3-4C42-B21F-113EBDE78039}" destId="{7B892419-3784-4C8D-8E24-6233B58CFD4A}" srcOrd="2" destOrd="0" presId="urn:microsoft.com/office/officeart/2005/8/layout/orgChart1"/>
    <dgm:cxn modelId="{AA2309CF-6A7E-4D4E-A2F3-5ABAD2D7DC4C}" type="presParOf" srcId="{A65DA48A-8228-4622-9178-D9001CF40AE6}" destId="{5658B8A9-34EF-444B-8611-71B953828CC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A9FEC7-A446-44F1-9C2E-A49226C1D194}">
      <dsp:nvSpPr>
        <dsp:cNvPr id="0" name=""/>
        <dsp:cNvSpPr/>
      </dsp:nvSpPr>
      <dsp:spPr>
        <a:xfrm>
          <a:off x="4068452" y="1436178"/>
          <a:ext cx="2878459" cy="4995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783"/>
              </a:lnTo>
              <a:lnTo>
                <a:pt x="2878459" y="249783"/>
              </a:lnTo>
              <a:lnTo>
                <a:pt x="2878459" y="4995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4A137A-2727-4CF8-AD7A-0E7441B7329C}">
      <dsp:nvSpPr>
        <dsp:cNvPr id="0" name=""/>
        <dsp:cNvSpPr/>
      </dsp:nvSpPr>
      <dsp:spPr>
        <a:xfrm>
          <a:off x="4022732" y="1436178"/>
          <a:ext cx="91440" cy="4995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5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EE497E-8B74-4D79-B98E-8B7B55D95EB8}">
      <dsp:nvSpPr>
        <dsp:cNvPr id="0" name=""/>
        <dsp:cNvSpPr/>
      </dsp:nvSpPr>
      <dsp:spPr>
        <a:xfrm>
          <a:off x="1189992" y="1436178"/>
          <a:ext cx="2878459" cy="499567"/>
        </a:xfrm>
        <a:custGeom>
          <a:avLst/>
          <a:gdLst/>
          <a:ahLst/>
          <a:cxnLst/>
          <a:rect l="0" t="0" r="0" b="0"/>
          <a:pathLst>
            <a:path>
              <a:moveTo>
                <a:pt x="2878459" y="0"/>
              </a:moveTo>
              <a:lnTo>
                <a:pt x="2878459" y="249783"/>
              </a:lnTo>
              <a:lnTo>
                <a:pt x="0" y="249783"/>
              </a:lnTo>
              <a:lnTo>
                <a:pt x="0" y="4995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5CA52E-B1BB-42D0-9A37-9C3345E158BA}">
      <dsp:nvSpPr>
        <dsp:cNvPr id="0" name=""/>
        <dsp:cNvSpPr/>
      </dsp:nvSpPr>
      <dsp:spPr>
        <a:xfrm>
          <a:off x="720077" y="260648"/>
          <a:ext cx="6696748" cy="11755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Командообразование</a:t>
          </a:r>
          <a:r>
            <a:rPr lang="ru-RU" sz="2400" kern="1200" dirty="0" smtClean="0"/>
            <a:t> в </a:t>
          </a:r>
          <a:r>
            <a:rPr lang="ru-RU" sz="2400" kern="1200" dirty="0" err="1" smtClean="0"/>
            <a:t>физкуьтурно</a:t>
          </a:r>
          <a:r>
            <a:rPr lang="ru-RU" sz="2400" kern="1200" dirty="0" smtClean="0"/>
            <a:t>-оздоровительной работе ДОУ </a:t>
          </a:r>
          <a:endParaRPr lang="ru-RU" sz="2400" kern="1200" dirty="0"/>
        </a:p>
      </dsp:txBody>
      <dsp:txXfrm>
        <a:off x="720077" y="260648"/>
        <a:ext cx="6696748" cy="1175529"/>
      </dsp:txXfrm>
    </dsp:sp>
    <dsp:sp modelId="{63C7AFE6-5E7B-49B6-8813-633F2BD30481}">
      <dsp:nvSpPr>
        <dsp:cNvPr id="0" name=""/>
        <dsp:cNvSpPr/>
      </dsp:nvSpPr>
      <dsp:spPr>
        <a:xfrm>
          <a:off x="546" y="1935745"/>
          <a:ext cx="2378892" cy="29491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Взаимодействие с детьми: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НОД;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командные игры большой и малой подвижности;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-мероприятия в ходе режимных моментов</a:t>
          </a:r>
          <a:endParaRPr lang="ru-RU" sz="2000" kern="1200" dirty="0"/>
        </a:p>
      </dsp:txBody>
      <dsp:txXfrm>
        <a:off x="546" y="1935745"/>
        <a:ext cx="2378892" cy="2949195"/>
      </dsp:txXfrm>
    </dsp:sp>
    <dsp:sp modelId="{98EE0BB1-2D2C-4CDD-80F0-5A177346235F}">
      <dsp:nvSpPr>
        <dsp:cNvPr id="0" name=""/>
        <dsp:cNvSpPr/>
      </dsp:nvSpPr>
      <dsp:spPr>
        <a:xfrm>
          <a:off x="2879005" y="1935745"/>
          <a:ext cx="2378892" cy="30039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Сотрудничество с родителями: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информационные стенды;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презентации;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фотоотчёты. </a:t>
          </a:r>
          <a:endParaRPr lang="ru-RU" sz="2000" kern="1200" dirty="0"/>
        </a:p>
      </dsp:txBody>
      <dsp:txXfrm>
        <a:off x="2879005" y="1935745"/>
        <a:ext cx="2378892" cy="3003958"/>
      </dsp:txXfrm>
    </dsp:sp>
    <dsp:sp modelId="{8F9A119A-8DC9-41A1-A122-C7F1F837FBD1}">
      <dsp:nvSpPr>
        <dsp:cNvPr id="0" name=""/>
        <dsp:cNvSpPr/>
      </dsp:nvSpPr>
      <dsp:spPr>
        <a:xfrm>
          <a:off x="5757465" y="1935745"/>
          <a:ext cx="2378892" cy="2946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Взаимодействие с педагогами: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практическая консультация;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-индивидуальные консультации.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5757465" y="1935745"/>
        <a:ext cx="2378892" cy="2946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939CE-C75B-4FC5-AF97-AF9508CA58C6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1C2E-5FB7-4A0A-82CB-440C6A34D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92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939CE-C75B-4FC5-AF97-AF9508CA58C6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1C2E-5FB7-4A0A-82CB-440C6A34D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21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939CE-C75B-4FC5-AF97-AF9508CA58C6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1C2E-5FB7-4A0A-82CB-440C6A34D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192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939CE-C75B-4FC5-AF97-AF9508CA58C6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1C2E-5FB7-4A0A-82CB-440C6A34D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626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939CE-C75B-4FC5-AF97-AF9508CA58C6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1C2E-5FB7-4A0A-82CB-440C6A34D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864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939CE-C75B-4FC5-AF97-AF9508CA58C6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1C2E-5FB7-4A0A-82CB-440C6A34D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139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939CE-C75B-4FC5-AF97-AF9508CA58C6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1C2E-5FB7-4A0A-82CB-440C6A34D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03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939CE-C75B-4FC5-AF97-AF9508CA58C6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1C2E-5FB7-4A0A-82CB-440C6A34D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834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939CE-C75B-4FC5-AF97-AF9508CA58C6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1C2E-5FB7-4A0A-82CB-440C6A34D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02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939CE-C75B-4FC5-AF97-AF9508CA58C6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1C2E-5FB7-4A0A-82CB-440C6A34D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63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939CE-C75B-4FC5-AF97-AF9508CA58C6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1C2E-5FB7-4A0A-82CB-440C6A34D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551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939CE-C75B-4FC5-AF97-AF9508CA58C6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A1C2E-5FB7-4A0A-82CB-440C6A34D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23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05" y="44624"/>
            <a:ext cx="9143999" cy="69573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412776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«Тимбилдинг – технология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командообразования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работе инструктора по физической культуре с детьми старшего дошкольного возраста»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5589240"/>
            <a:ext cx="6400800" cy="913656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/>
              <a:t>Кузьмина М.А.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277271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05" y="44624"/>
            <a:ext cx="9143999" cy="69573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510" y="2132856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Тимбилдин</a:t>
            </a:r>
            <a:r>
              <a:rPr lang="ru-RU" dirty="0"/>
              <a:t> – это комплекс мероприятий которые направлены на сплочение команды путём совместного активного отдыха, подвижных и спортивных игр коллективных развлечений.</a:t>
            </a:r>
          </a:p>
        </p:txBody>
      </p:sp>
    </p:spTree>
    <p:extLst>
      <p:ext uri="{BB962C8B-B14F-4D97-AF65-F5344CB8AC3E}">
        <p14:creationId xmlns:p14="http://schemas.microsoft.com/office/powerpoint/2010/main" val="250524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9573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11" y="332656"/>
            <a:ext cx="8712968" cy="1470025"/>
          </a:xfrm>
        </p:spPr>
        <p:txBody>
          <a:bodyPr>
            <a:normAutofit/>
          </a:bodyPr>
          <a:lstStyle/>
          <a:p>
            <a:r>
              <a:rPr lang="ru-RU" b="1" dirty="0"/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  задачи тимбилдинга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1916832"/>
            <a:ext cx="7128792" cy="4176464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- совершенствовать двигательные навыки детей в ходе выполнения согласованных действий;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- способствовать снижению эмоционального напряжения и укрепления здоровья детей;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- создавать условия для развития навыков позитивного сотрудничества, проявления инициативы и творчества в двигательной деятельности;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- развивать нравственные качества детей, взаимоконтроль и взаимопомощь по ходу </a:t>
            </a:r>
            <a:r>
              <a:rPr lang="ru-RU" sz="2000" dirty="0" err="1">
                <a:solidFill>
                  <a:schemeClr val="tx1"/>
                </a:solidFill>
              </a:rPr>
              <a:t>выпонения</a:t>
            </a:r>
            <a:r>
              <a:rPr lang="ru-RU" sz="2000" dirty="0">
                <a:solidFill>
                  <a:schemeClr val="tx1"/>
                </a:solidFill>
              </a:rPr>
              <a:t>  командных заданий;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- активизировать интерес к двигательной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765383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9573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11" y="332656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Условия, необходимые для применения технологии: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1916832"/>
            <a:ext cx="7128792" cy="4176464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</a:rPr>
              <a:t>- </a:t>
            </a:r>
            <a:r>
              <a:rPr lang="ru-RU" sz="2800" dirty="0" smtClean="0">
                <a:solidFill>
                  <a:schemeClr val="tx1"/>
                </a:solidFill>
              </a:rPr>
              <a:t>помещение </a:t>
            </a:r>
            <a:r>
              <a:rPr lang="ru-RU" sz="2800" dirty="0">
                <a:solidFill>
                  <a:schemeClr val="tx1"/>
                </a:solidFill>
              </a:rPr>
              <a:t>для проведения мероприятий </a:t>
            </a:r>
            <a:r>
              <a:rPr lang="ru-RU" sz="2800" dirty="0" smtClean="0">
                <a:solidFill>
                  <a:schemeClr val="tx1"/>
                </a:solidFill>
              </a:rPr>
              <a:t>;</a:t>
            </a:r>
            <a:endParaRPr lang="ru-RU" sz="2800" dirty="0">
              <a:solidFill>
                <a:schemeClr val="tx1"/>
              </a:solidFill>
            </a:endParaRP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- групповой или подгрупповой метод</a:t>
            </a:r>
            <a:r>
              <a:rPr lang="ru-RU" sz="2800" dirty="0" smtClean="0">
                <a:solidFill>
                  <a:schemeClr val="tx1"/>
                </a:solidFill>
              </a:rPr>
              <a:t>; </a:t>
            </a:r>
            <a:endParaRPr lang="ru-RU" sz="2800" dirty="0">
              <a:solidFill>
                <a:schemeClr val="tx1"/>
              </a:solidFill>
            </a:endParaRP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- музыкальное	сопровождение </a:t>
            </a:r>
            <a:r>
              <a:rPr lang="ru-RU" sz="2800" dirty="0" smtClean="0">
                <a:solidFill>
                  <a:schemeClr val="tx1"/>
                </a:solidFill>
              </a:rPr>
              <a:t>;</a:t>
            </a:r>
            <a:endParaRPr lang="ru-RU" sz="2800" dirty="0">
              <a:solidFill>
                <a:schemeClr val="tx1"/>
              </a:solidFill>
            </a:endParaRP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- акцентировать внимание детей</a:t>
            </a:r>
            <a:r>
              <a:rPr lang="ru-RU" sz="2800" dirty="0" smtClean="0">
                <a:solidFill>
                  <a:schemeClr val="tx1"/>
                </a:solidFill>
              </a:rPr>
              <a:t>;</a:t>
            </a:r>
            <a:endParaRPr lang="ru-RU" sz="2800" dirty="0">
              <a:solidFill>
                <a:schemeClr val="tx1"/>
              </a:solidFill>
            </a:endParaRP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- обсудить с детьми действия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774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9573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11" y="332656"/>
            <a:ext cx="8712968" cy="1470025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1916832"/>
            <a:ext cx="7128792" cy="4176464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</a:rPr>
              <a:t>- </a:t>
            </a:r>
            <a:r>
              <a:rPr lang="ru-RU" sz="2800" i="1" dirty="0">
                <a:solidFill>
                  <a:schemeClr val="tx1"/>
                </a:solidFill>
                <a:latin typeface="Calibri" panose="020F05020202040A0204" pitchFamily="34" charset="0"/>
                <a:cs typeface="Calibri" panose="020F05020202040A0204" pitchFamily="34" charset="0"/>
              </a:rPr>
              <a:t>принципы индивидуализации и творческой направленности </a:t>
            </a:r>
            <a:r>
              <a:rPr lang="ru-RU" sz="2800" dirty="0" smtClean="0">
                <a:solidFill>
                  <a:schemeClr val="tx1"/>
                </a:solidFill>
              </a:rPr>
              <a:t>;</a:t>
            </a:r>
            <a:endParaRPr lang="ru-RU" sz="2800" dirty="0">
              <a:solidFill>
                <a:schemeClr val="tx1"/>
              </a:solidFill>
            </a:endParaRP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- </a:t>
            </a:r>
            <a:r>
              <a:rPr lang="ru-RU" sz="2800" i="1" dirty="0">
                <a:solidFill>
                  <a:schemeClr val="tx1"/>
                </a:solidFill>
              </a:rPr>
              <a:t>принцип личностно-ориентированного взаимодействия </a:t>
            </a:r>
            <a:r>
              <a:rPr lang="ru-RU" sz="2800" dirty="0" smtClean="0">
                <a:solidFill>
                  <a:schemeClr val="tx1"/>
                </a:solidFill>
              </a:rPr>
              <a:t>; </a:t>
            </a:r>
            <a:endParaRPr lang="ru-RU" sz="2800" dirty="0">
              <a:solidFill>
                <a:schemeClr val="tx1"/>
              </a:solidFill>
            </a:endParaRP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- </a:t>
            </a:r>
            <a:r>
              <a:rPr lang="ru-RU" sz="2800" i="1" dirty="0">
                <a:solidFill>
                  <a:schemeClr val="tx1"/>
                </a:solidFill>
              </a:rPr>
              <a:t>принцип последовательности 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723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860"/>
            <a:ext cx="9143999" cy="69573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11" y="332656"/>
            <a:ext cx="8712968" cy="1470025"/>
          </a:xfrm>
        </p:spPr>
        <p:txBody>
          <a:bodyPr>
            <a:noAutofit/>
          </a:bodyPr>
          <a:lstStyle/>
          <a:p>
            <a:r>
              <a:rPr lang="ru-RU" sz="3200" b="1" i="1" dirty="0"/>
              <a:t>Система работы по применению </a:t>
            </a:r>
            <a:r>
              <a:rPr lang="ru-RU" sz="3200" b="1" i="1" dirty="0" err="1"/>
              <a:t>командообразования</a:t>
            </a:r>
            <a:r>
              <a:rPr lang="ru-RU" sz="3200" b="1" i="1" dirty="0"/>
              <a:t> в </a:t>
            </a:r>
            <a:r>
              <a:rPr lang="ru-RU" sz="3200" b="1" i="1" dirty="0" err="1"/>
              <a:t>физкультурнооздоровительной</a:t>
            </a:r>
            <a:r>
              <a:rPr lang="ru-RU" sz="3200" b="1" i="1" dirty="0"/>
              <a:t> работе ДОУ 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1916832"/>
            <a:ext cx="7128792" cy="4176464"/>
          </a:xfrm>
        </p:spPr>
        <p:txBody>
          <a:bodyPr>
            <a:noAutofit/>
          </a:bodyPr>
          <a:lstStyle/>
          <a:p>
            <a:pPr algn="just"/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115085234"/>
              </p:ext>
            </p:extLst>
          </p:nvPr>
        </p:nvGraphicFramePr>
        <p:xfrm>
          <a:off x="611560" y="1657648"/>
          <a:ext cx="8136904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75762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860"/>
            <a:ext cx="9143999" cy="69573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11" y="332656"/>
            <a:ext cx="8712968" cy="1470025"/>
          </a:xfrm>
        </p:spPr>
        <p:txBody>
          <a:bodyPr>
            <a:noAutofit/>
          </a:bodyPr>
          <a:lstStyle/>
          <a:p>
            <a:pPr lvl="0"/>
            <a:r>
              <a:rPr lang="ru-RU" sz="3200" b="1" i="1" dirty="0"/>
              <a:t>Поэтапный план введения </a:t>
            </a:r>
            <a:r>
              <a:rPr lang="ru-RU" sz="3200" b="1" i="1" dirty="0" err="1"/>
              <a:t>командообразующих</a:t>
            </a:r>
            <a:r>
              <a:rPr lang="ru-RU" sz="3200" b="1" i="1" dirty="0"/>
              <a:t> элементов в разные части НОД по физической культуре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424936" cy="4536504"/>
          </a:xfrm>
        </p:spPr>
        <p:txBody>
          <a:bodyPr>
            <a:noAutofit/>
          </a:bodyPr>
          <a:lstStyle/>
          <a:p>
            <a:pPr algn="just"/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267286"/>
              </p:ext>
            </p:extLst>
          </p:nvPr>
        </p:nvGraphicFramePr>
        <p:xfrm>
          <a:off x="143508" y="1916832"/>
          <a:ext cx="8856984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246"/>
                <a:gridCol w="2214246"/>
                <a:gridCol w="2214246"/>
                <a:gridCol w="221424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Части НОД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Этапы           </a:t>
                      </a:r>
                      <a:endParaRPr lang="ru-RU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ОРУ</a:t>
                      </a:r>
                    </a:p>
                    <a:p>
                      <a:pPr algn="ctr"/>
                      <a:r>
                        <a:rPr lang="ru-RU" dirty="0" smtClean="0"/>
                        <a:t>( с общим оборудованием)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ОВД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Подвижная игра</a:t>
                      </a:r>
                    </a:p>
                    <a:p>
                      <a:pPr algn="ctr"/>
                      <a:r>
                        <a:rPr lang="ru-RU" dirty="0" smtClean="0"/>
                        <a:t>9все этапы реализуются на одном занятии)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1 этап</a:t>
                      </a:r>
                    </a:p>
                    <a:p>
                      <a:r>
                        <a:rPr lang="ru-RU" dirty="0" smtClean="0"/>
                        <a:t>Подготовительный</a:t>
                      </a:r>
                      <a:endParaRPr lang="ru-RU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Выполняются в парах, группами, в кругу.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Разучивание, закрепление с детьми основных видов движений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Объяснение правил игры, постановка командной задачи.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Создание проблемных ситуаций, направленных на продуктивное взаимодействие в двигательной деятельности.</a:t>
                      </a:r>
                    </a:p>
                    <a:p>
                      <a:pPr algn="ctr"/>
                      <a:r>
                        <a:rPr lang="ru-RU" dirty="0" smtClean="0"/>
                        <a:t>Выбор способов деления группы детей</a:t>
                      </a:r>
                      <a:r>
                        <a:rPr lang="ru-RU" baseline="0" dirty="0" smtClean="0"/>
                        <a:t> на команды.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 этап </a:t>
                      </a:r>
                    </a:p>
                    <a:p>
                      <a:r>
                        <a:rPr lang="ru-RU" dirty="0" smtClean="0"/>
                        <a:t>Командный </a:t>
                      </a:r>
                      <a:endParaRPr lang="ru-RU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 мини-командах</a:t>
                      </a:r>
                    </a:p>
                    <a:p>
                      <a:pPr algn="ctr"/>
                      <a:r>
                        <a:rPr lang="ru-RU" dirty="0" smtClean="0"/>
                        <a:t>по 4 –</a:t>
                      </a:r>
                      <a:r>
                        <a:rPr lang="ru-RU" baseline="0" dirty="0" smtClean="0"/>
                        <a:t> 6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Выполнение движений</a:t>
                      </a:r>
                      <a:r>
                        <a:rPr lang="ru-RU" sz="1600" baseline="0" dirty="0" smtClean="0"/>
                        <a:t>  с постановкой задачи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Проведение игры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338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860"/>
            <a:ext cx="9143999" cy="695739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424936" cy="4536504"/>
          </a:xfrm>
        </p:spPr>
        <p:txBody>
          <a:bodyPr>
            <a:noAutofit/>
          </a:bodyPr>
          <a:lstStyle/>
          <a:p>
            <a:pPr algn="just"/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601179"/>
              </p:ext>
            </p:extLst>
          </p:nvPr>
        </p:nvGraphicFramePr>
        <p:xfrm>
          <a:off x="143508" y="692696"/>
          <a:ext cx="8856984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246"/>
                <a:gridCol w="664273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 этап</a:t>
                      </a:r>
                    </a:p>
                    <a:p>
                      <a:r>
                        <a:rPr lang="ru-RU" dirty="0" smtClean="0"/>
                        <a:t>Рефлексивный 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Обсуждение результатов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 этап </a:t>
                      </a:r>
                    </a:p>
                    <a:p>
                      <a:r>
                        <a:rPr lang="ru-RU" dirty="0" smtClean="0"/>
                        <a:t>Командный </a:t>
                      </a:r>
                      <a:endParaRPr lang="ru-RU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Самостоятельные, творческие задания или создание новых условий для совершенствования детьми двигательных навыков (игры-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квесты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походы).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2197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9573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11" y="332656"/>
            <a:ext cx="8712968" cy="1470025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68760"/>
            <a:ext cx="8185525" cy="548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8326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335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«Тимбилдинг – технология командообразования в работе инструктора по физической культуре с детьми старшего дошкольного возраста» </vt:lpstr>
      <vt:lpstr>Тимбилдин – это комплекс мероприятий которые направлены на сплочение команды путём совместного активного отдыха, подвижных и спортивных игр коллективных развлечений.</vt:lpstr>
      <vt:lpstr> Цель и  задачи тимбилдинга </vt:lpstr>
      <vt:lpstr> Условия, необходимые для применения технологии: </vt:lpstr>
      <vt:lpstr> Принципы: </vt:lpstr>
      <vt:lpstr>Система работы по применению командообразования в физкультурнооздоровительной работе ДОУ </vt:lpstr>
      <vt:lpstr>Поэтапный план введения командообразующих элементов в разные части НОД по физической культуре</vt:lpstr>
      <vt:lpstr>Презентация PowerPoint</vt:lpstr>
      <vt:lpstr> Рефлексия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«Тимбилдинг – технология командообразования в работе инструктора по физической культуре с детьми старшего дошкольного возраста»</dc:title>
  <dc:creator>леон куз</dc:creator>
  <cp:lastModifiedBy>леон куз</cp:lastModifiedBy>
  <cp:revision>7</cp:revision>
  <dcterms:created xsi:type="dcterms:W3CDTF">2023-01-23T17:25:28Z</dcterms:created>
  <dcterms:modified xsi:type="dcterms:W3CDTF">2023-01-24T03:51:08Z</dcterms:modified>
</cp:coreProperties>
</file>