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881" r:id="rId3"/>
    <p:sldMasterId id="2147483895" r:id="rId4"/>
    <p:sldMasterId id="2147483909" r:id="rId5"/>
  </p:sldMasterIdLst>
  <p:notesMasterIdLst>
    <p:notesMasterId r:id="rId28"/>
  </p:notesMasterIdLst>
  <p:sldIdLst>
    <p:sldId id="306" r:id="rId6"/>
    <p:sldId id="330" r:id="rId7"/>
    <p:sldId id="385" r:id="rId8"/>
    <p:sldId id="386" r:id="rId9"/>
    <p:sldId id="334" r:id="rId10"/>
    <p:sldId id="336" r:id="rId11"/>
    <p:sldId id="337" r:id="rId12"/>
    <p:sldId id="340" r:id="rId13"/>
    <p:sldId id="342" r:id="rId14"/>
    <p:sldId id="344" r:id="rId15"/>
    <p:sldId id="346" r:id="rId16"/>
    <p:sldId id="347" r:id="rId17"/>
    <p:sldId id="348" r:id="rId18"/>
    <p:sldId id="384" r:id="rId19"/>
    <p:sldId id="353" r:id="rId20"/>
    <p:sldId id="387" r:id="rId21"/>
    <p:sldId id="374" r:id="rId22"/>
    <p:sldId id="375" r:id="rId23"/>
    <p:sldId id="379" r:id="rId24"/>
    <p:sldId id="380" r:id="rId25"/>
    <p:sldId id="388" r:id="rId26"/>
    <p:sldId id="383" r:id="rId27"/>
  </p:sldIdLst>
  <p:sldSz cx="12192000" cy="792162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DDF6FF"/>
    <a:srgbClr val="E7523A"/>
    <a:srgbClr val="CE5A4A"/>
    <a:srgbClr val="415C79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2" autoAdjust="0"/>
  </p:normalViewPr>
  <p:slideViewPr>
    <p:cSldViewPr snapToGrid="0">
      <p:cViewPr>
        <p:scale>
          <a:sx n="102" d="100"/>
          <a:sy n="102" d="100"/>
        </p:scale>
        <p:origin x="-846" y="-132"/>
      </p:cViewPr>
      <p:guideLst>
        <p:guide orient="horz" pos="249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8685216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9597B-DEC3-44D6-BA3A-BD9A677EB28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61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763524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9820" y="4043363"/>
            <a:ext cx="6791316" cy="1728045"/>
          </a:xfrm>
        </p:spPr>
        <p:txBody>
          <a:bodyPr anchor="t"/>
          <a:lstStyle>
            <a:lvl1pPr>
              <a:defRPr sz="2800" b="1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0" y="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7"/>
          <p:cNvSpPr txBox="1">
            <a:spLocks/>
          </p:cNvSpPr>
          <p:nvPr userDrawn="1"/>
        </p:nvSpPr>
        <p:spPr bwMode="auto">
          <a:xfrm>
            <a:off x="1364963" y="6454054"/>
            <a:ext cx="6791316" cy="10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en-US" sz="2400" b="0" kern="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986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6896100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992938"/>
            <a:ext cx="2998788" cy="8223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981825"/>
            <a:ext cx="9047162" cy="823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8" y="0"/>
            <a:ext cx="1825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830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3" y="134938"/>
            <a:ext cx="18621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664957"/>
            <a:ext cx="8636000" cy="211243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988352"/>
            <a:ext cx="8940800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7010400"/>
            <a:ext cx="2743200" cy="792163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74638"/>
            <a:ext cx="7823200" cy="420687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65113"/>
            <a:ext cx="1117600" cy="43815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64055"/>
            <a:ext cx="10871200" cy="11442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48380"/>
            <a:ext cx="10871200" cy="5193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760538"/>
            <a:ext cx="12192000" cy="132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9438"/>
            <a:ext cx="1727200" cy="1143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849438"/>
            <a:ext cx="10363200" cy="1143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3168651"/>
            <a:ext cx="9497484" cy="193273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48380"/>
            <a:ext cx="10160000" cy="114423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024063"/>
            <a:ext cx="1727200" cy="8096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15399"/>
            <a:ext cx="10871200" cy="10048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2024415"/>
            <a:ext cx="5181600" cy="7393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2024415"/>
            <a:ext cx="5181600" cy="7393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20320"/>
            <a:ext cx="9321800" cy="81788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218363"/>
            <a:ext cx="711200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15399"/>
            <a:ext cx="10769600" cy="10048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2024415"/>
            <a:ext cx="2133600" cy="501702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2024415"/>
            <a:ext cx="8534400" cy="5105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5281613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5386388"/>
            <a:ext cx="1951038" cy="8239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5376863"/>
            <a:ext cx="10133012" cy="8223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79327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6337300"/>
            <a:ext cx="9753600" cy="792163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69101"/>
            <a:ext cx="9753600" cy="792163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527756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7218363"/>
            <a:ext cx="355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391150"/>
            <a:ext cx="1930400" cy="766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7218363"/>
            <a:ext cx="609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79216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703263"/>
            <a:ext cx="304800" cy="72183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6175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704146"/>
            <a:ext cx="2743200" cy="63721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704145"/>
            <a:ext cx="7416800" cy="63721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7218363"/>
            <a:ext cx="2946400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7218363"/>
            <a:ext cx="7431088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32750" y="146050"/>
            <a:ext cx="617538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48382"/>
            <a:ext cx="10972800" cy="5227906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7213600"/>
            <a:ext cx="3860800" cy="550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763524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9820" y="4043363"/>
            <a:ext cx="6791316" cy="1728045"/>
          </a:xfrm>
        </p:spPr>
        <p:txBody>
          <a:bodyPr anchor="t"/>
          <a:lstStyle>
            <a:lvl1pPr>
              <a:defRPr sz="2800" b="1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0" y="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Заголовок 7"/>
          <p:cNvSpPr txBox="1">
            <a:spLocks/>
          </p:cNvSpPr>
          <p:nvPr userDrawn="1"/>
        </p:nvSpPr>
        <p:spPr bwMode="auto">
          <a:xfrm>
            <a:off x="1364963" y="6454054"/>
            <a:ext cx="6791316" cy="10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en-US" sz="2400" b="0" kern="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5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20320"/>
            <a:ext cx="9321800" cy="81788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3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-243840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4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1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0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35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8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39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31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763524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9820" y="4043363"/>
            <a:ext cx="6791316" cy="1728045"/>
          </a:xfrm>
        </p:spPr>
        <p:txBody>
          <a:bodyPr anchor="t"/>
          <a:lstStyle>
            <a:lvl1pPr>
              <a:defRPr sz="2800" b="1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P:\Polygraphiya\2022\221201_Рождественские чтения\Логотип2023_xxiii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2" y="735804"/>
            <a:ext cx="4227676" cy="15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Polygraphiya\2022\221201_Рождественские чтения\часовня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" b="1298"/>
          <a:stretch/>
        </p:blipFill>
        <p:spPr bwMode="auto">
          <a:xfrm>
            <a:off x="9044938" y="371150"/>
            <a:ext cx="2324102" cy="72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 userDrawn="1"/>
        </p:nvSpPr>
        <p:spPr>
          <a:xfrm>
            <a:off x="0" y="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Заголовок 7"/>
          <p:cNvSpPr txBox="1">
            <a:spLocks/>
          </p:cNvSpPr>
          <p:nvPr userDrawn="1"/>
        </p:nvSpPr>
        <p:spPr bwMode="auto">
          <a:xfrm>
            <a:off x="1364963" y="6454054"/>
            <a:ext cx="6791316" cy="10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en-US" sz="2400" b="0" kern="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20320"/>
            <a:ext cx="9321800" cy="81788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77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14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1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-243840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7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79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82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7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9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30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-243840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3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61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763524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9820" y="4043363"/>
            <a:ext cx="6791316" cy="1728045"/>
          </a:xfrm>
        </p:spPr>
        <p:txBody>
          <a:bodyPr anchor="t"/>
          <a:lstStyle>
            <a:lvl1pPr>
              <a:defRPr sz="2800" b="1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0" y="0"/>
            <a:ext cx="12192000" cy="286385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Заголовок 7"/>
          <p:cNvSpPr txBox="1">
            <a:spLocks/>
          </p:cNvSpPr>
          <p:nvPr userDrawn="1"/>
        </p:nvSpPr>
        <p:spPr bwMode="auto">
          <a:xfrm>
            <a:off x="1364963" y="6454054"/>
            <a:ext cx="6791316" cy="10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en-US" sz="2400" b="0" kern="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7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20320"/>
            <a:ext cx="9321800" cy="81788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25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2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04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-243840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80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85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4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98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5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38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31.01.2024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63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70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7559749"/>
            <a:ext cx="2609850" cy="361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9263" y="7559749"/>
            <a:ext cx="9672735" cy="361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-93306"/>
            <a:ext cx="2609850" cy="1060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9264" y="-93306"/>
            <a:ext cx="9672735" cy="1060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6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0480" y="758285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525871" y="-93306"/>
            <a:ext cx="0" cy="10608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2297113"/>
            <a:ext cx="108712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25575"/>
            <a:ext cx="12192000" cy="368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7963"/>
            <a:ext cx="711200" cy="5699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477963"/>
            <a:ext cx="11404600" cy="5699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70025"/>
            <a:ext cx="7112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6" y="4633993"/>
            <a:ext cx="3313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0" y="50800"/>
            <a:ext cx="6932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300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7559749"/>
            <a:ext cx="2609850" cy="361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9263" y="7559749"/>
            <a:ext cx="9672735" cy="361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-93306"/>
            <a:ext cx="2609850" cy="1060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9264" y="-93306"/>
            <a:ext cx="9672735" cy="1060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6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0480" y="758285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525871" y="-93306"/>
            <a:ext cx="0" cy="10608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9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7559749"/>
            <a:ext cx="2609850" cy="361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9263" y="7559749"/>
            <a:ext cx="9672735" cy="361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-93306"/>
            <a:ext cx="2609850" cy="1060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9264" y="-93306"/>
            <a:ext cx="9672735" cy="1060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6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0480" y="758285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525871" y="-93306"/>
            <a:ext cx="0" cy="10608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P:\Polygraphiya\2022\221201_Рождественские чтения\Лого\Монтажная область 2@4x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9" y="-93306"/>
            <a:ext cx="2323894" cy="10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1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7559749"/>
            <a:ext cx="2609850" cy="361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9263" y="7559749"/>
            <a:ext cx="9672735" cy="361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-93306"/>
            <a:ext cx="2609850" cy="1060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9264" y="-93306"/>
            <a:ext cx="9672735" cy="1060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6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0480" y="758285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525871" y="-93306"/>
            <a:ext cx="0" cy="10608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7946" y="2377243"/>
            <a:ext cx="7757394" cy="1742935"/>
          </a:xfrm>
        </p:spPr>
        <p:txBody>
          <a:bodyPr/>
          <a:lstStyle/>
          <a:p>
            <a:r>
              <a:rPr lang="ru-RU" dirty="0"/>
              <a:t>Духовно-нравственное воспитание в школе: актуальность, социокультурное партнерство </a:t>
            </a:r>
            <a:br>
              <a:rPr lang="ru-RU" dirty="0"/>
            </a:br>
            <a:r>
              <a:rPr lang="ru-RU" dirty="0"/>
              <a:t>в духовной сфере, перспективы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367945" y="4412681"/>
            <a:ext cx="7679235" cy="18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1600" b="0" i="1" cap="none" dirty="0">
                <a:solidFill>
                  <a:schemeClr val="bg1"/>
                </a:solidFill>
              </a:rPr>
              <a:t>Андрей Васильевич Бардаков</a:t>
            </a:r>
            <a:r>
              <a:rPr lang="ru-RU" sz="1600" b="0" cap="none" dirty="0">
                <a:solidFill>
                  <a:schemeClr val="bg1"/>
                </a:solidFill>
              </a:rPr>
              <a:t>, </a:t>
            </a:r>
          </a:p>
          <a:p>
            <a:r>
              <a:rPr lang="ru-RU" sz="1600" b="0" cap="none" dirty="0">
                <a:solidFill>
                  <a:schemeClr val="bg1"/>
                </a:solidFill>
              </a:rPr>
              <a:t>кандидат философских наук, заведующий лабораторией </a:t>
            </a:r>
          </a:p>
          <a:p>
            <a:r>
              <a:rPr lang="ru-RU" sz="1600" b="0" cap="none" dirty="0">
                <a:solidFill>
                  <a:schemeClr val="bg1"/>
                </a:solidFill>
              </a:rPr>
              <a:t>«Организация и методика формирования духовно-нравственной культуры» Красноярского краевого института повышения квалификации </a:t>
            </a:r>
          </a:p>
          <a:p>
            <a:r>
              <a:rPr lang="ru-RU" sz="1600" b="0" cap="none" dirty="0">
                <a:solidFill>
                  <a:schemeClr val="bg1"/>
                </a:solidFill>
              </a:rPr>
              <a:t>и профессиональной переподготовки работников образования, </a:t>
            </a:r>
          </a:p>
          <a:p>
            <a:r>
              <a:rPr lang="ru-RU" sz="1600" b="0" cap="none" dirty="0">
                <a:solidFill>
                  <a:schemeClr val="bg1"/>
                </a:solidFill>
              </a:rPr>
              <a:t>директор Архиерейского образовательного центра Красноярской епархии, </a:t>
            </a:r>
          </a:p>
          <a:p>
            <a:r>
              <a:rPr lang="ru-RU" sz="1600" b="0" cap="none" dirty="0">
                <a:solidFill>
                  <a:schemeClr val="bg1"/>
                </a:solidFill>
              </a:rPr>
              <a:t>член Общественной палаты Красноярского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465" y="1961198"/>
            <a:ext cx="11349038" cy="5359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«Два источника (вида) содержания воспитания.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chemeClr val="accent4"/>
                </a:solidFill>
              </a:rPr>
              <a:t>Первый источник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государство и гражданское общество.</a:t>
            </a:r>
          </a:p>
          <a:p>
            <a:pPr marL="0" indent="0" algn="just">
              <a:buNone/>
            </a:pPr>
            <a:r>
              <a:rPr lang="ru-RU" dirty="0"/>
              <a:t>	Ценности общенациональные, гражданские, общественные, общечеловеческие 	принимаются как соглашение о ценностях. Набор этих ценностей ограничен.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chemeClr val="accent4"/>
                </a:solidFill>
              </a:rPr>
              <a:t>Второй источник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культура и традиционные религии.</a:t>
            </a:r>
          </a:p>
          <a:p>
            <a:pPr marL="0" indent="0" algn="just">
              <a:buNone/>
            </a:pPr>
            <a:r>
              <a:rPr lang="ru-RU" dirty="0"/>
              <a:t>	Ценности традиционные, принимаемые в процессе погружения в культурную традицию, 	например, православие, ислам, исторический и литературный процесс»</a:t>
            </a:r>
          </a:p>
          <a:p>
            <a:pPr marL="320675" lvl="1" indent="0" algn="r">
              <a:buNone/>
            </a:pPr>
            <a:r>
              <a:rPr lang="ru-RU" i="1" dirty="0"/>
              <a:t>А. Я. Данилюк, доктор педагогических наук, профессор, </a:t>
            </a:r>
            <a:br>
              <a:rPr lang="ru-RU" i="1" dirty="0"/>
            </a:br>
            <a:r>
              <a:rPr lang="ru-RU" i="1" dirty="0"/>
              <a:t>член-корреспондент Российской академии образования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Концепция духовно-нравственного развития </a:t>
            </a:r>
            <a:br>
              <a:rPr lang="ru-RU" dirty="0"/>
            </a:br>
            <a:r>
              <a:rPr lang="ru-RU" dirty="0"/>
              <a:t>и воспитания личности гражданина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Соответственно традиционным источникам нравственности определяются и </a:t>
            </a:r>
            <a:r>
              <a:rPr lang="ru-RU" b="1" dirty="0">
                <a:solidFill>
                  <a:schemeClr val="accent4"/>
                </a:solidFill>
              </a:rPr>
              <a:t>базовые национальные ценности</a:t>
            </a:r>
            <a:r>
              <a:rPr lang="ru-RU" dirty="0"/>
              <a:t>, каждая из которых раскрывается в системе нравственных ценностей (представлений):</a:t>
            </a:r>
          </a:p>
          <a:p>
            <a:r>
              <a:rPr lang="ru-RU" dirty="0"/>
              <a:t>патриотизм</a:t>
            </a:r>
          </a:p>
          <a:p>
            <a:r>
              <a:rPr lang="ru-RU" dirty="0"/>
              <a:t>социальная солидарность</a:t>
            </a:r>
          </a:p>
          <a:p>
            <a:r>
              <a:rPr lang="ru-RU" dirty="0"/>
              <a:t>гражданственность</a:t>
            </a:r>
          </a:p>
          <a:p>
            <a:r>
              <a:rPr lang="ru-RU" dirty="0"/>
              <a:t>семья</a:t>
            </a:r>
          </a:p>
          <a:p>
            <a:r>
              <a:rPr lang="ru-RU" dirty="0"/>
              <a:t>труд и творчество</a:t>
            </a:r>
          </a:p>
          <a:p>
            <a:r>
              <a:rPr lang="ru-RU" dirty="0"/>
              <a:t>наука</a:t>
            </a:r>
          </a:p>
          <a:p>
            <a:r>
              <a:rPr lang="ru-RU" b="1" dirty="0">
                <a:solidFill>
                  <a:schemeClr val="accent4"/>
                </a:solidFill>
              </a:rPr>
              <a:t>традиционные российские религии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представления о вере, духовности, религиозной жизни человека, ценности религиозного мировоззрения, толерантности, формируемые </a:t>
            </a:r>
            <a:br>
              <a:rPr lang="ru-RU" dirty="0"/>
            </a:br>
            <a:r>
              <a:rPr lang="ru-RU" dirty="0"/>
              <a:t>на основе межконфессионального диалога</a:t>
            </a:r>
          </a:p>
          <a:p>
            <a:r>
              <a:rPr lang="ru-RU" dirty="0"/>
              <a:t>искусство и литература</a:t>
            </a:r>
          </a:p>
          <a:p>
            <a:r>
              <a:rPr lang="ru-RU" dirty="0"/>
              <a:t>природа</a:t>
            </a:r>
          </a:p>
          <a:p>
            <a:r>
              <a:rPr lang="ru-RU" dirty="0"/>
              <a:t>человечество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«Развитие </a:t>
            </a:r>
            <a:r>
              <a:rPr lang="ru-RU" b="1" dirty="0">
                <a:solidFill>
                  <a:schemeClr val="accent4"/>
                </a:solidFill>
              </a:rPr>
              <a:t>интеграции светского и религиозного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компонентов образования рассматривается как условие развития системы образования в целом, которая с решением этого вопроса приобретет новое качество и новый потенциал.</a:t>
            </a:r>
          </a:p>
          <a:p>
            <a:pPr marL="0" indent="0" algn="just">
              <a:buNone/>
            </a:pPr>
            <a:r>
              <a:rPr lang="ru-RU" dirty="0"/>
              <a:t>	&lt; … &gt;</a:t>
            </a:r>
          </a:p>
          <a:p>
            <a:pPr marL="0" indent="0" algn="just">
              <a:buNone/>
            </a:pPr>
            <a:r>
              <a:rPr lang="ru-RU" dirty="0"/>
              <a:t>	Формой присутствия религиозного компонента в образовании не обязательно должно быть соблюдение религиозных ритуалов, но </a:t>
            </a:r>
            <a:r>
              <a:rPr lang="ru-RU" b="1" dirty="0">
                <a:solidFill>
                  <a:schemeClr val="accent4"/>
                </a:solidFill>
              </a:rPr>
              <a:t>главное</a:t>
            </a:r>
            <a:r>
              <a:rPr lang="ru-RU" dirty="0"/>
              <a:t>, что </a:t>
            </a:r>
            <a:r>
              <a:rPr lang="ru-RU" b="1" dirty="0">
                <a:solidFill>
                  <a:schemeClr val="accent4"/>
                </a:solidFill>
              </a:rPr>
              <a:t>может нести религия, — гуманитарный флюид высокой духовности, света, морали, красоты и блага</a:t>
            </a:r>
            <a:r>
              <a:rPr lang="ru-RU" dirty="0"/>
              <a:t>»</a:t>
            </a:r>
          </a:p>
          <a:p>
            <a:pPr marL="0" indent="0" algn="r">
              <a:buNone/>
            </a:pPr>
            <a:r>
              <a:rPr lang="ru-RU" i="1" dirty="0"/>
              <a:t>	Т. А. Костюкова, доктор педагогических наук, профессор, </a:t>
            </a:r>
            <a:br>
              <a:rPr lang="ru-RU" i="1" dirty="0"/>
            </a:br>
            <a:r>
              <a:rPr lang="ru-RU" i="1" dirty="0"/>
              <a:t>Томский государственный университет;</a:t>
            </a:r>
          </a:p>
          <a:p>
            <a:pPr marL="0" indent="0" algn="r">
              <a:buNone/>
            </a:pPr>
            <a:r>
              <a:rPr lang="ru-RU" i="1" dirty="0"/>
              <a:t>	Г. И. Петрова, доктор педагогических наук, профессор, </a:t>
            </a:r>
            <a:br>
              <a:rPr lang="ru-RU" i="1" dirty="0"/>
            </a:br>
            <a:r>
              <a:rPr lang="ru-RU" i="1" dirty="0"/>
              <a:t>Томский государственный университет;</a:t>
            </a:r>
          </a:p>
          <a:p>
            <a:pPr marL="0" indent="0" algn="r">
              <a:buNone/>
            </a:pPr>
            <a:r>
              <a:rPr lang="ru-RU" i="1" dirty="0"/>
              <a:t>	Т. Д. Шапошникова, кандидат педагогических наук, </a:t>
            </a:r>
            <a:br>
              <a:rPr lang="ru-RU" i="1" dirty="0"/>
            </a:br>
            <a:r>
              <a:rPr lang="ru-RU" i="1" dirty="0"/>
              <a:t>старший научный сотрудник, Институт стратегии развития </a:t>
            </a:r>
            <a:br>
              <a:rPr lang="ru-RU" i="1" dirty="0"/>
            </a:br>
            <a:r>
              <a:rPr lang="ru-RU" i="1" dirty="0"/>
              <a:t>образования Российской академии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«Современная образовательная стратегия государства в значительной степени ориентирована на воспитание, опирающееся на ценности и традиции. В этом контексте </a:t>
            </a:r>
            <a:r>
              <a:rPr lang="ru-RU" b="1" dirty="0">
                <a:solidFill>
                  <a:schemeClr val="accent4"/>
                </a:solidFill>
              </a:rPr>
              <a:t>религия востребована</a:t>
            </a:r>
            <a:r>
              <a:rPr lang="ru-RU" dirty="0"/>
              <a:t> главным образом в лице </a:t>
            </a:r>
            <a:r>
              <a:rPr lang="ru-RU" b="1" dirty="0">
                <a:solidFill>
                  <a:schemeClr val="accent4"/>
                </a:solidFill>
              </a:rPr>
              <a:t>„традиционных российских религий/организаций</a:t>
            </a:r>
            <a:r>
              <a:rPr lang="en-US" b="1" dirty="0">
                <a:solidFill>
                  <a:schemeClr val="accent4"/>
                </a:solidFill>
              </a:rPr>
              <a:t>“</a:t>
            </a:r>
            <a:r>
              <a:rPr lang="ru-RU" dirty="0"/>
              <a:t>. Они рассматриваются как </a:t>
            </a:r>
            <a:r>
              <a:rPr lang="ru-RU" b="1" dirty="0">
                <a:solidFill>
                  <a:schemeClr val="accent4"/>
                </a:solidFill>
              </a:rPr>
              <a:t>субъекты воспитания и носители духовно-нравственных традиционных ценностей</a:t>
            </a:r>
            <a:r>
              <a:rPr lang="ru-RU" dirty="0"/>
              <a:t>, приобщение к которым, как ожидается, даст положительный результат в деле </a:t>
            </a:r>
            <a:r>
              <a:rPr lang="ru-RU" b="1" dirty="0">
                <a:solidFill>
                  <a:schemeClr val="accent4"/>
                </a:solidFill>
              </a:rPr>
              <a:t>воспитания высоконравственной и патриотичной личности</a:t>
            </a:r>
            <a:r>
              <a:rPr lang="ru-RU" dirty="0"/>
              <a:t>»</a:t>
            </a:r>
          </a:p>
          <a:p>
            <a:pPr marL="0" indent="0" algn="r">
              <a:buNone/>
            </a:pPr>
            <a:r>
              <a:rPr lang="ru-RU" i="1" dirty="0"/>
              <a:t>О. А. Бокова, кандидат философских наук, доцент, </a:t>
            </a:r>
            <a:br>
              <a:rPr lang="ru-RU" i="1" dirty="0"/>
            </a:br>
            <a:r>
              <a:rPr lang="ru-RU" i="1" dirty="0"/>
              <a:t>Ленинградский государственный университет имени А. С. Пушкина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закон «Об образовании в Российской Федерации»</a:t>
            </a:r>
            <a:br>
              <a:rPr lang="ru-RU" dirty="0"/>
            </a:br>
            <a:r>
              <a:rPr lang="ru-RU" dirty="0"/>
              <a:t>от 29.12.2012 № 273-ФЗ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" y="2090290"/>
            <a:ext cx="11349038" cy="5359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1) образование — единый целенаправленный </a:t>
            </a:r>
            <a:r>
              <a:rPr lang="ru-RU" b="1" dirty="0">
                <a:solidFill>
                  <a:schemeClr val="accent4"/>
                </a:solidFill>
              </a:rPr>
              <a:t>процесс воспитания и обучения</a:t>
            </a:r>
            <a:r>
              <a:rPr lang="ru-RU" dirty="0"/>
              <a:t>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</a:t>
            </a:r>
            <a:r>
              <a:rPr lang="ru-RU" b="1" dirty="0">
                <a:solidFill>
                  <a:schemeClr val="accent4"/>
                </a:solidFill>
              </a:rPr>
              <a:t>ценностных установок</a:t>
            </a:r>
            <a:r>
              <a:rPr lang="ru-RU" dirty="0"/>
              <a:t>, опыта деятельности и компетенции определенных объема и сложности в целях интеллектуального, </a:t>
            </a:r>
            <a:r>
              <a:rPr lang="ru-RU" b="1" dirty="0">
                <a:solidFill>
                  <a:schemeClr val="accent4"/>
                </a:solidFill>
              </a:rPr>
              <a:t>духовно-нравственного</a:t>
            </a:r>
            <a:r>
              <a:rPr lang="ru-RU" dirty="0"/>
              <a:t>, творческого, физического и (или) профессионального развития человека, удовлетворения его образовательных потребностей </a:t>
            </a:r>
            <a:br>
              <a:rPr lang="ru-RU" dirty="0"/>
            </a:br>
            <a:r>
              <a:rPr lang="ru-RU" dirty="0"/>
              <a:t>и интересов;</a:t>
            </a:r>
          </a:p>
          <a:p>
            <a:pPr marL="0" indent="0" algn="just">
              <a:buNone/>
            </a:pPr>
            <a:r>
              <a:rPr lang="ru-RU" dirty="0"/>
              <a:t>	2) воспитание — деятельность, направленная на развитие личности, создание условий для самоопределения и социализации обучающихся </a:t>
            </a:r>
            <a:r>
              <a:rPr lang="ru-RU" b="1" dirty="0">
                <a:solidFill>
                  <a:schemeClr val="accent4"/>
                </a:solidFill>
              </a:rPr>
              <a:t>на основе социокультурных, духовно-нравственных ценностей и принятых в российском обществе правил и норм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поведения </a:t>
            </a:r>
            <a:br>
              <a:rPr lang="ru-RU" dirty="0"/>
            </a:br>
            <a:r>
              <a:rPr lang="ru-RU" dirty="0"/>
              <a:t>в интересах человека, семьи, общества и государства, формирование у обучающихся чувства </a:t>
            </a:r>
            <a:r>
              <a:rPr lang="ru-RU" b="1" dirty="0">
                <a:solidFill>
                  <a:schemeClr val="accent4"/>
                </a:solidFill>
              </a:rPr>
              <a:t>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</a:t>
            </a:r>
            <a:r>
              <a:rPr lang="ru-RU" dirty="0"/>
              <a:t>Российской Федерации, природе и окружающей среде.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Стандарт ориентирован на становление личностных характеристик выпускника («портрет выпускника школы»):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16" y="1340884"/>
            <a:ext cx="11349038" cy="5359400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любящий свой край и свою Родину, уважающий свой народ, его культуру и духовные традиции;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судьбе Отечества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креативный и критически мыслящий, активно и целенаправленно познающий мир, осознающий ценность образования и науки, труда и творчества для человека и общества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владеющий основами научных методов познания окружающего мира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мотивированный на творчество и инновационную деятельность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готовый к сотрудничеству, способный осуществлять учебно-исследовательскую, проектную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 информационно-познавательную деятельность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осознающий себя личностью, социально активный, уважающий закон и правопорядок, осознающий ответственность перед семьей, обществом, государством, человечеством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уважающий мнение других людей, умеющий вести конструктивный диалог, достигать взаимопонимания и успешно взаимодействовать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осознанно выполняющий и пропагандирующий правила здорового, безопасного и экологически целесообразного образа жизни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подготовленный к осознанному выбору профессии, понимающий значение профессиональной деятельности для человека и общества</a:t>
            </a:r>
          </a:p>
          <a:p>
            <a:pPr algn="just">
              <a:spcBef>
                <a:spcPts val="200"/>
              </a:spcBef>
            </a:pPr>
            <a:r>
              <a:rPr lang="ru-RU" dirty="0">
                <a:solidFill>
                  <a:schemeClr val="accent4"/>
                </a:solidFill>
              </a:rPr>
              <a:t>мотивированный на образование и самообразование в течение всей своей жизни</a:t>
            </a:r>
          </a:p>
          <a:p>
            <a:pPr algn="just">
              <a:spcBef>
                <a:spcPts val="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Социокультурное партнерство в духовной сфере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717" y="2487783"/>
            <a:ext cx="11349038" cy="2018903"/>
          </a:xfrm>
        </p:spPr>
        <p:txBody>
          <a:bodyPr/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История страны и развитие отечественной культуры, современные условия и вызовы, научные разработки и исследования, стратегические документы страны, нормативно-правовые акты, образовательные стандарты и положительный опыт свидетельствуют о возможности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 даже необходимости при взаимном уважении и на основе светского характера образования развивать взаимодействие системы образования и Русской Православной Церкви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2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Ежегодные мероприятия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07" y="1393557"/>
            <a:ext cx="11958268" cy="53594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dirty="0"/>
              <a:t>	1. Межрегиональная научно-практическая конференция Красноярские краевые Рождественские образовательные чтения (январь, заявки подаются до 20 ноября предшествующего года, kroc.kerpc.ru)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2. День православной книги (март, 14 марта, dpk.izdatsovet.ru)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3. Красноярский краевой Пасхальный фестиваль искусств и благотворительности </a:t>
            </a:r>
            <a:br>
              <a:rPr lang="ru-RU" dirty="0"/>
            </a:br>
            <a:r>
              <a:rPr lang="ru-RU" dirty="0"/>
              <a:t>(апрель–июнь, </a:t>
            </a:r>
            <a:r>
              <a:rPr lang="en-US" dirty="0"/>
              <a:t>paskha.kerpc.ru</a:t>
            </a:r>
            <a:r>
              <a:rPr lang="ru-RU" dirty="0"/>
              <a:t>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4. День славянской письменности и культуры (День памяти равноапостольных Кирилла </a:t>
            </a:r>
            <a:br>
              <a:rPr lang="ru-RU" dirty="0"/>
            </a:br>
            <a:r>
              <a:rPr lang="ru-RU" dirty="0"/>
              <a:t>и Мефодия, учителей Словенских, май, 24 мая)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5. День семьи любви и верности (День памяти благоверных князя Петра и княгини Февронии, Муромских чудотворцев, июль, 8 июля)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6. День Крещения Руси (июль, 28 июля)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7. Красноярский краевой фестиваль духовной культуры «Покровские встречи»</a:t>
            </a:r>
            <a:br>
              <a:rPr lang="ru-RU" dirty="0"/>
            </a:br>
            <a:r>
              <a:rPr lang="ru-RU" dirty="0"/>
              <a:t>(октябрь–ноябрь, </a:t>
            </a:r>
            <a:r>
              <a:rPr lang="en-US" dirty="0"/>
              <a:t>pokrov.kerpc.ru</a:t>
            </a:r>
            <a:r>
              <a:rPr lang="ru-RU" dirty="0"/>
              <a:t>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8. День народного единства (День празднования Казанской иконе Божией Матери, </a:t>
            </a:r>
            <a:br>
              <a:rPr lang="ru-RU" dirty="0"/>
            </a:br>
            <a:r>
              <a:rPr lang="ru-RU" dirty="0"/>
              <a:t>октябрь–ноябрь, 4 ноября)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	9. Межрегиональная общественно-педагогическая конференция (октябрь–ноябрь, </a:t>
            </a:r>
            <a:br>
              <a:rPr lang="ru-RU" dirty="0"/>
            </a:br>
            <a:r>
              <a:rPr lang="ru-RU" dirty="0"/>
              <a:t>заявки подаются до 20 октября)</a:t>
            </a:r>
          </a:p>
          <a:p>
            <a:pPr marL="0" indent="0">
              <a:spcBef>
                <a:spcPts val="300"/>
              </a:spcBef>
              <a:buNone/>
            </a:pPr>
            <a:endParaRPr lang="ru-RU" dirty="0"/>
          </a:p>
          <a:p>
            <a:pPr marL="0" indent="0">
              <a:spcBef>
                <a:spcPts val="300"/>
              </a:spcBef>
              <a:buNone/>
            </a:pPr>
            <a:r>
              <a:rPr lang="ru-RU" i="1" dirty="0"/>
              <a:t>Информация о данных и других мероприятиях размещается на сайте Красноярской епархии kerpc.ru</a:t>
            </a:r>
          </a:p>
          <a:p>
            <a:pPr marL="0" indent="0">
              <a:spcBef>
                <a:spcPts val="3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67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Ежегодные конкурсы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16" y="1401800"/>
            <a:ext cx="11386167" cy="5359400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4"/>
                </a:solidFill>
              </a:rPr>
              <a:t>1. Фотоконкурс «Рождество в Сибири» (декабрь–январь)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2. Региональный этап Всероссийского конкурса в области педагогики, работы с детьми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 молодежью до 20 лет «За нравственный подвиг учителя» (январь–март, работы подаются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до 31 марта, pravobraz.ru/</a:t>
            </a:r>
            <a:r>
              <a:rPr lang="ru-RU" dirty="0" err="1">
                <a:solidFill>
                  <a:schemeClr val="accent4"/>
                </a:solidFill>
              </a:rPr>
              <a:t>konkursy</a:t>
            </a:r>
            <a:r>
              <a:rPr lang="ru-RU" dirty="0">
                <a:solidFill>
                  <a:schemeClr val="accent4"/>
                </a:solidFill>
              </a:rPr>
              <a:t>/</a:t>
            </a:r>
            <a:r>
              <a:rPr lang="ru-RU" dirty="0" err="1">
                <a:solidFill>
                  <a:schemeClr val="accent4"/>
                </a:solidFill>
              </a:rPr>
              <a:t>za-nravstvennyj-podvig-uchitelya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lvl="1" indent="0" algn="just">
              <a:spcBef>
                <a:spcPts val="300"/>
              </a:spcBef>
              <a:buClr>
                <a:schemeClr val="accent6"/>
              </a:buClr>
              <a:buSzPct val="100000"/>
              <a:buNone/>
            </a:pPr>
            <a:r>
              <a:rPr lang="ru-RU" dirty="0">
                <a:solidFill>
                  <a:schemeClr val="accent4"/>
                </a:solidFill>
                <a:ea typeface="+mn-ea"/>
              </a:rPr>
              <a:t>	3. Пасхальный литературно−художественный конкурс (март–апрель)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4. Фотоконкурс «Пасха в Сибири» (март–апрель)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5. Общероссийская олимпиада школьников по Основам православной культуры (сентябрь–январь, pravolimp.ru)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6. Региональный этап Международного конкурса детского творчества «Красота Божьего мира» (сентябрь–ноябрь, работы подаются до 25 октября,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pravobraz.ru/</a:t>
            </a:r>
            <a:r>
              <a:rPr lang="ru-RU" dirty="0" err="1">
                <a:solidFill>
                  <a:schemeClr val="accent4"/>
                </a:solidFill>
              </a:rPr>
              <a:t>konkursy</a:t>
            </a:r>
            <a:r>
              <a:rPr lang="ru-RU" dirty="0">
                <a:solidFill>
                  <a:schemeClr val="accent4"/>
                </a:solidFill>
              </a:rPr>
              <a:t>/</a:t>
            </a:r>
            <a:r>
              <a:rPr lang="ru-RU" dirty="0" err="1">
                <a:solidFill>
                  <a:schemeClr val="accent4"/>
                </a:solidFill>
              </a:rPr>
              <a:t>krasota-bozhego-mira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7. Международный детско-юношеский литературный конкурс имени Ивана Сергеевича Шмелева «Лето Господне» (сентябрь–декабрь, letogospodne.ru)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8. </a:t>
            </a:r>
            <a:r>
              <a:rPr lang="ru-RU" dirty="0" err="1">
                <a:solidFill>
                  <a:schemeClr val="accent4"/>
                </a:solidFill>
              </a:rPr>
              <a:t>Грантовый</a:t>
            </a:r>
            <a:r>
              <a:rPr lang="ru-RU" dirty="0">
                <a:solidFill>
                  <a:schemeClr val="accent4"/>
                </a:solidFill>
              </a:rPr>
              <a:t> конкурс «Православная инициатива» (pravkonkurs.ru)</a:t>
            </a:r>
          </a:p>
          <a:p>
            <a:pPr marL="0" indent="0" algn="just">
              <a:spcBef>
                <a:spcPts val="300"/>
              </a:spcBef>
              <a:buNone/>
            </a:pPr>
            <a:endParaRPr lang="ru-RU" dirty="0">
              <a:solidFill>
                <a:schemeClr val="accent4"/>
              </a:solidFill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ru-RU" i="1" dirty="0">
                <a:solidFill>
                  <a:schemeClr val="accent4"/>
                </a:solidFill>
              </a:rPr>
              <a:t>Информация о данных и других конкурсах размещается на сайте Красноярской епархии kerpc.ru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51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Рекомендуемые региональные ресурсы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18" y="1426710"/>
            <a:ext cx="11349038" cy="5869830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800" dirty="0"/>
              <a:t>	</a:t>
            </a:r>
            <a:r>
              <a:rPr lang="ru-RU" dirty="0">
                <a:solidFill>
                  <a:schemeClr val="accent4"/>
                </a:solidFill>
              </a:rPr>
              <a:t>1. Методические рекомендации для проведения в общеобразовательных организациях Красноярского края: классного часа «Святой нашего времени — святитель Лука» (2–4 классы); краевых уроков исторической памяти о святителе Луке (</a:t>
            </a:r>
            <a:r>
              <a:rPr lang="ru-RU" dirty="0" err="1">
                <a:solidFill>
                  <a:schemeClr val="accent4"/>
                </a:solidFill>
              </a:rPr>
              <a:t>Войно-Ясенецком</a:t>
            </a:r>
            <a:r>
              <a:rPr lang="ru-RU" dirty="0">
                <a:solidFill>
                  <a:schemeClr val="accent4"/>
                </a:solidFill>
              </a:rPr>
              <a:t>): «Святитель Лука: Доктор, Пастырь, Ученый, Святой…» (5–7 классы), «„Мужицкий доктор“», священник, заключенный…» (8–9 классы), «Духовное наследие святителя Луки» (10–11 классы школ; учреждения среднего профессионального образования), 2016 г.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2. УМК «С чего начинается Родина?», Конкурс социальных проектов в рамках государственной </a:t>
            </a:r>
            <a:r>
              <a:rPr lang="ru-RU" dirty="0" err="1">
                <a:solidFill>
                  <a:schemeClr val="accent4"/>
                </a:solidFill>
              </a:rPr>
              <a:t>грантовой</a:t>
            </a:r>
            <a:r>
              <a:rPr lang="ru-RU" dirty="0">
                <a:solidFill>
                  <a:schemeClr val="accent4"/>
                </a:solidFill>
              </a:rPr>
              <a:t> программы Красноярского края «Партнерство», 2021 г. (krasdnk.ru/</a:t>
            </a:r>
            <a:r>
              <a:rPr lang="ru-RU" dirty="0" err="1">
                <a:solidFill>
                  <a:schemeClr val="accent4"/>
                </a:solidFill>
              </a:rPr>
              <a:t>umcrodina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3. УМК «Люди Победы», Фонд Президентских грантов, 2020 г. (krasdnk.ru/</a:t>
            </a:r>
            <a:r>
              <a:rPr lang="ru-RU" dirty="0" err="1">
                <a:solidFill>
                  <a:schemeClr val="accent4"/>
                </a:solidFill>
              </a:rPr>
              <a:t>umcludipobedy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4. УМК «Православие на Енисее», Фонд Президентских грантов, 2020 г. (krasdnk.ru/</a:t>
            </a:r>
            <a:r>
              <a:rPr lang="ru-RU" dirty="0" err="1">
                <a:solidFill>
                  <a:schemeClr val="accent4"/>
                </a:solidFill>
              </a:rPr>
              <a:t>umcpravenisey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5. УМК «Время и лица. Страницы духовной истории </a:t>
            </a:r>
            <a:r>
              <a:rPr lang="ru-RU" dirty="0" err="1">
                <a:solidFill>
                  <a:schemeClr val="accent4"/>
                </a:solidFill>
              </a:rPr>
              <a:t>Приенисейской</a:t>
            </a:r>
            <a:r>
              <a:rPr lang="ru-RU" dirty="0">
                <a:solidFill>
                  <a:schemeClr val="accent4"/>
                </a:solidFill>
              </a:rPr>
              <a:t> Сибири»,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Фонд Президентских грантов, 2021 г. (krasdnk.ru/</a:t>
            </a:r>
            <a:r>
              <a:rPr lang="ru-RU" dirty="0" err="1">
                <a:solidFill>
                  <a:schemeClr val="accent4"/>
                </a:solidFill>
              </a:rPr>
              <a:t>umcvremyailica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dirty="0">
                <a:solidFill>
                  <a:schemeClr val="accent4"/>
                </a:solidFill>
              </a:rPr>
              <a:t>	6. ОМК «Сибирская старина», Фонд Президентских грантов, 2022 г., (krasdnk.ru/</a:t>
            </a:r>
            <a:r>
              <a:rPr lang="ru-RU" dirty="0" err="1">
                <a:solidFill>
                  <a:schemeClr val="accent4"/>
                </a:solidFill>
              </a:rPr>
              <a:t>sibstarina</a:t>
            </a:r>
            <a:r>
              <a:rPr lang="ru-RU" dirty="0">
                <a:solidFill>
                  <a:schemeClr val="accent4"/>
                </a:solidFill>
              </a:rPr>
              <a:t>) и другие</a:t>
            </a:r>
          </a:p>
          <a:p>
            <a:pPr marL="0" indent="0" algn="just">
              <a:spcBef>
                <a:spcPts val="300"/>
              </a:spcBef>
              <a:buNone/>
            </a:pPr>
            <a:endParaRPr lang="ru-RU" dirty="0">
              <a:solidFill>
                <a:schemeClr val="accent4"/>
              </a:solidFill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ru-RU" b="1" dirty="0">
                <a:solidFill>
                  <a:schemeClr val="accent4"/>
                </a:solidFill>
              </a:rPr>
              <a:t>Материалы доступны на сайте krasdnk.ru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18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Социокультурные трансформации общества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3356" y="1369809"/>
            <a:ext cx="11349038" cy="5359400"/>
          </a:xfrm>
        </p:spPr>
        <p:txBody>
          <a:bodyPr/>
          <a:lstStyle/>
          <a:p>
            <a:r>
              <a:rPr lang="ru-RU" dirty="0"/>
              <a:t>«глобализация ведет к унификации культурных миров, разрушающе действует на базовые ценности национальных культур …»</a:t>
            </a:r>
          </a:p>
          <a:p>
            <a:pPr marL="0" indent="0" algn="r">
              <a:buNone/>
            </a:pPr>
            <a:r>
              <a:rPr lang="ru-RU" i="1" dirty="0"/>
              <a:t>А. И. </a:t>
            </a:r>
            <a:r>
              <a:rPr lang="ru-RU" i="1" dirty="0" err="1"/>
              <a:t>Шендрик</a:t>
            </a:r>
            <a:endParaRPr lang="ru-RU" i="1" dirty="0"/>
          </a:p>
          <a:p>
            <a:pPr algn="r">
              <a:spcBef>
                <a:spcPts val="0"/>
              </a:spcBef>
            </a:pPr>
            <a:endParaRPr lang="ru-RU" sz="1000" i="1" dirty="0"/>
          </a:p>
          <a:p>
            <a:r>
              <a:rPr lang="ru-RU" dirty="0"/>
              <a:t>«социальная близость, несмотря на географическую дистанцию или социальная дистанция, несмотря на географическую близость»</a:t>
            </a:r>
          </a:p>
          <a:p>
            <a:pPr marL="0" indent="0" algn="r">
              <a:buNone/>
            </a:pPr>
            <a:r>
              <a:rPr lang="ru-RU" i="1" dirty="0"/>
              <a:t>Ульрих Бек</a:t>
            </a:r>
          </a:p>
          <a:p>
            <a:pPr algn="r"/>
            <a:endParaRPr lang="ru-RU" sz="1000" i="1" dirty="0"/>
          </a:p>
          <a:p>
            <a:r>
              <a:rPr lang="ru-RU" dirty="0"/>
              <a:t>«текучая современность»; «потребитель — это человек, находящийся в движении </a:t>
            </a:r>
            <a:br>
              <a:rPr lang="ru-RU" dirty="0"/>
            </a:br>
            <a:r>
              <a:rPr lang="ru-RU" dirty="0"/>
              <a:t>и обреченный на вечное движение»; «культура общества потребления в основном </a:t>
            </a:r>
            <a:br>
              <a:rPr lang="ru-RU" dirty="0"/>
            </a:br>
            <a:r>
              <a:rPr lang="ru-RU" dirty="0"/>
              <a:t>связана с тем, чтобы забывать, а не запоминать»</a:t>
            </a:r>
          </a:p>
          <a:p>
            <a:pPr marL="0" indent="0" algn="r">
              <a:buNone/>
            </a:pPr>
            <a:r>
              <a:rPr lang="ru-RU" i="1" dirty="0"/>
              <a:t>Зигмунд Бауман</a:t>
            </a:r>
          </a:p>
          <a:p>
            <a:pPr marL="0" indent="0" algn="r">
              <a:buNone/>
            </a:pPr>
            <a:endParaRPr lang="ru-RU" sz="1000" i="1" dirty="0"/>
          </a:p>
          <a:p>
            <a:r>
              <a:rPr lang="ru-RU" dirty="0"/>
              <a:t>«у нас нет другого выбора, кроме постоянного выбора»</a:t>
            </a:r>
          </a:p>
          <a:p>
            <a:pPr marL="0" indent="0" algn="r">
              <a:buNone/>
            </a:pPr>
            <a:r>
              <a:rPr lang="ru-RU" i="1" dirty="0"/>
              <a:t>Энтони </a:t>
            </a:r>
            <a:r>
              <a:rPr lang="ru-RU" i="1" dirty="0" err="1"/>
              <a:t>Гидденс</a:t>
            </a:r>
            <a:endParaRPr lang="ru-RU" i="1" dirty="0"/>
          </a:p>
          <a:p>
            <a:pPr algn="r"/>
            <a:endParaRPr lang="ru-RU" sz="1000" i="1" dirty="0"/>
          </a:p>
          <a:p>
            <a:r>
              <a:rPr lang="ru-RU" dirty="0"/>
              <a:t>«набирает силу „никакая“ духовность»</a:t>
            </a:r>
          </a:p>
          <a:p>
            <a:pPr marL="0" indent="0" algn="r">
              <a:buNone/>
            </a:pPr>
            <a:r>
              <a:rPr lang="ru-RU" i="1" dirty="0"/>
              <a:t>В. И. </a:t>
            </a:r>
            <a:r>
              <a:rPr lang="ru-RU" i="1" dirty="0" err="1"/>
              <a:t>Слободчиков</a:t>
            </a:r>
            <a:endParaRPr lang="ru-RU" i="1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Учебно-методический комплект «С чего начинается Родина?»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50" y="1452934"/>
            <a:ext cx="11349038" cy="5359400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ru-RU" dirty="0"/>
              <a:t>	Темы роликов: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1. «Отечество»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2. «Малая Родина»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3. «Семья»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4. «Память»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5. «Вера»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6. «Песня»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7. «Книга»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8. «Памятники»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9. «Дом»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10. «Героизм»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11. «Пейзаж»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12. «Реликвия»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13. «Искусство»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14. «Труд»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	15. «Ответственность»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52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Социокультурная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19" y="2117952"/>
            <a:ext cx="11349038" cy="43226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200" dirty="0"/>
              <a:t>Социокультурная практика — практика выращивания индивидуальности, человеческого в человеке на основе освоения индивидом </a:t>
            </a:r>
            <a:r>
              <a:rPr lang="ru-RU" sz="2200" b="1" dirty="0"/>
              <a:t>норм</a:t>
            </a:r>
            <a:r>
              <a:rPr lang="ru-RU" sz="2200" dirty="0"/>
              <a:t>, </a:t>
            </a:r>
            <a:r>
              <a:rPr lang="ru-RU" sz="2200" b="1" dirty="0"/>
              <a:t>ценностей</a:t>
            </a:r>
            <a:r>
              <a:rPr lang="ru-RU" sz="2200" dirty="0"/>
              <a:t>, способов действия.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	Активность участника в социокультурной практике является следствием его потребностей в саморазвитии и </a:t>
            </a:r>
            <a:r>
              <a:rPr lang="ru-RU" sz="2200" b="1" dirty="0"/>
              <a:t>ценностном самоопределении</a:t>
            </a:r>
            <a:r>
              <a:rPr lang="ru-RU" sz="2200" dirty="0"/>
              <a:t>, выдвижении собственных инициатив.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	Саморазвитие как фундаментальная способность человека становиться и быть </a:t>
            </a:r>
            <a:r>
              <a:rPr lang="ru-RU" sz="2200" b="1" dirty="0"/>
              <a:t>подлинным субъектом своей жизни</a:t>
            </a:r>
            <a:r>
              <a:rPr lang="ru-RU" sz="2200" dirty="0"/>
              <a:t> рассматривается как цель социокультурной практики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63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Благодарю  за внимание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400" b="0" cap="none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mail</a:t>
            </a:r>
            <a: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400" b="0" cap="none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kerpc@mail</a:t>
            </a:r>
            <a: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b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0" cap="non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телефон: +7(923)355-01-95</a:t>
            </a:r>
          </a:p>
        </p:txBody>
      </p:sp>
    </p:spTree>
    <p:extLst>
      <p:ext uri="{BB962C8B-B14F-4D97-AF65-F5344CB8AC3E}">
        <p14:creationId xmlns:p14="http://schemas.microsoft.com/office/powerpoint/2010/main" val="25688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583" y="0"/>
            <a:ext cx="9321800" cy="817880"/>
          </a:xfrm>
        </p:spPr>
        <p:txBody>
          <a:bodyPr/>
          <a:lstStyle/>
          <a:p>
            <a:r>
              <a:rPr lang="ru-RU" sz="2800" dirty="0"/>
              <a:t>Стратегические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50" y="1741707"/>
            <a:ext cx="11349038" cy="5172275"/>
          </a:xfrm>
        </p:spPr>
        <p:txBody>
          <a:bodyPr/>
          <a:lstStyle/>
          <a:p>
            <a:pPr marL="0" indent="0" algn="just">
              <a:spcBef>
                <a:spcPts val="200"/>
              </a:spcBef>
              <a:buNone/>
            </a:pPr>
            <a:endParaRPr lang="ru-RU" sz="1700" dirty="0"/>
          </a:p>
          <a:p>
            <a:pPr algn="just">
              <a:spcBef>
                <a:spcPts val="200"/>
              </a:spcBef>
            </a:pPr>
            <a:r>
              <a:rPr lang="ru-RU" sz="1800" b="1" dirty="0"/>
              <a:t>Стратегия развития воспитания в Российской Федерации на период до 2025 года </a:t>
            </a:r>
            <a:br>
              <a:rPr lang="ru-RU" sz="1800" b="1" dirty="0"/>
            </a:br>
            <a:r>
              <a:rPr lang="ru-RU" sz="1800" dirty="0"/>
              <a:t>(утверждена распоряжением Правительства Российской Федерации от 29.05.2015 № 996-р)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1800" dirty="0"/>
          </a:p>
          <a:p>
            <a:pPr algn="just">
              <a:spcBef>
                <a:spcPts val="200"/>
              </a:spcBef>
            </a:pPr>
            <a:r>
              <a:rPr lang="ru-RU" sz="1800" b="1" dirty="0"/>
              <a:t>Стратегия национальной безопасности Российской Федерации</a:t>
            </a:r>
            <a:r>
              <a:rPr lang="ru-RU" sz="1800" dirty="0"/>
              <a:t> (утверждена Указом Президента Российской Федерации от 02.07.2021 № 400)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1800" dirty="0"/>
          </a:p>
          <a:p>
            <a:pPr algn="just">
              <a:spcBef>
                <a:spcPts val="200"/>
              </a:spcBef>
            </a:pPr>
            <a:r>
              <a:rPr lang="ru-RU" sz="1800" b="1" dirty="0"/>
              <a:t>Основы государственной политики по сохранению и укреплению традиционных российских духовно-нравственных ценностей</a:t>
            </a:r>
            <a:r>
              <a:rPr lang="en-US" sz="1800" b="1" dirty="0"/>
              <a:t> </a:t>
            </a:r>
            <a:r>
              <a:rPr lang="ru-RU" sz="1800" dirty="0"/>
              <a:t>(утверждены Указом Президента Российской Федерации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от 09.11.2022 № 809)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04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575" y="162822"/>
            <a:ext cx="9321800" cy="817880"/>
          </a:xfrm>
        </p:spPr>
        <p:txBody>
          <a:bodyPr/>
          <a:lstStyle/>
          <a:p>
            <a:r>
              <a:rPr lang="ru-RU" dirty="0"/>
              <a:t>Указ Президента РФ от 09.11.2022 № 809 «Об утверждении </a:t>
            </a:r>
            <a:br>
              <a:rPr lang="ru-RU" dirty="0"/>
            </a:br>
            <a:r>
              <a:rPr lang="ru-RU" dirty="0"/>
              <a:t>Основ государственной политики по сохранению и укреплению традиционных российских духовно-нравственных ценностей»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" y="993171"/>
            <a:ext cx="11349038" cy="7245368"/>
          </a:xfrm>
        </p:spPr>
        <p:txBody>
          <a:bodyPr/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	4. </a:t>
            </a:r>
            <a:r>
              <a:rPr lang="ru-RU" sz="1700" b="1" dirty="0">
                <a:solidFill>
                  <a:schemeClr val="accent4"/>
                </a:solidFill>
              </a:rPr>
              <a:t>Традиционные ценности — это нравственные ориентиры</a:t>
            </a:r>
            <a:r>
              <a:rPr lang="ru-RU" sz="1700" dirty="0">
                <a:solidFill>
                  <a:schemeClr val="accent4"/>
                </a:solidFill>
              </a:rPr>
              <a:t>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</a:t>
            </a:r>
            <a:r>
              <a:rPr lang="ru-RU" sz="1700" b="1" dirty="0">
                <a:solidFill>
                  <a:schemeClr val="accent4"/>
                </a:solidFill>
              </a:rPr>
              <a:t>в духовном, историческом и культурном развитии многонационального народа России</a:t>
            </a:r>
            <a:r>
              <a:rPr lang="ru-RU" sz="1700" dirty="0">
                <a:solidFill>
                  <a:schemeClr val="accent4"/>
                </a:solidFill>
              </a:rPr>
              <a:t>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	5. </a:t>
            </a:r>
            <a:r>
              <a:rPr lang="ru-RU" sz="1700" b="1" dirty="0">
                <a:solidFill>
                  <a:schemeClr val="accent4"/>
                </a:solidFill>
              </a:rPr>
              <a:t>К традиционным ценностям относятся</a:t>
            </a:r>
            <a:r>
              <a:rPr lang="ru-RU" sz="1700" dirty="0">
                <a:solidFill>
                  <a:srgbClr val="C00000"/>
                </a:solidFill>
              </a:rPr>
              <a:t> </a:t>
            </a:r>
            <a:r>
              <a:rPr lang="ru-RU" sz="1700" dirty="0"/>
              <a:t>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	6. Христианство, ислам, буддизм, иудаизм и другие религии, являющиеся неотъемлемой частью российского исторического и духовного наследия, оказали значительное влияние на формирование традиционных ценностей, общих для верующих и неверующих граждан</a:t>
            </a:r>
            <a:r>
              <a:rPr lang="ru-RU" sz="1700" dirty="0">
                <a:solidFill>
                  <a:schemeClr val="accent4"/>
                </a:solidFill>
              </a:rPr>
              <a:t>.</a:t>
            </a:r>
            <a:r>
              <a:rPr lang="ru-RU" sz="1700" dirty="0">
                <a:solidFill>
                  <a:srgbClr val="FF0000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Особая роль 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 становлении и укреплении традиционных ценностей принадлежит православию</a:t>
            </a:r>
            <a:r>
              <a:rPr lang="ru-RU" sz="1700" dirty="0"/>
              <a:t>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	7. Российская Федерация рассматривает </a:t>
            </a:r>
            <a:r>
              <a:rPr lang="ru-RU" sz="1700" b="1" dirty="0">
                <a:solidFill>
                  <a:schemeClr val="accent4"/>
                </a:solidFill>
              </a:rPr>
              <a:t>традиционные ценности как основу российского общества</a:t>
            </a:r>
            <a:r>
              <a:rPr lang="ru-RU" sz="1700" dirty="0"/>
              <a:t>, позволяющую защищать и укреплять суверенитет России, обеспечивать единство нашей многонациональной и многоконфессиональной страны, осуществлять сбережение народа России </a:t>
            </a:r>
            <a:br>
              <a:rPr lang="ru-RU" sz="1700" dirty="0"/>
            </a:br>
            <a:r>
              <a:rPr lang="ru-RU" sz="1700" dirty="0"/>
              <a:t>и развитие человеческого потенциала.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	10. </a:t>
            </a:r>
            <a:r>
              <a:rPr lang="ru-RU" sz="1700" b="1" dirty="0">
                <a:solidFill>
                  <a:schemeClr val="accent4"/>
                </a:solidFill>
              </a:rPr>
              <a:t>Государственная политика по сохранению и укреплению традиционных ценностей реализуется в области образования и воспитания</a:t>
            </a:r>
            <a:r>
              <a:rPr lang="ru-RU" sz="1700" dirty="0"/>
              <a:t>, работы с молодежью, культуры, науки, межнациональных и межрелигиозных отношений, средств массовой информации и массовых коммуникаций, международного сотрудничества. В реализации такой государственной политики участвуют федеральные органы исполнительной власти, ведающие вопросами обороны, безопасности государства, внутренних дел, общественной безопасности, и иные органы публичной власти в пределах своих полномочий.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700" dirty="0"/>
              <a:t> </a:t>
            </a:r>
          </a:p>
          <a:p>
            <a:pPr algn="just">
              <a:spcBef>
                <a:spcPts val="200"/>
              </a:spcBef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830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32195"/>
            <a:ext cx="9321800" cy="81788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Государственный гимн Российской Федерации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3212" y="2517354"/>
            <a:ext cx="4604476" cy="230600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Россия — </a:t>
            </a:r>
            <a:r>
              <a:rPr lang="ru-RU" b="1" dirty="0">
                <a:solidFill>
                  <a:schemeClr val="accent4"/>
                </a:solidFill>
              </a:rPr>
              <a:t>священная</a:t>
            </a:r>
            <a:r>
              <a:rPr lang="ru-RU" dirty="0"/>
              <a:t> наша держава,</a:t>
            </a:r>
          </a:p>
          <a:p>
            <a:pPr marL="0" indent="0">
              <a:buNone/>
            </a:pPr>
            <a:r>
              <a:rPr lang="ru-RU" dirty="0"/>
              <a:t>Россия — любимая наша страна.</a:t>
            </a:r>
          </a:p>
          <a:p>
            <a:pPr marL="0" indent="0">
              <a:buNone/>
            </a:pPr>
            <a:r>
              <a:rPr lang="ru-RU" dirty="0"/>
              <a:t>&lt; … &gt;</a:t>
            </a:r>
          </a:p>
          <a:p>
            <a:pPr marL="0" indent="0">
              <a:buNone/>
            </a:pPr>
            <a:r>
              <a:rPr lang="ru-RU" dirty="0"/>
              <a:t>Одна ты на свете! Одна ты такая —</a:t>
            </a:r>
          </a:p>
          <a:p>
            <a:pPr marL="0" indent="0">
              <a:buNone/>
            </a:pPr>
            <a:r>
              <a:rPr lang="ru-RU" dirty="0"/>
              <a:t>Хранимая </a:t>
            </a:r>
            <a:r>
              <a:rPr lang="ru-RU" b="1" dirty="0">
                <a:solidFill>
                  <a:schemeClr val="accent4"/>
                </a:solidFill>
              </a:rPr>
              <a:t>Богом</a:t>
            </a:r>
            <a:r>
              <a:rPr lang="ru-RU" dirty="0"/>
              <a:t> родная земля!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ru-RU" dirty="0"/>
              <a:t>«Характерной особенностью российской культуры является ее </a:t>
            </a:r>
            <a:r>
              <a:rPr lang="ru-RU" b="1" dirty="0">
                <a:solidFill>
                  <a:schemeClr val="accent4"/>
                </a:solidFill>
              </a:rPr>
              <a:t>историческая связь </a:t>
            </a:r>
            <a:r>
              <a:rPr lang="en-US" b="1" dirty="0">
                <a:solidFill>
                  <a:schemeClr val="accent4"/>
                </a:solidFill>
              </a:rPr>
              <a:t/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>с православием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ru-RU" dirty="0"/>
              <a:t>&lt; … &gt;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ru-RU" b="1" dirty="0">
                <a:solidFill>
                  <a:schemeClr val="accent4"/>
                </a:solidFill>
              </a:rPr>
              <a:t>Роль православия в формировании российской духовности не вмещается в рамки церковных отношений</a:t>
            </a:r>
            <a:r>
              <a:rPr lang="ru-RU" dirty="0"/>
              <a:t>, а выходит на широкое поле светской культуры, которая сама влияет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религиозное сознание и в то же время получает подпитку со стороны религиозного мироощущения»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ru-RU" i="1" dirty="0"/>
              <a:t>М. П. </a:t>
            </a:r>
            <a:r>
              <a:rPr lang="ru-RU" i="1" dirty="0" err="1"/>
              <a:t>Мчедлов</a:t>
            </a:r>
            <a:r>
              <a:rPr lang="ru-RU" i="1" dirty="0"/>
              <a:t>, доктор философских наук, профессор, 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советский и российский религиовед, социолог религии, 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социальный философ, Заслуженный деятель науки РФ</a:t>
            </a:r>
          </a:p>
          <a:p>
            <a:pPr marL="0" indent="0" algn="r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31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785" y="1583562"/>
            <a:ext cx="9856520" cy="535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ru-RU" dirty="0"/>
              <a:t>В основе наших нравственных ценностей прежде всего лежат христианские православные ценности. И в этом смысле оно является важнейшей составной частью души России.</a:t>
            </a:r>
          </a:p>
          <a:p>
            <a:pPr marL="0" indent="0" algn="r">
              <a:buNone/>
            </a:pPr>
            <a:r>
              <a:rPr lang="ru-RU" i="1" dirty="0"/>
              <a:t>Президент Российской Федерации 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Владимир Владимирович Путин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«Худой гражданин земного Отечества и небесного недостоин»</a:t>
            </a:r>
          </a:p>
          <a:p>
            <a:pPr marL="0" indent="0" algn="r">
              <a:buNone/>
            </a:pPr>
            <a:r>
              <a:rPr lang="ru-RU" i="1" dirty="0"/>
              <a:t>святитель Филарет Московский (Дроздов)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	«Помните, что Отечество земное с его Церковью есть преддверие Отечества небесного, 	потому любите его горячо и будьте готовы душу свою за него положить»</a:t>
            </a:r>
          </a:p>
          <a:p>
            <a:pPr marL="0" indent="0" algn="r">
              <a:buNone/>
            </a:pPr>
            <a:r>
              <a:rPr lang="ru-RU" i="1" dirty="0"/>
              <a:t>святой праведный Иоанн Кронштадтский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0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450" y="32195"/>
            <a:ext cx="9321800" cy="81788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«…позитивные изменения в общественном сознании и государственной политике обусловлены не только деятельностью школы, педагогов или чиновников. В их основе лежат масштабные социально-культурные трансформации российского общества в постсоветский период, вызывающие </a:t>
            </a:r>
            <a:r>
              <a:rPr lang="ru-RU" b="1" dirty="0">
                <a:solidFill>
                  <a:schemeClr val="accent4"/>
                </a:solidFill>
              </a:rPr>
              <a:t>постепенное смещение доминирующей парадигмы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общественного воспитания. </a:t>
            </a:r>
            <a:r>
              <a:rPr lang="ru-RU" b="1" dirty="0">
                <a:solidFill>
                  <a:schemeClr val="accent4"/>
                </a:solidFill>
              </a:rPr>
              <a:t>От, условно говоря, </a:t>
            </a:r>
            <a:r>
              <a:rPr lang="ru-RU" b="1" dirty="0" err="1">
                <a:solidFill>
                  <a:schemeClr val="accent4"/>
                </a:solidFill>
              </a:rPr>
              <a:t>глобалистско</a:t>
            </a:r>
            <a:r>
              <a:rPr lang="ru-RU" b="1" dirty="0">
                <a:solidFill>
                  <a:schemeClr val="accent4"/>
                </a:solidFill>
              </a:rPr>
              <a:t>-гуманистической (секулярно-</a:t>
            </a:r>
            <a:r>
              <a:rPr lang="ru-RU" b="1" dirty="0" err="1">
                <a:solidFill>
                  <a:schemeClr val="accent4"/>
                </a:solidFill>
              </a:rPr>
              <a:t>глобалистской</a:t>
            </a:r>
            <a:r>
              <a:rPr lang="ru-RU" b="1" dirty="0">
                <a:solidFill>
                  <a:schemeClr val="accent4"/>
                </a:solidFill>
              </a:rPr>
              <a:t>)</a:t>
            </a:r>
            <a:r>
              <a:rPr lang="ru-RU" dirty="0"/>
              <a:t>, пришедшей в 1990-е годы на смену коммунистической идеологии и коммунистическому воспитанию, </a:t>
            </a:r>
            <a:r>
              <a:rPr lang="ru-RU" b="1" dirty="0">
                <a:solidFill>
                  <a:schemeClr val="accent4"/>
                </a:solidFill>
              </a:rPr>
              <a:t>к традиционалистской парадигме, воспитанию на основе традиционных (российских) социокультурных, духовно-нравственных ценностей</a:t>
            </a:r>
            <a:r>
              <a:rPr lang="ru-RU" dirty="0"/>
              <a:t>»</a:t>
            </a:r>
          </a:p>
          <a:p>
            <a:pPr marL="0" indent="0" algn="r">
              <a:buNone/>
            </a:pPr>
            <a:r>
              <a:rPr lang="ru-RU" i="1" dirty="0"/>
              <a:t>И. В. Метлик, доктор педагогических наук, доцент, </a:t>
            </a:r>
            <a:br>
              <a:rPr lang="ru-RU" i="1" dirty="0"/>
            </a:br>
            <a:r>
              <a:rPr lang="ru-RU" i="1" dirty="0"/>
              <a:t>Институт изучения детства, семьи и воспитания </a:t>
            </a:r>
            <a:br>
              <a:rPr lang="ru-RU" i="1" dirty="0"/>
            </a:br>
            <a:r>
              <a:rPr lang="ru-RU" i="1" dirty="0"/>
              <a:t>Российской академии образования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5_ипк нов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0070C0"/>
      </a:accent2>
      <a:accent3>
        <a:srgbClr val="FFFFFF"/>
      </a:accent3>
      <a:accent4>
        <a:srgbClr val="000000"/>
      </a:accent4>
      <a:accent5>
        <a:srgbClr val="C8D7E5"/>
      </a:accent5>
      <a:accent6>
        <a:srgbClr val="0070C0"/>
      </a:accent6>
      <a:hlink>
        <a:srgbClr val="F7B615"/>
      </a:hlink>
      <a:folHlink>
        <a:srgbClr val="70440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ипк нов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0070C0"/>
      </a:accent2>
      <a:accent3>
        <a:srgbClr val="FFFFFF"/>
      </a:accent3>
      <a:accent4>
        <a:srgbClr val="000000"/>
      </a:accent4>
      <a:accent5>
        <a:srgbClr val="C8D7E5"/>
      </a:accent5>
      <a:accent6>
        <a:srgbClr val="0070C0"/>
      </a:accent6>
      <a:hlink>
        <a:srgbClr val="F7B615"/>
      </a:hlink>
      <a:folHlink>
        <a:srgbClr val="70440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ипк нов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0070C0"/>
      </a:accent2>
      <a:accent3>
        <a:srgbClr val="FFFFFF"/>
      </a:accent3>
      <a:accent4>
        <a:srgbClr val="000000"/>
      </a:accent4>
      <a:accent5>
        <a:srgbClr val="C8D7E5"/>
      </a:accent5>
      <a:accent6>
        <a:srgbClr val="0070C0"/>
      </a:accent6>
      <a:hlink>
        <a:srgbClr val="F7B615"/>
      </a:hlink>
      <a:folHlink>
        <a:srgbClr val="70440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ипк нов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0070C0"/>
      </a:accent2>
      <a:accent3>
        <a:srgbClr val="FFFFFF"/>
      </a:accent3>
      <a:accent4>
        <a:srgbClr val="000000"/>
      </a:accent4>
      <a:accent5>
        <a:srgbClr val="C8D7E5"/>
      </a:accent5>
      <a:accent6>
        <a:srgbClr val="0070C0"/>
      </a:accent6>
      <a:hlink>
        <a:srgbClr val="F7B615"/>
      </a:hlink>
      <a:folHlink>
        <a:srgbClr val="70440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5302</TotalTime>
  <Words>254</Words>
  <Application>Microsoft Office PowerPoint</Application>
  <PresentationFormat>Произвольный</PresentationFormat>
  <Paragraphs>171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5_ипк новый</vt:lpstr>
      <vt:lpstr>Обычная</vt:lpstr>
      <vt:lpstr>6_ипк новый</vt:lpstr>
      <vt:lpstr>7_ипк новый</vt:lpstr>
      <vt:lpstr>8_ипк новый</vt:lpstr>
      <vt:lpstr>Духовно-нравственное воспитание в школе: актуальность, социокультурное партнерство  в духовной сфере, перспективы</vt:lpstr>
      <vt:lpstr>Социокультурные трансформации общества</vt:lpstr>
      <vt:lpstr>Стратегические документы</vt:lpstr>
      <vt:lpstr>Указ Президента РФ от 09.11.2022 № 809 «Об утверждении  Основ государственной политики по сохранению и укреплению традиционных российских духовно-нравственных ценностей» </vt:lpstr>
      <vt:lpstr> Государственный гимн Российской Федерации </vt:lpstr>
      <vt:lpstr>Презентация PowerPoint</vt:lpstr>
      <vt:lpstr>Презентация PowerPoint</vt:lpstr>
      <vt:lpstr>Презентация PowerPoint</vt:lpstr>
      <vt:lpstr> </vt:lpstr>
      <vt:lpstr>  </vt:lpstr>
      <vt:lpstr> Концепция духовно-нравственного развития  и воспитания личности гражданина России </vt:lpstr>
      <vt:lpstr>  </vt:lpstr>
      <vt:lpstr>  </vt:lpstr>
      <vt:lpstr> Федеральный закон «Об образовании в Российской Федерации» от 29.12.2012 № 273-ФЗ </vt:lpstr>
      <vt:lpstr> Стандарт ориентирован на становление личностных характеристик выпускника («портрет выпускника школы»): </vt:lpstr>
      <vt:lpstr>Социокультурное партнерство в духовной сфере</vt:lpstr>
      <vt:lpstr> Ежегодные мероприятия </vt:lpstr>
      <vt:lpstr>  Ежегодные конкурсы   </vt:lpstr>
      <vt:lpstr> Рекомендуемые региональные ресурсы </vt:lpstr>
      <vt:lpstr> Учебно-методический комплект «С чего начинается Родина?» </vt:lpstr>
      <vt:lpstr>Социокультурная практика</vt:lpstr>
      <vt:lpstr>Благодарю  за внимание   e-mail: kerpc@mail.ru телефон: +7(923)355-01-95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user</cp:lastModifiedBy>
  <cp:revision>386</cp:revision>
  <cp:lastPrinted>2020-11-12T05:02:51Z</cp:lastPrinted>
  <dcterms:created xsi:type="dcterms:W3CDTF">2017-10-07T03:30:13Z</dcterms:created>
  <dcterms:modified xsi:type="dcterms:W3CDTF">2024-01-31T06:43:29Z</dcterms:modified>
</cp:coreProperties>
</file>