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94" r:id="rId4"/>
    <p:sldId id="295" r:id="rId5"/>
    <p:sldId id="296" r:id="rId6"/>
    <p:sldId id="297" r:id="rId7"/>
    <p:sldId id="300" r:id="rId8"/>
    <p:sldId id="298" r:id="rId9"/>
    <p:sldId id="268" r:id="rId10"/>
    <p:sldId id="286" r:id="rId11"/>
    <p:sldId id="287" r:id="rId12"/>
    <p:sldId id="270" r:id="rId13"/>
    <p:sldId id="265" r:id="rId14"/>
    <p:sldId id="288" r:id="rId15"/>
    <p:sldId id="299" r:id="rId16"/>
    <p:sldId id="291" r:id="rId17"/>
    <p:sldId id="278" r:id="rId18"/>
    <p:sldId id="266" r:id="rId19"/>
    <p:sldId id="269" r:id="rId20"/>
    <p:sldId id="277" r:id="rId21"/>
    <p:sldId id="274" r:id="rId22"/>
    <p:sldId id="289" r:id="rId23"/>
    <p:sldId id="282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105" d="100"/>
          <a:sy n="105" d="100"/>
        </p:scale>
        <p:origin x="-179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incult.info/teachin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&#1084;&#1086;&#1080;&#1092;&#1080;&#1085;&#1072;&#1085;&#1089;&#1099;.&#1088;&#1092;/events/?tab=calendar" TargetMode="External"/><Relationship Id="rId4" Type="http://schemas.openxmlformats.org/officeDocument/2006/relationships/hyperlink" Target="https://&#1084;&#1086;&#1080;&#1092;&#1080;&#1085;&#1072;&#1085;&#1089;&#1099;.&#1088;&#1092;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gram-history.oc3.ru/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73.ru/upload/docs/banner/33.pdf" TargetMode="External"/><Relationship Id="rId3" Type="http://schemas.openxmlformats.org/officeDocument/2006/relationships/hyperlink" Target="https://www.mo73.ru/upload/docs/banner/%D0%9F%D0%BB%D0%B0%D0%BD%20%D0%BC%D0%B5%D1%80%D0%BE%D0%BF%D1%80%D0%B8%D1%8F%D1%82%D0%B8%D0%B9.pdf" TargetMode="External"/><Relationship Id="rId7" Type="http://schemas.openxmlformats.org/officeDocument/2006/relationships/hyperlink" Target="https://www.mo73.ru/upload/docs/banner/22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73.ru/upload/docs/banner/11.pdf" TargetMode="External"/><Relationship Id="rId5" Type="http://schemas.openxmlformats.org/officeDocument/2006/relationships/hyperlink" Target="https://www.mo73.ru/upload/docs/banner/291-%D1%80%20%D0%9E%20%D1%84%D0%B5%D0%B4%D0%B5%D1%80%D0%B0%D0%BB%D1%8C%D0%BD%D1%8B%D1%85%20%D1%86%D0%B5%D0%BD%D1%82%D1%80%D0%B0%D1%85%20%D1%84%D0%B8%D0%BD%D0%B3%D1%80%D0%B0%D0%BC%D0%BE%D1%82%D0%BD%D0%BE%D1%81%D1%82%D0%B8.pdf" TargetMode="External"/><Relationship Id="rId10" Type="http://schemas.openxmlformats.org/officeDocument/2006/relationships/hyperlink" Target="https://www.mo73.ru/upload/docs/banner/55.PDF" TargetMode="External"/><Relationship Id="rId4" Type="http://schemas.openxmlformats.org/officeDocument/2006/relationships/hyperlink" Target="https://www.mo73.ru/upload/docs/banner/%D0%9F%D1%80%D0%B8%D0%BA%D0%B0%D0%B7%20%D0%9C%D0%B8%D0%BD%D1%84%D0%B8%D0%BD%D0%B0%20%D0%A0%D0%A4%20352.pdf" TargetMode="External"/><Relationship Id="rId9" Type="http://schemas.openxmlformats.org/officeDocument/2006/relationships/hyperlink" Target="https://www.mo73.ru/upload/docs/banner/4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Формирование финансовой грамотности в условиях учебного процесса в рамках ФГОС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275856" y="5157192"/>
            <a:ext cx="5868144" cy="17008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Свинина Людмила Борисовна, методист управления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образования администрации </a:t>
            </a:r>
            <a:r>
              <a:rPr kumimoji="0" lang="ru-RU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Курагинского</a:t>
            </a: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района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baseline="0" dirty="0">
              <a:solidFill>
                <a:schemeClr val="tx1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19.11.2021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3924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УМК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-4 класс – авторы </a:t>
            </a:r>
            <a:r>
              <a:rPr lang="ru-RU" sz="2800" dirty="0" err="1" smtClean="0">
                <a:solidFill>
                  <a:schemeClr val="tx1"/>
                </a:solidFill>
              </a:rPr>
              <a:t>Корлюгова</a:t>
            </a:r>
            <a:r>
              <a:rPr lang="ru-RU" sz="2800" dirty="0" smtClean="0">
                <a:solidFill>
                  <a:schemeClr val="tx1"/>
                </a:solidFill>
              </a:rPr>
              <a:t> Ю.Н., </a:t>
            </a:r>
            <a:r>
              <a:rPr lang="ru-RU" sz="2800" dirty="0" err="1" smtClean="0">
                <a:solidFill>
                  <a:schemeClr val="tx1"/>
                </a:solidFill>
              </a:rPr>
              <a:t>Гоппе</a:t>
            </a:r>
            <a:r>
              <a:rPr lang="ru-RU" sz="2800" dirty="0" smtClean="0">
                <a:solidFill>
                  <a:schemeClr val="tx1"/>
                </a:solidFill>
              </a:rPr>
              <a:t> Е.Е.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-5-7 класс – авторы </a:t>
            </a:r>
            <a:r>
              <a:rPr lang="ru-RU" sz="2800" dirty="0" err="1" smtClean="0">
                <a:solidFill>
                  <a:schemeClr val="tx1"/>
                </a:solidFill>
              </a:rPr>
              <a:t>Корлюгова</a:t>
            </a:r>
            <a:r>
              <a:rPr lang="ru-RU" sz="2800" dirty="0" smtClean="0">
                <a:solidFill>
                  <a:schemeClr val="tx1"/>
                </a:solidFill>
              </a:rPr>
              <a:t> Ю.Н.,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1"/>
                </a:solidFill>
              </a:rPr>
              <a:t>Половникова</a:t>
            </a:r>
            <a:r>
              <a:rPr lang="ru-RU" sz="2800" dirty="0" smtClean="0">
                <a:solidFill>
                  <a:schemeClr val="tx1"/>
                </a:solidFill>
              </a:rPr>
              <a:t> А.В., И.В. </a:t>
            </a:r>
            <a:r>
              <a:rPr lang="ru-RU" sz="2800" dirty="0" err="1" smtClean="0">
                <a:solidFill>
                  <a:schemeClr val="tx1"/>
                </a:solidFill>
              </a:rPr>
              <a:t>Липсиц</a:t>
            </a:r>
            <a:r>
              <a:rPr lang="ru-RU" sz="2800" dirty="0" smtClean="0">
                <a:solidFill>
                  <a:schemeClr val="tx1"/>
                </a:solidFill>
              </a:rPr>
              <a:t>, Е.А. Вигдорчик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-8-9 классы – авторы </a:t>
            </a:r>
            <a:r>
              <a:rPr lang="ru-RU" sz="2800" dirty="0" err="1" smtClean="0">
                <a:solidFill>
                  <a:schemeClr val="tx1"/>
                </a:solidFill>
              </a:rPr>
              <a:t>Липсиц</a:t>
            </a:r>
            <a:r>
              <a:rPr lang="ru-RU" sz="2800" dirty="0" smtClean="0">
                <a:solidFill>
                  <a:schemeClr val="tx1"/>
                </a:solidFill>
              </a:rPr>
              <a:t> И.В., Рязанова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О.И., </a:t>
            </a:r>
            <a:r>
              <a:rPr lang="ru-RU" sz="2800" dirty="0" err="1" smtClean="0">
                <a:solidFill>
                  <a:schemeClr val="tx1"/>
                </a:solidFill>
              </a:rPr>
              <a:t>Лавренова</a:t>
            </a:r>
            <a:r>
              <a:rPr lang="ru-RU" sz="2800" dirty="0" smtClean="0">
                <a:solidFill>
                  <a:schemeClr val="tx1"/>
                </a:solidFill>
              </a:rPr>
              <a:t> Е.Б.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-10-11 класс- авторы Брехова Ю.В., </a:t>
            </a:r>
            <a:r>
              <a:rPr lang="ru-RU" sz="2800" dirty="0" err="1" smtClean="0">
                <a:solidFill>
                  <a:schemeClr val="tx1"/>
                </a:solidFill>
              </a:rPr>
              <a:t>Алмосов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А.П., </a:t>
            </a:r>
            <a:r>
              <a:rPr lang="ru-RU" sz="2800" dirty="0" err="1" smtClean="0">
                <a:solidFill>
                  <a:schemeClr val="tx1"/>
                </a:solidFill>
              </a:rPr>
              <a:t>Завьялов</a:t>
            </a:r>
            <a:r>
              <a:rPr lang="ru-RU" sz="2800" dirty="0" smtClean="0">
                <a:solidFill>
                  <a:schemeClr val="tx1"/>
                </a:solidFill>
              </a:rPr>
              <a:t> Д.Ю.</a:t>
            </a:r>
          </a:p>
          <a:p>
            <a:pPr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-27384"/>
            <a:ext cx="7560840" cy="13608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effectLst/>
              </a:rPr>
              <a:t>Литература</a:t>
            </a:r>
            <a:endParaRPr lang="ru-RU" sz="3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8064896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Финансовая грамотность на уроках всеобщей</a:t>
            </a:r>
          </a:p>
          <a:p>
            <a:pPr marL="342900" indent="-342900"/>
            <a:r>
              <a:rPr lang="ru-RU" sz="2800" dirty="0" smtClean="0"/>
              <a:t>истории и истории России. </a:t>
            </a:r>
            <a:r>
              <a:rPr lang="ru-RU" sz="2800" dirty="0" err="1" smtClean="0"/>
              <a:t>Агапиева</a:t>
            </a:r>
            <a:r>
              <a:rPr lang="ru-RU" sz="2800" dirty="0" smtClean="0"/>
              <a:t> А.И.,</a:t>
            </a:r>
          </a:p>
          <a:p>
            <a:pPr marL="342900" indent="-342900"/>
            <a:r>
              <a:rPr lang="ru-RU" sz="2800" dirty="0" err="1" smtClean="0"/>
              <a:t>Худокормов</a:t>
            </a:r>
            <a:r>
              <a:rPr lang="ru-RU" sz="2800" dirty="0" smtClean="0"/>
              <a:t> А.Г.и др. Учебное пособие для 5-11</a:t>
            </a:r>
          </a:p>
          <a:p>
            <a:pPr marL="342900" indent="-342900"/>
            <a:r>
              <a:rPr lang="ru-RU" sz="2800" dirty="0" smtClean="0"/>
              <a:t>классов / Под редакцией Ю. Н. </a:t>
            </a:r>
            <a:r>
              <a:rPr lang="ru-RU" sz="2800" dirty="0" err="1" smtClean="0"/>
              <a:t>Калашнова</a:t>
            </a:r>
            <a:r>
              <a:rPr lang="ru-RU" sz="2800" dirty="0" smtClean="0"/>
              <a:t>. Москва,</a:t>
            </a:r>
          </a:p>
          <a:p>
            <a:pPr marL="342900" indent="-342900"/>
            <a:r>
              <a:rPr lang="ru-RU" sz="2800" dirty="0" smtClean="0"/>
              <a:t>2018.</a:t>
            </a:r>
          </a:p>
          <a:p>
            <a:r>
              <a:rPr lang="ru-RU" sz="2800" dirty="0" smtClean="0"/>
              <a:t>2. Финансовая грамотность на уроках всеобщей истории и истории России. Методическое пособие / Лёвушкин К. В., Любушкин Д. С.  — М.: Изд-во Юрия </a:t>
            </a:r>
            <a:r>
              <a:rPr lang="ru-RU" sz="2800" dirty="0" err="1" smtClean="0"/>
              <a:t>Калашнова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АйТи</a:t>
            </a:r>
            <a:r>
              <a:rPr lang="ru-RU" sz="2800" dirty="0" smtClean="0"/>
              <a:t> Агентство ОС3, 2018.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980" t="12602" r="64995" b="33643"/>
          <a:stretch>
            <a:fillRect/>
          </a:stretch>
        </p:blipFill>
        <p:spPr bwMode="auto">
          <a:xfrm>
            <a:off x="0" y="476672"/>
            <a:ext cx="4383597" cy="55172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3816" t="23540" r="70894" b="41180"/>
          <a:stretch>
            <a:fillRect/>
          </a:stretch>
        </p:blipFill>
        <p:spPr bwMode="auto">
          <a:xfrm>
            <a:off x="4893018" y="476672"/>
            <a:ext cx="4250982" cy="55172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/>
          <a:srcRect l="3932" t="13460" r="28738" b="23540"/>
          <a:stretch>
            <a:fillRect/>
          </a:stretch>
        </p:blipFill>
        <p:spPr bwMode="auto">
          <a:xfrm>
            <a:off x="1" y="908720"/>
            <a:ext cx="9144000" cy="484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3131840" y="548680"/>
            <a:ext cx="3240360" cy="784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Сайты</a:t>
            </a:r>
            <a:endParaRPr kumimoji="0" lang="ru-RU" sz="3600" i="0" u="none" strike="noStrike" kern="1200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7772400" cy="180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  <a:hlinkClick r:id="rId3"/>
              </a:rPr>
              <a:t>https://fincult.info/teaching</a:t>
            </a:r>
            <a:r>
              <a:rPr lang="en-US" sz="2800" dirty="0" smtClean="0">
                <a:solidFill>
                  <a:schemeClr val="accent1"/>
                </a:solidFill>
                <a:hlinkClick r:id="rId3"/>
              </a:rPr>
              <a:t>/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hlinkClick r:id="rId4"/>
              </a:rPr>
              <a:t>https://</a:t>
            </a:r>
            <a:r>
              <a:rPr lang="ru-RU" sz="2800" dirty="0" err="1">
                <a:solidFill>
                  <a:schemeClr val="accent1"/>
                </a:solidFill>
                <a:hlinkClick r:id="rId4"/>
              </a:rPr>
              <a:t>моифинансы.рф</a:t>
            </a:r>
            <a:r>
              <a:rPr lang="ru-RU" sz="2800" dirty="0" smtClean="0">
                <a:solidFill>
                  <a:schemeClr val="accent1"/>
                </a:solidFill>
                <a:hlinkClick r:id="rId4"/>
              </a:rPr>
              <a:t>/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sz="2800" dirty="0">
                <a:solidFill>
                  <a:schemeClr val="accent1"/>
                </a:solidFill>
                <a:hlinkClick r:id="rId5"/>
              </a:rPr>
              <a:t>https://</a:t>
            </a:r>
            <a:r>
              <a:rPr lang="ru-RU" sz="2800" dirty="0" err="1">
                <a:solidFill>
                  <a:schemeClr val="accent1"/>
                </a:solidFill>
                <a:hlinkClick r:id="rId5"/>
              </a:rPr>
              <a:t>моифинансы.рф</a:t>
            </a:r>
            <a:r>
              <a:rPr lang="ru-RU" sz="2800" dirty="0">
                <a:solidFill>
                  <a:schemeClr val="accent1"/>
                </a:solidFill>
                <a:hlinkClick r:id="rId5"/>
              </a:rPr>
              <a:t>/</a:t>
            </a:r>
            <a:r>
              <a:rPr lang="en-US" sz="2800" dirty="0">
                <a:solidFill>
                  <a:schemeClr val="accent1"/>
                </a:solidFill>
                <a:hlinkClick r:id="rId5"/>
              </a:rPr>
              <a:t>events/?</a:t>
            </a:r>
            <a:r>
              <a:rPr lang="en-US" sz="2800" dirty="0" smtClean="0">
                <a:solidFill>
                  <a:schemeClr val="accent1"/>
                </a:solidFill>
                <a:hlinkClick r:id="rId5"/>
              </a:rPr>
              <a:t>tab=calendar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endParaRPr lang="ru-RU" sz="2800" dirty="0" smtClean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340768"/>
            <a:ext cx="8280920" cy="4320480"/>
          </a:xfrm>
        </p:spPr>
        <p:txBody>
          <a:bodyPr/>
          <a:lstStyle/>
          <a:p>
            <a:r>
              <a:rPr lang="en-US" dirty="0"/>
              <a:t>http://rcfg24.ru/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-27384"/>
            <a:ext cx="7704856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Региональный центр финансовой грамотности Красноярского края</a:t>
            </a:r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058616" cy="39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24447" t="15980" r="13184" b="12201"/>
          <a:stretch>
            <a:fillRect/>
          </a:stretch>
        </p:blipFill>
        <p:spPr bwMode="auto">
          <a:xfrm>
            <a:off x="683567" y="332656"/>
            <a:ext cx="76707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46805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sz="3800" dirty="0" smtClean="0">
                <a:solidFill>
                  <a:schemeClr val="tx1"/>
                </a:solidFill>
              </a:rPr>
              <a:t>Всероссийская олимпиада для старшеклассников по финансовой грамотности, финансовому рынку и защите прав потребителей финансовых услуг</a:t>
            </a:r>
          </a:p>
          <a:p>
            <a:pPr lvl="0"/>
            <a:r>
              <a:rPr lang="ru-RU" sz="3800" dirty="0" err="1" smtClean="0">
                <a:solidFill>
                  <a:schemeClr val="tx1"/>
                </a:solidFill>
              </a:rPr>
              <a:t>Онлайн-олимпиады</a:t>
            </a:r>
            <a:r>
              <a:rPr lang="ru-RU" sz="3800" dirty="0" smtClean="0">
                <a:solidFill>
                  <a:schemeClr val="tx1"/>
                </a:solidFill>
              </a:rPr>
              <a:t> по финансовой грамотности</a:t>
            </a:r>
          </a:p>
          <a:p>
            <a:pPr lvl="0"/>
            <a:r>
              <a:rPr lang="ru-RU" sz="3800" dirty="0" smtClean="0">
                <a:solidFill>
                  <a:schemeClr val="tx1"/>
                </a:solidFill>
              </a:rPr>
              <a:t>Всероссийской </a:t>
            </a:r>
            <a:r>
              <a:rPr lang="ru-RU" sz="3800" dirty="0" err="1" smtClean="0">
                <a:solidFill>
                  <a:schemeClr val="tx1"/>
                </a:solidFill>
              </a:rPr>
              <a:t>онлайн-олимпиады</a:t>
            </a:r>
            <a:r>
              <a:rPr lang="ru-RU" sz="3800" dirty="0" smtClean="0">
                <a:solidFill>
                  <a:schemeClr val="tx1"/>
                </a:solidFill>
              </a:rPr>
              <a:t> по финансовой грамотности</a:t>
            </a:r>
          </a:p>
          <a:p>
            <a:pPr lvl="0"/>
            <a:r>
              <a:rPr lang="ru-RU" sz="3800" dirty="0" smtClean="0">
                <a:solidFill>
                  <a:schemeClr val="tx1"/>
                </a:solidFill>
              </a:rPr>
              <a:t>Олимпиада школьников «Высшая проба»: Финансовая грамотность</a:t>
            </a:r>
          </a:p>
          <a:p>
            <a:pPr lvl="0"/>
            <a:r>
              <a:rPr lang="ru-RU" sz="3800" dirty="0" smtClean="0">
                <a:solidFill>
                  <a:schemeClr val="tx1"/>
                </a:solidFill>
              </a:rPr>
              <a:t>Олимпиады </a:t>
            </a:r>
            <a:r>
              <a:rPr lang="ru-RU" sz="3800" dirty="0" smtClean="0">
                <a:solidFill>
                  <a:schemeClr val="tx1"/>
                </a:solidFill>
              </a:rPr>
              <a:t>по финансовой грамотности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-27384"/>
            <a:ext cx="5832648" cy="13608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Олимпиады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771800" y="404664"/>
            <a:ext cx="3888432" cy="9561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Конкурсы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24069"/>
          <a:stretch/>
        </p:blipFill>
        <p:spPr bwMode="auto">
          <a:xfrm>
            <a:off x="179512" y="1545697"/>
            <a:ext cx="7321176" cy="531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9681" r="1806" b="12200"/>
          <a:stretch>
            <a:fillRect/>
          </a:stretch>
        </p:blipFill>
        <p:spPr bwMode="auto">
          <a:xfrm>
            <a:off x="251520" y="-1"/>
            <a:ext cx="8537447" cy="291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9681" r="12476" b="12200"/>
          <a:stretch>
            <a:fillRect/>
          </a:stretch>
        </p:blipFill>
        <p:spPr bwMode="auto">
          <a:xfrm>
            <a:off x="179511" y="3752166"/>
            <a:ext cx="8609455" cy="325366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Сайт «Финансовая грамотность на уроках</a:t>
            </a:r>
          </a:p>
          <a:p>
            <a:r>
              <a:rPr lang="ru-RU" dirty="0"/>
              <a:t>истории</a:t>
            </a:r>
            <a:r>
              <a:rPr lang="ru-RU" dirty="0" smtClean="0"/>
              <a:t>»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https://fingram-history.oc3.ru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июле 2021 года утверждены новые ФГОС. Обучение по новым программам в рамках новых ФГОС НОО и ФГОС ООО начнётся с 1 сентября 2022 года. Пока же активно обсуждаются изменения, которые ожидаются.</a:t>
            </a:r>
          </a:p>
          <a:p>
            <a:r>
              <a:rPr lang="ru-RU" dirty="0"/>
              <a:t>Один из самых спорных моментов – введение финансовой грамотности в школе. </a:t>
            </a:r>
            <a:endParaRPr lang="ru-RU" dirty="0" smtClean="0"/>
          </a:p>
          <a:p>
            <a:r>
              <a:rPr lang="ru-RU" dirty="0" smtClean="0"/>
              <a:t>Сразу </a:t>
            </a:r>
            <a:r>
              <a:rPr lang="ru-RU" dirty="0"/>
              <a:t>стоит отметить, что речь не идёт о каком-то дополнительном предмете. Предполагается, что финансовые знания и навыки дети будут получать при изучении таких предметов, как </a:t>
            </a:r>
            <a:r>
              <a:rPr lang="ru-RU" i="1" dirty="0">
                <a:solidFill>
                  <a:srgbClr val="FF0000"/>
                </a:solidFill>
              </a:rPr>
              <a:t>математика</a:t>
            </a:r>
            <a:r>
              <a:rPr lang="ru-RU" i="1" dirty="0"/>
              <a:t>, </a:t>
            </a:r>
            <a:r>
              <a:rPr lang="ru-RU" i="1" dirty="0">
                <a:solidFill>
                  <a:srgbClr val="FF0000"/>
                </a:solidFill>
              </a:rPr>
              <a:t>окружающий мир</a:t>
            </a:r>
            <a:r>
              <a:rPr lang="ru-RU" dirty="0"/>
              <a:t> в начальной школе; </a:t>
            </a:r>
            <a:r>
              <a:rPr lang="ru-RU" i="1" dirty="0">
                <a:solidFill>
                  <a:srgbClr val="FF0000"/>
                </a:solidFill>
              </a:rPr>
              <a:t>математика, обществознание, география, информатика</a:t>
            </a:r>
            <a:r>
              <a:rPr lang="ru-RU" dirty="0"/>
              <a:t> в основной школе.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t="9681" r="1844" b="10940"/>
          <a:stretch>
            <a:fillRect/>
          </a:stretch>
        </p:blipFill>
        <p:spPr bwMode="auto">
          <a:xfrm>
            <a:off x="0" y="1268760"/>
            <a:ext cx="9120926" cy="41490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t="9681" r="14602" b="12200"/>
          <a:stretch>
            <a:fillRect/>
          </a:stretch>
        </p:blipFill>
        <p:spPr bwMode="auto">
          <a:xfrm>
            <a:off x="-1" y="0"/>
            <a:ext cx="8063467" cy="41490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 t="9681" r="2514" b="12200"/>
          <a:stretch>
            <a:fillRect/>
          </a:stretch>
        </p:blipFill>
        <p:spPr bwMode="auto">
          <a:xfrm>
            <a:off x="1043608" y="3206727"/>
            <a:ext cx="8100392" cy="365127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824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место новой дисциплины в учебном плане на федеральном уровне</a:t>
            </a:r>
          </a:p>
          <a:p>
            <a:pPr marL="514350" indent="-51435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не предусмотрено;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2. нежелание большей части родителей дополнительной учебной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нагрузки для своих детей;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3. для преподавания дисциплины не хватает партнерских связей с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организациями, которые могли бы сотрудничать со школами по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проведению практикумов в банках и страховых компаниях, а также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предоставлять для этого экспертов в конкретных областях знаний;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5. проблемы реализации </a:t>
            </a:r>
            <a:r>
              <a:rPr lang="ru-RU" sz="2000" dirty="0" err="1" smtClean="0">
                <a:solidFill>
                  <a:schemeClr val="tx1"/>
                </a:solidFill>
              </a:rPr>
              <a:t>компетентностного</a:t>
            </a:r>
            <a:r>
              <a:rPr lang="ru-RU" sz="2000" dirty="0" smtClean="0">
                <a:solidFill>
                  <a:schemeClr val="tx1"/>
                </a:solidFill>
              </a:rPr>
              <a:t> подхода в преподавании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основ финансовой грамотности в рамках действующего образовательного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Стандарта;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6. Линия УМК «Финансовая грамотность». Учебных пособий, рабочих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тетрадей недостаточно.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0"/>
            <a:ext cx="7632848" cy="13334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Проблемы преподавания финансовой грамотности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600" y="-27384"/>
            <a:ext cx="7200800" cy="13608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Планируемые мероприятия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Содержимое 1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2808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sz="3500" dirty="0" smtClean="0">
                <a:solidFill>
                  <a:schemeClr val="tx1"/>
                </a:solidFill>
              </a:rPr>
              <a:t>. Информирование родителей о мероприятиях по финансовой грамотности, проводимых в образовательной организации.</a:t>
            </a:r>
          </a:p>
          <a:p>
            <a:pPr>
              <a:buNone/>
            </a:pPr>
            <a:r>
              <a:rPr lang="ru-RU" sz="3500" dirty="0" smtClean="0">
                <a:solidFill>
                  <a:schemeClr val="tx1"/>
                </a:solidFill>
              </a:rPr>
              <a:t>    2. Формирование финансовой грамотности учащихся через различные формы организации образовательной деятельности.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Так, ученики начальной школы узнают, что такое семейный бюджет, экономическое благосостояние.</a:t>
            </a:r>
          </a:p>
          <a:p>
            <a:r>
              <a:rPr lang="ru-RU" dirty="0"/>
              <a:t>С 5-го по 9-ый класс учащиеся узнают довольно много информации о налогообложении, инвестициях, составлении финансового плана и т.д.</a:t>
            </a:r>
          </a:p>
          <a:p>
            <a:r>
              <a:rPr lang="ru-RU" dirty="0"/>
              <a:t>Требования к финансовым навыкам закреплены в ФГОС в результатах освоения программы.</a:t>
            </a:r>
          </a:p>
          <a:p>
            <a:r>
              <a:rPr lang="ru-RU" dirty="0"/>
              <a:t>Так, изучив предмет </a:t>
            </a:r>
            <a:r>
              <a:rPr lang="ru-RU" dirty="0">
                <a:solidFill>
                  <a:srgbClr val="FF0000"/>
                </a:solidFill>
              </a:rPr>
              <a:t>«Информатика», </a:t>
            </a:r>
            <a:r>
              <a:rPr lang="ru-RU" dirty="0"/>
              <a:t>учащиеся, в числе прочего, должны будут овладеть </a:t>
            </a:r>
            <a:r>
              <a:rPr lang="ru-RU" i="1" dirty="0"/>
              <a:t>«умениями пользования цифровыми сервисами государственных услуг»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75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требованиях к результатам освоения предмета </a:t>
            </a:r>
            <a:r>
              <a:rPr lang="ru-RU" dirty="0">
                <a:solidFill>
                  <a:srgbClr val="FF0000"/>
                </a:solidFill>
              </a:rPr>
              <a:t>«Обществознание» </a:t>
            </a:r>
            <a:r>
              <a:rPr lang="ru-RU" dirty="0"/>
              <a:t>указано умение </a:t>
            </a:r>
            <a:r>
              <a:rPr lang="ru-RU" i="1" dirty="0"/>
              <a:t>«правомерного налогового поведения», «решать практические задачи, отражающие выполнение типичных для несовершеннолетнего социальных ролей, типичные социальные взаимодействия в различных сферах общественной жизни, в том числе процессы формирования, накопления и инвестирования сбережений»</a:t>
            </a:r>
            <a:r>
              <a:rPr lang="ru-RU" dirty="0"/>
              <a:t>. Не очень понятно, почему это отнесено к </a:t>
            </a:r>
            <a:r>
              <a:rPr lang="ru-RU" i="1" dirty="0"/>
              <a:t>типичным</a:t>
            </a:r>
            <a:r>
              <a:rPr lang="ru-RU" dirty="0"/>
              <a:t> </a:t>
            </a:r>
            <a:r>
              <a:rPr lang="ru-RU" i="1" dirty="0"/>
              <a:t>для несовершеннолетнего</a:t>
            </a:r>
            <a:r>
              <a:rPr lang="ru-RU" dirty="0"/>
              <a:t> практическим задачам, особенно знания в сфере инвестирования. Скорее всего, речь о том, что эти знания потребуются после совершеннолетия.</a:t>
            </a:r>
          </a:p>
          <a:p>
            <a:r>
              <a:rPr lang="ru-RU" dirty="0"/>
              <a:t>Ещё пример из требований к результатам освоения обществознания:</a:t>
            </a:r>
          </a:p>
          <a:p>
            <a:r>
              <a:rPr lang="ru-RU" i="1" dirty="0"/>
              <a:t>«умение оценивать собственные поступки и поведение других людей с точки зрения… экономической рациональности (включая вопросы, связанные с личными финансами и предпринимательской деятельностью, для оценки риска осуществления финансовых мошенничеств, применения недобросовестных практик)…».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Предполагается, что приобретение знаний в сфере финансовой грамотности поможет школьнику в дальнейшей деятельности </a:t>
            </a:r>
            <a:r>
              <a:rPr lang="ru-RU" i="1" dirty="0"/>
              <a:t>«для реализации и защиты прав потребителей»</a:t>
            </a:r>
            <a:r>
              <a:rPr lang="ru-RU" dirty="0"/>
              <a:t>, </a:t>
            </a:r>
            <a:r>
              <a:rPr lang="ru-RU" i="1" dirty="0"/>
              <a:t>«составления личного финансового плана и оценки собственных перспектив в профессиональной сфере».</a:t>
            </a:r>
            <a:endParaRPr lang="ru-RU" dirty="0"/>
          </a:p>
          <a:p>
            <a:r>
              <a:rPr lang="ru-RU" dirty="0"/>
              <a:t>Планируется обучать школьников заполнять различные документы, в том числе финансовые, например, налоговую декларацию.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ещё пример из области </a:t>
            </a:r>
            <a:r>
              <a:rPr lang="ru-RU" dirty="0">
                <a:solidFill>
                  <a:srgbClr val="FF0000"/>
                </a:solidFill>
              </a:rPr>
              <a:t>географии:</a:t>
            </a:r>
            <a:r>
              <a:rPr lang="ru-RU" dirty="0"/>
              <a:t> школьник должен освоить умение решать практические задачи в сфере экономической географии </a:t>
            </a:r>
            <a:r>
              <a:rPr lang="ru-RU" i="1" dirty="0"/>
              <a:t>«для определения качества жизни человека, семьи и финансового благополучия».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2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Какие могут возникнуть затруднения?</a:t>
            </a:r>
          </a:p>
          <a:p>
            <a:r>
              <a:rPr lang="ru-RU" dirty="0" smtClean="0"/>
              <a:t>Какие ваши управленческие решения?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6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После прочтения ФГОС возникает несколько вопросов:</a:t>
            </a:r>
          </a:p>
          <a:p>
            <a:r>
              <a:rPr lang="ru-RU" dirty="0"/>
              <a:t>- выделены ли на эти темы отдельные часы в программах по предметам?</a:t>
            </a:r>
          </a:p>
          <a:p>
            <a:r>
              <a:rPr lang="ru-RU" dirty="0"/>
              <a:t>- насколько серьёзно и глубоко эти темы должны быть изучены?</a:t>
            </a:r>
          </a:p>
          <a:p>
            <a:r>
              <a:rPr lang="ru-RU" dirty="0"/>
              <a:t>- владеют ли, к примеру, учителя обществознания современными знаниями в сфере успешных инвестиций?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yundai.infoprom.ru/wp-content/uploads/2014/10/finans_fon.jpg"/>
          <p:cNvPicPr>
            <a:picLocks noChangeAspect="1" noChangeArrowheads="1"/>
          </p:cNvPicPr>
          <p:nvPr/>
        </p:nvPicPr>
        <p:blipFill>
          <a:blip r:embed="rId2" cstate="print"/>
          <a:srcRect l="2651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052736"/>
            <a:ext cx="8280920" cy="5805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fontAlgn="base"/>
            <a:r>
              <a:rPr lang="ru-RU" b="1" dirty="0" smtClean="0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План </a:t>
            </a:r>
            <a:r>
              <a:rPr lang="ru-RU" b="1" dirty="0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</a:t>
            </a:r>
            <a:r>
              <a:rPr lang="ru-RU" b="1" dirty="0" err="1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А.Г.Силуановым</a:t>
            </a:r>
            <a:r>
              <a:rPr lang="ru-RU" b="1" dirty="0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 и Председателем Центрального банка Российской Федерации </a:t>
            </a:r>
            <a:r>
              <a:rPr lang="ru-RU" b="1" dirty="0" err="1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Э.С.Набиуллиной</a:t>
            </a:r>
            <a:r>
              <a:rPr lang="ru-RU" b="1" dirty="0">
                <a:hlinkClick r:id="rId3" tooltip="План мероприятий по реализации второго этапа Стратегии повышения финансовой грамотности в Российской Федерации на 2017-2023 годы (утвержден 28.07.2021 Министром финансов Российской Федерации А.Г.Силуановым и Председателем Центрального банка Российской Федерации Э.С.Набиуллиной)."/>
              </a:rPr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4" tooltip="Приказ Министерства финансов Российской Федерации от 30.07.2021 № 352 «О внесении изменений в приказ Министерства финансов Российской Федерации от 3 декабря 2010 г. № 552» («О порядка осуществления мониторинга и оценки качества управления региональными финансами», в приказ включены 2 показателя: доля профессиональных образовательных организаций, доля общеобразовательных организаций, которые включили элементы финансовой грамотности в образовательные  программы среднего профессионального образования в профессиональных образовательных организациях Ульяновской области, образовательные программы начального  общего, основного общего и среднего общего образования)"/>
              </a:rPr>
              <a:t>Приказ Министерства финансов Российской Федерации от 30.07.2021 № 352 «О внесении изменений в приказ Министерства финансов Российской Федерации от 3 декабря 2010 г. № 552» («О порядка осуществления мониторинга и оценки качества управления региональными финансами», в приказ включены 2 показателя: доля профессиональных образовательных организаций, доля общеобразовательных организаций, которые включили элементы финансовой грамотности в образовательные программы среднего профессионального образования в профессиональных образовательных организациях Ульяновской области, образовательные программы начального общего, основного общего и среднего общего образования)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5" tooltip="Распоряжение Правительства Российской Федерации от 10.02.2021 № 291-р &#10; «Об определении образовательных организаций высшего образования, на базе которых осуществляют деятельность федеральные методические центры»."/>
              </a:rPr>
              <a:t>Распоряжение Правительства Российской Федерации от 10.02.2021 № 291-р «Об определении образовательных организаций высшего образования, на базе которых осуществляют деятельность федеральные методические центры».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6" tooltip="Распоряжение Правительства Российской Федерации № 2039-р от 25.09.2017 «Об утверждении Стратегии повышения финансовой грамотности в Российской Федерации на 2017-2023 год» "/>
              </a:rPr>
              <a:t>Распоряжение Правительства Российской Федерации № 2039-р от 25.09.2017 «Об утверждении Стратегии повышения финансовой грамотности в Российской Федерации на 2017-2023 год»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7" tooltip="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О.В.Васильевой и Председателем Центрального банка Российской Федерации Э.С.Набиуллиной)"/>
              </a:rPr>
              <a:t>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</a:t>
            </a:r>
            <a:r>
              <a:rPr lang="ru-RU" b="1" dirty="0" err="1">
                <a:hlinkClick r:id="rId7" tooltip="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О.В.Васильевой и Председателем Центрального банка Российской Федерации Э.С.Набиуллиной)"/>
              </a:rPr>
              <a:t>О.В.Васильевой</a:t>
            </a:r>
            <a:r>
              <a:rPr lang="ru-RU" b="1" dirty="0">
                <a:hlinkClick r:id="rId7" tooltip="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О.В.Васильевой и Председателем Центрального банка Российской Федерации Э.С.Набиуллиной)"/>
              </a:rPr>
              <a:t> и Председателем Центрального банка Российской Федерации </a:t>
            </a:r>
            <a:r>
              <a:rPr lang="ru-RU" b="1" dirty="0" err="1">
                <a:hlinkClick r:id="rId7" tooltip="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О.В.Васильевой и Председателем Центрального банка Российской Федерации Э.С.Набиуллиной)"/>
              </a:rPr>
              <a:t>Э.С.Набиуллиной</a:t>
            </a:r>
            <a:r>
              <a:rPr lang="ru-RU" b="1" dirty="0">
                <a:hlinkClick r:id="rId7" tooltip="Перечень мероприятий Министерства образования и науки Российской Федераци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 (утвержден 13.04.2017 Министром образования и науки Российской Федерации О.В.Васильевой и Председателем Центрального банка Российской Федерации Э.С.Набиуллиной)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8" tooltip="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Н.В.Семеновой и Управляющим Отделением по Ульяновской области Волго-Вятского главного управления Центрального банка Российской Федерации В.Ф.Филимоновым)"/>
              </a:rPr>
              <a:t>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</a:t>
            </a:r>
            <a:r>
              <a:rPr lang="ru-RU" b="1" dirty="0" err="1">
                <a:hlinkClick r:id="rId8" tooltip="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Н.В.Семеновой и Управляющим Отделением по Ульяновской области Волго-Вятского главного управления Центрального банка Российской Федерации В.Ф.Филимоновым)"/>
              </a:rPr>
              <a:t>Н.В.Семеновой</a:t>
            </a:r>
            <a:r>
              <a:rPr lang="ru-RU" b="1" dirty="0">
                <a:hlinkClick r:id="rId8" tooltip="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Н.В.Семеновой и Управляющим Отделением по Ульяновской области Волго-Вятского главного управления Центрального банка Российской Федерации В.Ф.Филимоновым)"/>
              </a:rPr>
              <a:t> и Управляющим Отделением по Ульяновской области Волго-Вятского главного управления Центрального банка Российской Федерации </a:t>
            </a:r>
            <a:r>
              <a:rPr lang="ru-RU" b="1" dirty="0" err="1">
                <a:hlinkClick r:id="rId8" tooltip="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Н.В.Семеновой и Управляющим Отделением по Ульяновской области Волго-Вятского главного управления Центрального банка Российской Федерации В.Ф.Филимоновым)"/>
              </a:rPr>
              <a:t>В.Ф.Филимоновым</a:t>
            </a:r>
            <a:r>
              <a:rPr lang="ru-RU" b="1" dirty="0">
                <a:hlinkClick r:id="rId8" tooltip="Перечень мероприятий Министерства образования и науки Ульяновской области и Центрального банка Российской Федерации в области повышения финансовой грамотности обучающихся образовательных организаций в Российской Федерации на 2017–2021 годы, реализуемых на территории Ульяновской области (утвержден 29.12.2017 года Министром образования и науки Ульяновской области Н.В.Семеновой и Управляющим Отделением по Ульяновской области Волго-Вятского главного управления Центрального банка Российской Федерации В.Ф.Филимоновым)"/>
              </a:rPr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9" tooltip="Распоряжение Правительства Ульяновской области от 13.04.2018 № 142-р «Об утверждении Программы Ульяновской области по обеспечению прав потребителей на 2018- 2020 годы»"/>
              </a:rPr>
              <a:t>Распоряжение Правительства Ульяновской области от 13.04.2018 № 142-р «Об утверждении Программы Ульяновской области по обеспечению прав потребителей на 2018- 2020 годы»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>
                <a:hlinkClick r:id="rId10" tooltip="Приказ Министерства просвещения Российской Федерации от 28.12.2018 № 345 «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приказом включен в Перечень учебник «Основы финансовой грамотности» для 8-9 классов (авторы Чумаченко В.В. и Горяев А.П.). Учебник выпущен издательством АО «Просвещение»)"/>
              </a:rPr>
              <a:t>Приказ Министерства просвещения Российской Федерации от 28.12.2018 № 345 «О федеральном перечне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 (приказом включен в Перечень учебник «Основы финансовой грамотности» для 8-9 классов (авторы Чумаченко В.В. и Горяев А.П.). Учебник выпущен издательством АО «Просвещение»)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6840760" cy="10728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</a:rPr>
              <a:t>Источники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38f6de3a1f82a5bac8a651ca0179d87a2e42f4e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648</Words>
  <Application>Microsoft Office PowerPoint</Application>
  <PresentationFormat>Экран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Формирование финансовой грамотности в условиях учебного процесса в рамках ФГОС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Региональный центр финансовой грамотности Красноярского края</vt:lpstr>
      <vt:lpstr>Презентация PowerPoint</vt:lpstr>
      <vt:lpstr>Олимпиады</vt:lpstr>
      <vt:lpstr>Конкурсы</vt:lpstr>
      <vt:lpstr>Презентация PowerPoint</vt:lpstr>
      <vt:lpstr>Презентация PowerPoint</vt:lpstr>
      <vt:lpstr>Презентация PowerPoint</vt:lpstr>
      <vt:lpstr>Проблемы преподавания финансовой грамотности</vt:lpstr>
      <vt:lpstr>Планируемые мероприятия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</dc:title>
  <dc:creator>obstinate</dc:creator>
  <dc:description>Шаблон презентации с сайта https://presentation-creation.ru/</dc:description>
  <cp:lastModifiedBy>Свинина</cp:lastModifiedBy>
  <cp:revision>451</cp:revision>
  <dcterms:created xsi:type="dcterms:W3CDTF">2018-02-25T09:09:03Z</dcterms:created>
  <dcterms:modified xsi:type="dcterms:W3CDTF">2021-11-19T02:56:22Z</dcterms:modified>
</cp:coreProperties>
</file>