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283" r:id="rId4"/>
    <p:sldId id="281" r:id="rId5"/>
    <p:sldId id="284" r:id="rId6"/>
    <p:sldId id="286" r:id="rId7"/>
    <p:sldId id="285" r:id="rId8"/>
    <p:sldId id="287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7E2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67" autoAdjust="0"/>
    <p:restoredTop sz="94673" autoAdjust="0"/>
  </p:normalViewPr>
  <p:slideViewPr>
    <p:cSldViewPr snapToGrid="0">
      <p:cViewPr>
        <p:scale>
          <a:sx n="78" d="100"/>
          <a:sy n="78" d="100"/>
        </p:scale>
        <p:origin x="-3126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РП «Поддержка семей, имеющих детей»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6000495"/>
              </p:ext>
            </p:extLst>
          </p:nvPr>
        </p:nvGraphicFramePr>
        <p:xfrm>
          <a:off x="170688" y="2911481"/>
          <a:ext cx="8631937" cy="286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7"/>
                <a:gridCol w="4682125"/>
                <a:gridCol w="602268"/>
                <a:gridCol w="548733"/>
                <a:gridCol w="629036"/>
                <a:gridCol w="642420"/>
                <a:gridCol w="562116"/>
                <a:gridCol w="642782"/>
              </a:tblGrid>
              <a:tr h="2669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92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137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 (далее – НКО), нарастающим итогом с 2019 года, тыс. единиц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282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Arial Unicode MS"/>
                        </a:rPr>
                        <a:t>Доля 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услуги, %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1648" y="1062472"/>
            <a:ext cx="86441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1400" dirty="0" smtClean="0"/>
              <a:t>создание условий для повышения компетентности родителей обучающихся в вопросах обучения и воспитания, в том числе для раннего развития детей в возрасте до трех лет путем предоставления в 2024 году не менее 104 тыс.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 (далее – </a:t>
            </a:r>
            <a:r>
              <a:rPr lang="ru-RU" sz="1400" dirty="0" err="1" smtClean="0"/>
              <a:t>ППМК-услуга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1648" y="2202424"/>
            <a:ext cx="87477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Задача: </a:t>
            </a:r>
            <a:r>
              <a:rPr lang="ru-RU" sz="1400" dirty="0" smtClean="0"/>
              <a:t>создание условий для раннего развития детей в возрасте до трех лет, реализация программы психолого-педагогической, методической и консультативной помощи родителям детей, получающих дошкольное образование в семье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5875341"/>
            <a:ext cx="7888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результат: </a:t>
            </a:r>
            <a:r>
              <a:rPr lang="ru-RU" sz="1400" dirty="0" smtClean="0"/>
              <a:t>удовлетворение потребности родителей (законных представителей) в саморазвитии по вопросам образования и воспитания детей, в том числе родителей детей, получающих дошкольное образование в семье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3913632" y="4145280"/>
            <a:ext cx="2657856" cy="1975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 детей, находящихся на семейном обучении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47440" y="560411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«Поддержка семей, имеющих детей»</a:t>
            </a:r>
          </a:p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Целевая группа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663696" y="1341120"/>
            <a:ext cx="2590800" cy="1969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 детей с особыми потребностями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560576" y="3700272"/>
            <a:ext cx="265176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 детей, имеющих проблемы в поведении, развитии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341120" y="1731264"/>
            <a:ext cx="2645664" cy="2023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Граждане, желающие принять на воспитание ребенка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443728" y="2590800"/>
            <a:ext cx="2645664" cy="2023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Родители, воспитывающие ребенка дошкольного возраста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462528" y="2974848"/>
            <a:ext cx="2048256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Р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РП «Поддержка семей, имеющих детей»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6000495"/>
              </p:ext>
            </p:extLst>
          </p:nvPr>
        </p:nvGraphicFramePr>
        <p:xfrm>
          <a:off x="170688" y="2911481"/>
          <a:ext cx="8631937" cy="288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7"/>
                <a:gridCol w="4682125"/>
                <a:gridCol w="602268"/>
                <a:gridCol w="548733"/>
                <a:gridCol w="629036"/>
                <a:gridCol w="642420"/>
                <a:gridCol w="562116"/>
                <a:gridCol w="642782"/>
              </a:tblGrid>
              <a:tr h="2669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92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137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 (далее – НКО), нарастающим итогом с 2019 года, тыс. единиц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282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Arial Unicode MS"/>
                        </a:rPr>
                        <a:t>Доля 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услуги, %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1648" y="1062472"/>
            <a:ext cx="86441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1400" dirty="0" smtClean="0"/>
              <a:t>создание условий для повышения компетентности родителей обучающихся в вопросах обучения и воспитания, в том числе для раннего развития детей в возрасте до трех лет путем предоставления в 2024 году не менее 104 тыс.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 (далее – </a:t>
            </a:r>
            <a:r>
              <a:rPr lang="ru-RU" sz="1400" dirty="0" err="1" smtClean="0"/>
              <a:t>ППМК-услуга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1648" y="2202424"/>
            <a:ext cx="87477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Задача: </a:t>
            </a:r>
            <a:r>
              <a:rPr lang="ru-RU" sz="1400" dirty="0" smtClean="0"/>
              <a:t>создание условий для раннего развития детей в возрасте до трех лет, реализация программы психолого-педагогической, методической и консультативной помощи родителям детей, получающих дошкольное образование в семье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5875341"/>
            <a:ext cx="7888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результат: </a:t>
            </a:r>
            <a:r>
              <a:rPr lang="ru-RU" sz="1400" dirty="0" smtClean="0"/>
              <a:t>удовлетворение потребности родителей (законных представителей) в саморазвитии по вопросам образования и воспитания детей, в том числе родителей детей, получающих дошкольное образование в семье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«Поддержка семей, имеющих детей»</a:t>
            </a:r>
          </a:p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Механизмы и связи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72640" y="1926336"/>
            <a:ext cx="2048256" cy="185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Информиро-вание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931920" y="1895856"/>
            <a:ext cx="2048256" cy="185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Услуга </a:t>
            </a:r>
          </a:p>
          <a:p>
            <a:pPr algn="ctr"/>
            <a:r>
              <a:rPr lang="ru-RU" dirty="0" smtClean="0"/>
              <a:t>(104 тыс.)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041904" y="3236976"/>
            <a:ext cx="2151888" cy="185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Удовлетворенность </a:t>
            </a:r>
          </a:p>
          <a:p>
            <a:pPr algn="ctr"/>
            <a:r>
              <a:rPr lang="ru-RU" sz="1700" dirty="0" smtClean="0"/>
              <a:t> (85%)</a:t>
            </a:r>
            <a:endParaRPr lang="ru-RU" sz="1700" dirty="0"/>
          </a:p>
        </p:txBody>
      </p:sp>
      <p:sp>
        <p:nvSpPr>
          <p:cNvPr id="14" name="Овал 13"/>
          <p:cNvSpPr/>
          <p:nvPr/>
        </p:nvSpPr>
        <p:spPr>
          <a:xfrm>
            <a:off x="3651504" y="2810256"/>
            <a:ext cx="749808" cy="701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280416" y="1609344"/>
            <a:ext cx="226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Федеральный портал </a:t>
            </a:r>
            <a:r>
              <a:rPr lang="ru-RU" sz="1400" dirty="0" smtClean="0"/>
              <a:t>(к 01.12.2019)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2128" y="2615184"/>
            <a:ext cx="1767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Портал </a:t>
            </a:r>
            <a:r>
              <a:rPr lang="ru-RU" dirty="0" err="1" smtClean="0"/>
              <a:t>госуслуг</a:t>
            </a:r>
            <a:r>
              <a:rPr lang="ru-RU" dirty="0" smtClean="0"/>
              <a:t> </a:t>
            </a:r>
            <a:r>
              <a:rPr lang="ru-RU" sz="1400" dirty="0" smtClean="0"/>
              <a:t>(к 31.12.2020)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621536" y="4462272"/>
            <a:ext cx="1767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Мониторинг</a:t>
            </a:r>
          </a:p>
          <a:p>
            <a:pPr algn="ctr"/>
            <a:r>
              <a:rPr lang="ru-RU" sz="1400" dirty="0" smtClean="0"/>
              <a:t>(с 01.03.2019)</a:t>
            </a:r>
          </a:p>
          <a:p>
            <a:endParaRPr lang="ru-RU" dirty="0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4123944" y="2106168"/>
            <a:ext cx="566928" cy="730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50976" y="5998464"/>
            <a:ext cx="7132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Целевая модель </a:t>
            </a:r>
            <a:r>
              <a:rPr lang="ru-RU" sz="1400" dirty="0" smtClean="0"/>
              <a:t>(к 31.12.2021),</a:t>
            </a:r>
          </a:p>
          <a:p>
            <a:pPr algn="ctr"/>
            <a:r>
              <a:rPr lang="ru-RU" sz="1400" dirty="0" smtClean="0"/>
              <a:t> включая создание центров помощи родителям (к 2024) </a:t>
            </a:r>
          </a:p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187440" y="2346960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Заявки </a:t>
            </a:r>
            <a:r>
              <a:rPr lang="ru-RU" sz="1400" dirty="0" smtClean="0"/>
              <a:t>(до 01.03.2019)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205728" y="2767584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Отбор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156960" y="3145536"/>
            <a:ext cx="298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Соглашение </a:t>
            </a:r>
            <a:r>
              <a:rPr lang="ru-RU" sz="1400" dirty="0" smtClean="0"/>
              <a:t>(до 15.04.2019)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75248" y="3627120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ПК </a:t>
            </a:r>
            <a:r>
              <a:rPr lang="ru-RU" sz="1400" dirty="0" smtClean="0"/>
              <a:t>(01.05-31.12.2019)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163056" y="4017264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Услуга </a:t>
            </a:r>
            <a:r>
              <a:rPr lang="ru-RU" sz="1400" dirty="0" smtClean="0"/>
              <a:t>(с 01.03.2019)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882640" y="1322832"/>
            <a:ext cx="2651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Содержание, требования и критерии оценки </a:t>
            </a:r>
            <a:r>
              <a:rPr lang="ru-RU" smtClean="0"/>
              <a:t>услуги   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412992" y="2645664"/>
            <a:ext cx="158496" cy="25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419088" y="3907536"/>
            <a:ext cx="158496" cy="25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486144" y="3462528"/>
            <a:ext cx="158496" cy="25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541008" y="3029712"/>
            <a:ext cx="158496" cy="25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Реализация регионального проекта 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648" y="1062472"/>
            <a:ext cx="864412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края: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определены подходы, возможные форматы реализации регионального проекта;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направлена заявка в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РФ на предоставление в 2019 г. грантов в форме субсидий из федерального бюджета юридическим лицам;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	разрабатывается электронный ресурс краевой службы консультативной помощи гражданам, имеющим детей;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	созданы рабочие места для очных консультаций с возможностью присмотра за детьми, пришедшими вместе с родителями;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	готовится к запуску мониторинг учета достижения показателей на муниципальном и краевом уровнях;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	проводится работа по организации повышения квалификации специалистов, оказывающих консультативную помощь.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280" y="3921496"/>
            <a:ext cx="86441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муниципальном уровне: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рассматривать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ППМС-центры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как опорные структуры для оказания консультативной помощи;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	создать условия для оказания гражданам психолого-педагогической, методической и консультативной помощи, направленной на повышение их компетентности в вопросах обучения, воспитания, развития детей; 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	предусмотреть систему информирования родителей о возможности получения консультативной помощи;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	направить в адрес министерства информацию об организациях, расположенных на территории муниципального образования, предоставляющих консультативную помощь.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68224" y="210820"/>
            <a:ext cx="8034528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ru-RU" sz="2400" dirty="0" smtClean="0"/>
              <a:t>Мониторинг реализации Концепции</a:t>
            </a:r>
          </a:p>
          <a:p>
            <a:pPr lvl="0"/>
            <a:r>
              <a:rPr lang="ru-RU" sz="1200" b="1" dirty="0" smtClean="0"/>
              <a:t>Направление: Создание </a:t>
            </a:r>
            <a:r>
              <a:rPr lang="ru-RU" sz="1200" b="1" dirty="0" err="1" smtClean="0"/>
              <a:t>безбарьерной</a:t>
            </a:r>
            <a:r>
              <a:rPr lang="ru-RU" sz="1200" b="1" dirty="0" smtClean="0"/>
              <a:t> универсальной среды</a:t>
            </a:r>
          </a:p>
          <a:p>
            <a:endParaRPr lang="ru-RU" sz="2400" dirty="0" smtClean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-228600" y="999744"/>
          <a:ext cx="9372600" cy="6162675"/>
        </p:xfrm>
        <a:graphic>
          <a:graphicData uri="http://schemas.openxmlformats.org/presentationml/2006/ole">
            <p:oleObj spid="_x0000_s10243" name="Диаграмма" r:id="rId3" imgW="9372567" imgH="6162490" progId="MSGraph.Char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90144" y="210820"/>
            <a:ext cx="7912608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Мониторинг реализации Концепции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77952" y="598967"/>
            <a:ext cx="66823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Направление: Разработка муниципальных моделей инклюзивного образования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28575" y="1231392"/>
          <a:ext cx="9115425" cy="5791200"/>
        </p:xfrm>
        <a:graphic>
          <a:graphicData uri="http://schemas.openxmlformats.org/presentationml/2006/ole">
            <p:oleObj spid="_x0000_s9221" name="Диаграмма" r:id="rId3" imgW="9087002" imgH="5800878" progId="MSGraph.Char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68224" y="210820"/>
            <a:ext cx="8034528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ru-RU" sz="2400" dirty="0" smtClean="0"/>
              <a:t>Мониторинг реализации Концепции</a:t>
            </a:r>
          </a:p>
          <a:p>
            <a:pPr lvl="0"/>
            <a:r>
              <a:rPr lang="ru-RU" sz="1200" b="1" dirty="0" smtClean="0"/>
              <a:t>Направление: Повышение квалификации</a:t>
            </a:r>
          </a:p>
          <a:p>
            <a:endParaRPr lang="ru-RU" sz="2400" dirty="0" smtClean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0" y="829056"/>
          <a:ext cx="9191625" cy="6257925"/>
        </p:xfrm>
        <a:graphic>
          <a:graphicData uri="http://schemas.openxmlformats.org/presentationml/2006/ole">
            <p:oleObj spid="_x0000_s11268" name="Диаграмма" r:id="rId3" imgW="9163179" imgH="6267510" progId="MSGraph.Char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655</Words>
  <Application>Microsoft Office PowerPoint</Application>
  <PresentationFormat>Экран (4:3)</PresentationFormat>
  <Paragraphs>106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kholina</cp:lastModifiedBy>
  <cp:revision>204</cp:revision>
  <dcterms:created xsi:type="dcterms:W3CDTF">2018-11-16T09:12:54Z</dcterms:created>
  <dcterms:modified xsi:type="dcterms:W3CDTF">2019-04-22T03:25:06Z</dcterms:modified>
</cp:coreProperties>
</file>