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7"/>
  </p:notesMasterIdLst>
  <p:handoutMasterIdLst>
    <p:handoutMasterId r:id="rId8"/>
  </p:handoutMasterIdLst>
  <p:sldIdLst>
    <p:sldId id="551" r:id="rId2"/>
    <p:sldId id="588" r:id="rId3"/>
    <p:sldId id="589" r:id="rId4"/>
    <p:sldId id="590" r:id="rId5"/>
    <p:sldId id="591" r:id="rId6"/>
  </p:sldIdLst>
  <p:sldSz cx="9144000" cy="5143500" type="screen16x9"/>
  <p:notesSz cx="6788150" cy="99234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4C2E1496-9F96-4E70-A2B2-E31E599AEC79}">
          <p14:sldIdLst>
            <p14:sldId id="641"/>
            <p14:sldId id="541"/>
            <p14:sldId id="542"/>
            <p14:sldId id="537"/>
            <p14:sldId id="479"/>
            <p14:sldId id="486"/>
            <p14:sldId id="493"/>
            <p14:sldId id="551"/>
            <p14:sldId id="557"/>
            <p14:sldId id="583"/>
            <p14:sldId id="584"/>
            <p14:sldId id="560"/>
            <p14:sldId id="561"/>
            <p14:sldId id="647"/>
            <p14:sldId id="564"/>
            <p14:sldId id="485"/>
            <p14:sldId id="543"/>
            <p14:sldId id="511"/>
            <p14:sldId id="528"/>
            <p14:sldId id="544"/>
            <p14:sldId id="581"/>
            <p14:sldId id="547"/>
            <p14:sldId id="548"/>
            <p14:sldId id="550"/>
            <p14:sldId id="556"/>
            <p14:sldId id="553"/>
            <p14:sldId id="555"/>
            <p14:sldId id="571"/>
            <p14:sldId id="574"/>
            <p14:sldId id="575"/>
            <p14:sldId id="577"/>
            <p14:sldId id="576"/>
            <p14:sldId id="582"/>
            <p14:sldId id="588"/>
            <p14:sldId id="593"/>
            <p14:sldId id="590"/>
            <p14:sldId id="592"/>
            <p14:sldId id="589"/>
            <p14:sldId id="594"/>
            <p14:sldId id="605"/>
            <p14:sldId id="644"/>
            <p14:sldId id="646"/>
            <p14:sldId id="645"/>
            <p14:sldId id="607"/>
            <p14:sldId id="609"/>
            <p14:sldId id="612"/>
            <p14:sldId id="616"/>
            <p14:sldId id="619"/>
            <p14:sldId id="622"/>
            <p14:sldId id="624"/>
            <p14:sldId id="484"/>
            <p14:sldId id="610"/>
            <p14:sldId id="627"/>
            <p14:sldId id="628"/>
            <p14:sldId id="630"/>
            <p14:sldId id="631"/>
            <p14:sldId id="487"/>
            <p14:sldId id="632"/>
            <p14:sldId id="643"/>
            <p14:sldId id="636"/>
            <p14:sldId id="637"/>
            <p14:sldId id="638"/>
            <p14:sldId id="3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">
          <p15:clr>
            <a:srgbClr val="A4A3A4"/>
          </p15:clr>
        </p15:guide>
        <p15:guide id="2" orient="horz" pos="2837">
          <p15:clr>
            <a:srgbClr val="A4A3A4"/>
          </p15:clr>
        </p15:guide>
        <p15:guide id="3" orient="horz" pos="748">
          <p15:clr>
            <a:srgbClr val="A4A3A4"/>
          </p15:clr>
        </p15:guide>
        <p15:guide id="4" orient="horz" pos="1818">
          <p15:clr>
            <a:srgbClr val="A4A3A4"/>
          </p15:clr>
        </p15:guide>
        <p15:guide id="5" orient="horz" pos="2371">
          <p15:clr>
            <a:srgbClr val="A4A3A4"/>
          </p15:clr>
        </p15:guide>
        <p15:guide id="6" pos="5597">
          <p15:clr>
            <a:srgbClr val="A4A3A4"/>
          </p15:clr>
        </p15:guide>
        <p15:guide id="7" pos="183">
          <p15:clr>
            <a:srgbClr val="A4A3A4"/>
          </p15:clr>
        </p15:guide>
        <p15:guide id="8" pos="2884">
          <p15:clr>
            <a:srgbClr val="A4A3A4"/>
          </p15:clr>
        </p15:guide>
        <p15:guide id="9" pos="4055">
          <p15:clr>
            <a:srgbClr val="A4A3A4"/>
          </p15:clr>
        </p15:guide>
        <p15:guide id="10" pos="1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637373"/>
    <a:srgbClr val="5E7878"/>
    <a:srgbClr val="788794"/>
    <a:srgbClr val="DD8F3A"/>
    <a:srgbClr val="607492"/>
    <a:srgbClr val="7995BA"/>
    <a:srgbClr val="669900"/>
    <a:srgbClr val="FF0066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7622" autoAdjust="0"/>
  </p:normalViewPr>
  <p:slideViewPr>
    <p:cSldViewPr snapToGrid="0">
      <p:cViewPr varScale="1">
        <p:scale>
          <a:sx n="152" d="100"/>
          <a:sy n="152" d="100"/>
        </p:scale>
        <p:origin x="-492" y="-84"/>
      </p:cViewPr>
      <p:guideLst>
        <p:guide orient="horz" pos="180"/>
        <p:guide orient="horz" pos="2837"/>
        <p:guide orient="horz" pos="748"/>
        <p:guide orient="horz" pos="1818"/>
        <p:guide orient="horz" pos="2371"/>
        <p:guide pos="5597"/>
        <p:guide pos="183"/>
        <p:guide pos="2884"/>
        <p:guide pos="4055"/>
        <p:guide pos="1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5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1637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4925" y="0"/>
            <a:ext cx="2941637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7313" y="744538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0" y="4713287"/>
            <a:ext cx="5429249" cy="4465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4988"/>
            <a:ext cx="2941637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4925" y="9424988"/>
            <a:ext cx="2941637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ru-RU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0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2</a:t>
            </a:fld>
            <a:endParaRPr lang="ru-RU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08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3</a:t>
            </a:fld>
            <a:endParaRPr lang="ru-RU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08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4</a:t>
            </a:fld>
            <a:endParaRPr lang="ru-RU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08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5</a:t>
            </a:fld>
            <a:endParaRPr lang="ru-RU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08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83567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9536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5"/>
          <p:cNvGrpSpPr>
            <a:grpSpLocks noChangeAspect="1"/>
          </p:cNvGrpSpPr>
          <p:nvPr userDrawn="1"/>
        </p:nvGrpSpPr>
        <p:grpSpPr bwMode="auto">
          <a:xfrm>
            <a:off x="24268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3" name="Прямая соединительная линия 72"/>
          <p:cNvCxnSpPr/>
          <p:nvPr userDrawn="1"/>
        </p:nvCxnSpPr>
        <p:spPr>
          <a:xfrm rot="5400000">
            <a:off x="8140532" y="4459280"/>
            <a:ext cx="0" cy="864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 rot="16200000">
            <a:off x="120568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 userDrawn="1"/>
        </p:nvSpPr>
        <p:spPr>
          <a:xfrm>
            <a:off x="8572532" y="4729716"/>
            <a:ext cx="323129" cy="323129"/>
          </a:xfrm>
          <a:prstGeom prst="rect">
            <a:avLst/>
          </a:prstGeom>
          <a:solidFill>
            <a:srgbClr val="607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763333" y="143470"/>
            <a:ext cx="5714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УЧИТЕЛЬ БУДУЩЕГО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Краевой проект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4469" y="1446194"/>
            <a:ext cx="5180083" cy="29238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ru-RU" sz="2400" b="1" dirty="0" smtClean="0">
                <a:solidFill>
                  <a:srgbClr val="DD8F3A"/>
                </a:solidFill>
              </a:rPr>
              <a:t>Основная идея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подготовить педагогические и управленческие кадры, способные обеспечить образовательные результаты школьников края не ниже 10 места в международном рейтинге за счет построения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новой региональной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системы профессионального роста педагогических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работников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37585" y="1501957"/>
            <a:ext cx="3045161" cy="1699200"/>
            <a:chOff x="3387671" y="1195070"/>
            <a:chExt cx="3045161" cy="16992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87671" y="1195070"/>
              <a:ext cx="3045161" cy="1699200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3477801" y="1274960"/>
              <a:ext cx="2880000" cy="1548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5281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333" y="143470"/>
            <a:ext cx="571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УЧИТЕЛЬ БУДУЩЕГО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485" y="634072"/>
            <a:ext cx="695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Результаты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51" y="801666"/>
            <a:ext cx="861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607492"/>
                </a:solidFill>
              </a:rPr>
              <a:t>__________________________________________________________________</a:t>
            </a:r>
            <a:endParaRPr lang="ru-RU" sz="1800" b="1" dirty="0" smtClean="0">
              <a:solidFill>
                <a:srgbClr val="60749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7" y="1163755"/>
            <a:ext cx="3045161" cy="1699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1625" y="1249908"/>
            <a:ext cx="2880000" cy="1548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622" y="2987458"/>
            <a:ext cx="3469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К 2024 году: 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Национальная система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учительского роста (целевая модель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Центр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оценки профессионального мастерства и квалификаций педагогов (целевая модель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7536" y="2956143"/>
            <a:ext cx="4127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С 01.06.2020: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система аттестации руководителей ОО (целевая модель)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2020-2024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- 10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% педагогов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ОО, ДО, СПО)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прошли добровольную независимую оценку квалификаций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9331" y="1310570"/>
            <a:ext cx="49164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cap="all" dirty="0" smtClean="0">
                <a:solidFill>
                  <a:schemeClr val="accent6">
                    <a:lumMod val="75000"/>
                  </a:schemeClr>
                </a:solidFill>
              </a:rPr>
              <a:t>Обобщенный результат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1: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- новая система оценки профессионального мастерства и квалификации педагогов и руководителей общеобразовательных организаций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81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333" y="143470"/>
            <a:ext cx="571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УЧИТЕЛЬ БУДУЩЕГО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485" y="634072"/>
            <a:ext cx="695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Результаты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51" y="801666"/>
            <a:ext cx="861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607492"/>
                </a:solidFill>
              </a:rPr>
              <a:t>__________________________________________________________________</a:t>
            </a:r>
            <a:endParaRPr lang="ru-RU" sz="1800" b="1" dirty="0" smtClean="0">
              <a:solidFill>
                <a:srgbClr val="60749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25" y="1249908"/>
            <a:ext cx="2880000" cy="1548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092" y="3175348"/>
            <a:ext cx="3469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К 2024 году: 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не менее 50% педагогических работников (ОО, ДО, СПО) повысили уровень профессионального мастерства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9" y="1187450"/>
            <a:ext cx="3045161" cy="16992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5826" y="1263050"/>
            <a:ext cx="2880000" cy="1548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34947" y="2733262"/>
            <a:ext cx="4240800" cy="19558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52586" y="2823043"/>
            <a:ext cx="3996697" cy="176148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20438" y="12867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cap="all" dirty="0" smtClean="0">
                <a:solidFill>
                  <a:schemeClr val="accent6">
                    <a:lumMod val="75000"/>
                  </a:schemeClr>
                </a:solidFill>
              </a:rPr>
              <a:t>Обобщенный результат 2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новая система повышения квалификации и профессионального роста педагогов и руководителей ОО края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81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333" y="143470"/>
            <a:ext cx="571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УЧИТЕЛЬ БУДУЩЕГО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485" y="634072"/>
            <a:ext cx="695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Результаты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51" y="801666"/>
            <a:ext cx="861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607492"/>
                </a:solidFill>
              </a:rPr>
              <a:t>__________________________________________________________________</a:t>
            </a:r>
            <a:endParaRPr lang="ru-RU" sz="1800" b="1" dirty="0" smtClean="0">
              <a:solidFill>
                <a:srgbClr val="6074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989" y="2843408"/>
            <a:ext cx="3469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К 2024 году: 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не менее 70% учителей в возрасте до 35 лет вовлечены в различные формы поддержки и сопровождения в первые 3 года работы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96" y="1254039"/>
            <a:ext cx="3833028" cy="10758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8514" y="1346548"/>
            <a:ext cx="3663863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2495" y="2759466"/>
            <a:ext cx="3045161" cy="16992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87602" y="2828803"/>
            <a:ext cx="2880000" cy="1548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71791" y="1388226"/>
            <a:ext cx="3989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cap="all" dirty="0" smtClean="0">
                <a:solidFill>
                  <a:schemeClr val="accent6">
                    <a:lumMod val="75000"/>
                  </a:schemeClr>
                </a:solidFill>
              </a:rPr>
              <a:t>Обобщенный результат 3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- поддержка и сопровождение молодых педагогов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81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333" y="143470"/>
            <a:ext cx="571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УЧИТЕЛЬ БУДУЩЕГО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485" y="634072"/>
            <a:ext cx="695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Задачи для МОУО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51" y="801666"/>
            <a:ext cx="861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 smtClean="0">
                <a:solidFill>
                  <a:srgbClr val="607492"/>
                </a:solidFill>
              </a:rPr>
              <a:t>__________________________________________________________________</a:t>
            </a:r>
            <a:endParaRPr lang="ru-RU" sz="1800" b="1" dirty="0" smtClean="0">
              <a:solidFill>
                <a:srgbClr val="6074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253" y="1327759"/>
            <a:ext cx="3469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</a:rPr>
              <a:t>начать обсуждение: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- основных понятий проекта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тезаурус)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- доступных проектов методических рекомендаций,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- размещенных в сети Интернет региональных моделей субъектов РФ – участников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пилотных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проектов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8449" y="3471798"/>
            <a:ext cx="3469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</a:rPr>
              <a:t>Принимать участие: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- в федеральных конкурсах по отдельным лотам в рамках проекта «Учитель будущего»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1748" y="1363250"/>
            <a:ext cx="3469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</a:rPr>
              <a:t>Следить за новостями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(на сайте ведомственного проектного офиса):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- о создании рабочих групп по реализации проекта,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- об объявлении конкурсов,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- о появлении утвержденных федерального и регионального проектов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323" y="3455097"/>
            <a:ext cx="3469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</a:rPr>
              <a:t>Провести ревизию: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- существующих и возможных практик профессионального развития педагогических работников в МО</a:t>
            </a:r>
          </a:p>
        </p:txBody>
      </p:sp>
    </p:spTree>
    <p:extLst>
      <p:ext uri="{BB962C8B-B14F-4D97-AF65-F5344CB8AC3E}">
        <p14:creationId xmlns:p14="http://schemas.microsoft.com/office/powerpoint/2010/main" xmlns="" val="2552814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10761</TotalTime>
  <Words>317</Words>
  <Application>Microsoft Office PowerPoint</Application>
  <PresentationFormat>Экран (16:9)</PresentationFormat>
  <Paragraphs>59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ivanovatv</cp:lastModifiedBy>
  <cp:revision>851</cp:revision>
  <dcterms:modified xsi:type="dcterms:W3CDTF">2019-04-15T13:28:14Z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