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9" r:id="rId13"/>
    <p:sldId id="266" r:id="rId14"/>
    <p:sldId id="274" r:id="rId15"/>
    <p:sldId id="265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1876"/>
            <a:ext cx="6858000" cy="1304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Совещание руководителей общеобразовательных организаций Курагинского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28.06.2019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Цифровая образовательная среда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164019"/>
          <a:ext cx="8358247" cy="5555742"/>
        </p:xfrm>
        <a:graphic>
          <a:graphicData uri="http://schemas.openxmlformats.org/drawingml/2006/table">
            <a:tbl>
              <a:tblPr/>
              <a:tblGrid>
                <a:gridCol w="540706"/>
                <a:gridCol w="3667392"/>
                <a:gridCol w="700348"/>
                <a:gridCol w="623261"/>
                <a:gridCol w="540706"/>
                <a:gridCol w="464165"/>
                <a:gridCol w="464165"/>
                <a:gridCol w="464165"/>
                <a:gridCol w="464165"/>
                <a:gridCol w="429174"/>
              </a:tblGrid>
              <a:tr h="308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Значения показателей по годам реализации проекта (не менее)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нет/да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Доля обучающихся по программам общего образования, дополнительного образования для детей и среднего профессионального образования, для которых формируется цифровой образовательный профиль и индивидуальный план обучения с использованием федеральной информационно-сервисной платформы цифровой образовательной среды, в общем числе обучающихся по указанным программам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Доля образовательных организаций, реализующих программы общего образования, дополнительного образования детей, осуществляющих образовательную деятельность с использованием федеральной информационно-сервисной платформы цифровой образовательной среды, в общем числе образовательных организаций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Доля обучающихся по программам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для «горизонтального» обучения и неформального образования, в общем числе обучающихся по указанным программам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Федерации»), в общем числе педагогических работников общего образования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4884" marR="54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Учитель будущего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8429684" cy="3955551"/>
        </p:xfrm>
        <a:graphic>
          <a:graphicData uri="http://schemas.openxmlformats.org/drawingml/2006/table">
            <a:tbl>
              <a:tblPr/>
              <a:tblGrid>
                <a:gridCol w="545327"/>
                <a:gridCol w="3698739"/>
                <a:gridCol w="706333"/>
                <a:gridCol w="628587"/>
                <a:gridCol w="545327"/>
                <a:gridCol w="468132"/>
                <a:gridCol w="468132"/>
                <a:gridCol w="468132"/>
                <a:gridCol w="468132"/>
                <a:gridCol w="432843"/>
              </a:tblGrid>
              <a:tr h="6044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Значения показателей по годам реализации проекта (не менее)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Доля педагогических работников, прошедших добровольную независимую оценку квалификации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Доля руководителей муниципальных образовательных организаций, прошедших аттестацию в соответствие с новой единой моделью аттестации руководителей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14,8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49,2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68,9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Доля учителей в возрасте до 35 лет вовлечены в различные формы поддержки и сопровождения в первые три года работы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1876"/>
            <a:ext cx="6858000" cy="1304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Совещание руководителей общеобразовательных организаций Курагинского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28.06.2019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Дорожные карты ОО</a:t>
            </a:r>
            <a:br>
              <a:rPr lang="ru-RU" dirty="0" smtClean="0"/>
            </a:br>
            <a:r>
              <a:rPr lang="ru-RU" sz="2200" dirty="0" smtClean="0"/>
              <a:t>Письмо Министерства образования Красноярского края № 75-47-37 от 30.04.2019 «О направлении протокола окружных совещаний», </a:t>
            </a:r>
            <a:br>
              <a:rPr lang="ru-RU" sz="2200" dirty="0" smtClean="0"/>
            </a:br>
            <a:r>
              <a:rPr lang="ru-RU" sz="2200" dirty="0" smtClean="0"/>
              <a:t>п.8  Руководителям общеобразовательных учреждений разработать и утвердить план («дорожную карту») по достижению показателей региональных проектов в образовательном учреждении</a:t>
            </a:r>
            <a:br>
              <a:rPr lang="ru-RU" sz="2200" dirty="0" smtClean="0"/>
            </a:br>
            <a:r>
              <a:rPr lang="ru-RU" sz="2200" dirty="0" smtClean="0"/>
              <a:t>срок: до 01.06.2019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496"/>
            <a:ext cx="8229600" cy="33709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МКОУ </a:t>
            </a:r>
            <a:r>
              <a:rPr lang="ru-RU" dirty="0" err="1" smtClean="0">
                <a:solidFill>
                  <a:schemeClr val="accent2"/>
                </a:solidFill>
              </a:rPr>
              <a:t>Имисская</a:t>
            </a:r>
            <a:r>
              <a:rPr lang="ru-RU" dirty="0" smtClean="0">
                <a:solidFill>
                  <a:schemeClr val="accent2"/>
                </a:solidFill>
              </a:rPr>
              <a:t> СОШ №13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МБОУ </a:t>
            </a:r>
            <a:r>
              <a:rPr lang="ru-RU" dirty="0" err="1" smtClean="0">
                <a:solidFill>
                  <a:schemeClr val="accent2"/>
                </a:solidFill>
              </a:rPr>
              <a:t>Кочесгинская</a:t>
            </a:r>
            <a:r>
              <a:rPr lang="ru-RU" dirty="0" smtClean="0">
                <a:solidFill>
                  <a:schemeClr val="accent2"/>
                </a:solidFill>
              </a:rPr>
              <a:t> СОШ №19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МБОУ </a:t>
            </a:r>
            <a:r>
              <a:rPr lang="ru-RU" dirty="0" err="1" smtClean="0">
                <a:solidFill>
                  <a:schemeClr val="accent2"/>
                </a:solidFill>
              </a:rPr>
              <a:t>Кошурниковская</a:t>
            </a:r>
            <a:r>
              <a:rPr lang="ru-RU" dirty="0" smtClean="0">
                <a:solidFill>
                  <a:schemeClr val="accent2"/>
                </a:solidFill>
              </a:rPr>
              <a:t> СОШ №8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МБОУ </a:t>
            </a:r>
            <a:r>
              <a:rPr lang="ru-RU" dirty="0" err="1" smtClean="0">
                <a:solidFill>
                  <a:schemeClr val="accent2"/>
                </a:solidFill>
              </a:rPr>
              <a:t>Курагинская</a:t>
            </a:r>
            <a:r>
              <a:rPr lang="ru-RU" dirty="0" smtClean="0">
                <a:solidFill>
                  <a:schemeClr val="accent2"/>
                </a:solidFill>
              </a:rPr>
              <a:t> СОШ №7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МБОУ </a:t>
            </a:r>
            <a:r>
              <a:rPr lang="ru-RU" dirty="0" err="1" smtClean="0">
                <a:solidFill>
                  <a:schemeClr val="accent2"/>
                </a:solidFill>
              </a:rPr>
              <a:t>Шалоболинская</a:t>
            </a:r>
            <a:r>
              <a:rPr lang="ru-RU" dirty="0" smtClean="0">
                <a:solidFill>
                  <a:schemeClr val="accent2"/>
                </a:solidFill>
              </a:rPr>
              <a:t> СОШ №18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МКОУ </a:t>
            </a:r>
            <a:r>
              <a:rPr lang="ru-RU" dirty="0" err="1" smtClean="0">
                <a:solidFill>
                  <a:schemeClr val="accent2"/>
                </a:solidFill>
              </a:rPr>
              <a:t>Журавлевская</a:t>
            </a:r>
            <a:r>
              <a:rPr lang="ru-RU" dirty="0" smtClean="0">
                <a:solidFill>
                  <a:schemeClr val="accent2"/>
                </a:solidFill>
              </a:rPr>
              <a:t> НОШ №23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МКОУ </a:t>
            </a:r>
            <a:r>
              <a:rPr lang="ru-RU" dirty="0" err="1" smtClean="0">
                <a:solidFill>
                  <a:schemeClr val="accent2"/>
                </a:solidFill>
              </a:rPr>
              <a:t>Поначевская</a:t>
            </a:r>
            <a:r>
              <a:rPr lang="ru-RU" dirty="0" smtClean="0">
                <a:solidFill>
                  <a:schemeClr val="accent2"/>
                </a:solidFill>
              </a:rPr>
              <a:t> ООШ  №28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МКОУ </a:t>
            </a:r>
            <a:r>
              <a:rPr lang="ru-RU" dirty="0" err="1" smtClean="0">
                <a:solidFill>
                  <a:schemeClr val="accent2"/>
                </a:solidFill>
              </a:rPr>
              <a:t>Щетинкинская</a:t>
            </a:r>
            <a:r>
              <a:rPr lang="ru-RU" dirty="0" smtClean="0">
                <a:solidFill>
                  <a:schemeClr val="accent2"/>
                </a:solidFill>
              </a:rPr>
              <a:t> ООШ №27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МКОУ Новопокровская НОШ № 33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МКОУ </a:t>
            </a:r>
            <a:r>
              <a:rPr lang="ru-RU" dirty="0" err="1" smtClean="0">
                <a:solidFill>
                  <a:schemeClr val="accent2"/>
                </a:solidFill>
              </a:rPr>
              <a:t>Чибижекская</a:t>
            </a:r>
            <a:r>
              <a:rPr lang="ru-RU" dirty="0" smtClean="0">
                <a:solidFill>
                  <a:schemeClr val="accent2"/>
                </a:solidFill>
              </a:rPr>
              <a:t> НОШ №5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Дорожные карты ОО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1214422"/>
          <a:ext cx="7072362" cy="5611696"/>
        </p:xfrm>
        <a:graphic>
          <a:graphicData uri="http://schemas.openxmlformats.org/drawingml/2006/table">
            <a:tbl>
              <a:tblPr/>
              <a:tblGrid>
                <a:gridCol w="7072362"/>
              </a:tblGrid>
              <a:tr h="9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Calibri"/>
                          <a:ea typeface="Calibri"/>
                          <a:cs typeface="Times New Roman"/>
                        </a:rPr>
                        <a:t>Современная школа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Разработка, реализация и внедрение образовательных программ дополнительного образования по приоритетным направлениям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Подготовка педагогических кадров по обновленным программам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Обновление содержания и методов обучения предметной области «Технология»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Выполнение требований к условиям обучения детей с ОВЗ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Calibri"/>
                          <a:ea typeface="Calibri"/>
                          <a:cs typeface="Times New Roman"/>
                        </a:rPr>
                        <a:t>Реализация программ начального, основного и среднего общего образования в сетевой форме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Calibri"/>
                          <a:ea typeface="Calibri"/>
                          <a:cs typeface="Times New Roman"/>
                        </a:rPr>
                        <a:t>Успех каждого ребенка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Профессиональная ориентация обучающихся 6-11 классов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Создание Мини-кванториума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Развитие олимпиадного движения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Развитие дополнительного образования по выявленным видам одаренности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Calibri"/>
                          <a:ea typeface="Calibri"/>
                          <a:cs typeface="Times New Roman"/>
                        </a:rPr>
                        <a:t>Поддержка семей, имеющих детей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Размещение актуальной информации на сайте ОУ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Проведение семинаров для родителей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Сетевое взаимодействие с внешними организациями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Calibri"/>
                          <a:ea typeface="Calibri"/>
                          <a:cs typeface="Times New Roman"/>
                        </a:rPr>
                        <a:t>Учитель будущего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Продолжить работу по изучению и внедрению передовых технологий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Повышение квалификации педагогов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Включение педагогов в сетевые сообщества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Вовлечение педагогов в профессиональные конкурсы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Calibri"/>
                          <a:ea typeface="Calibri"/>
                          <a:cs typeface="Times New Roman"/>
                        </a:rPr>
                        <a:t>Участие в педагогических акциях, мероприятиях разного уровня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Calibri"/>
                          <a:ea typeface="Calibri"/>
                          <a:cs typeface="Times New Roman"/>
                        </a:rPr>
                        <a:t>Цифровая образовательная среда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Calibri"/>
                          <a:ea typeface="Calibri"/>
                          <a:cs typeface="Times New Roman"/>
                        </a:rPr>
                        <a:t>Оснащение учебных кабинетов необходимым оборудованием</a:t>
                      </a:r>
                    </a:p>
                  </a:txBody>
                  <a:tcPr marL="31428" marR="3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Дорожная карта по реализации региональных проектов </a:t>
            </a:r>
            <a:r>
              <a:rPr lang="en-US" b="1" dirty="0" smtClean="0">
                <a:solidFill>
                  <a:srgbClr val="FF0000"/>
                </a:solidFill>
              </a:rPr>
              <a:t>https://24poe.ru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3108" y="1285860"/>
          <a:ext cx="4915339" cy="4941293"/>
        </p:xfrm>
        <a:graphic>
          <a:graphicData uri="http://schemas.openxmlformats.org/drawingml/2006/table">
            <a:tbl>
              <a:tblPr/>
              <a:tblGrid>
                <a:gridCol w="598892"/>
                <a:gridCol w="598892"/>
                <a:gridCol w="1179069"/>
                <a:gridCol w="741810"/>
                <a:gridCol w="598892"/>
                <a:gridCol w="598892"/>
                <a:gridCol w="598892"/>
              </a:tblGrid>
              <a:tr h="3267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Региональный проект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Современная школа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3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Муниципалитет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????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2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Обновлено содержание и методы обучения предметной области "Технология" и других предметных областей, нет/да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23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Значения показателя по региону (справочно)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Исходное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Значения показателя по муниципалитету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Исходное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5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ИСХОДНЫЕ ЗНАЧЕНИЯ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8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Обновлено содержание и методы обучения предметной области "Технология" и других предметных областей, нет/да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8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Значение регионального проекта на начало 2019 года (справочно)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Значение по муниципалитету на начало 2019 года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???</a:t>
                      </a: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ДОРОЖНАЯ КАРТА НА 2019 ГОД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4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Мероприятия, влияющие на изменение показателя в 2019 году</a:t>
                      </a:r>
                    </a:p>
                  </a:txBody>
                  <a:tcPr marL="5106" marR="5106" marT="51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Дата начала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Дата завершения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Название мероприятия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Полное ФИО ответственного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Позиция ответственного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Контактный телефон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Контактный 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1876"/>
            <a:ext cx="6858000" cy="1304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Совещание руководителей общеобразовательных организаций Курагинского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28.06.2019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Медалисты-2019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5354"/>
          </a:xfrm>
        </p:spPr>
        <p:txBody>
          <a:bodyPr/>
          <a:lstStyle/>
          <a:p>
            <a:r>
              <a:rPr lang="ru-RU" dirty="0" smtClean="0"/>
              <a:t>252 выпускника</a:t>
            </a:r>
          </a:p>
          <a:p>
            <a:r>
              <a:rPr lang="ru-RU" dirty="0" smtClean="0"/>
              <a:t>11 медалистов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214554"/>
          <a:ext cx="8001056" cy="4178812"/>
        </p:xfrm>
        <a:graphic>
          <a:graphicData uri="http://schemas.openxmlformats.org/drawingml/2006/table">
            <a:tbl>
              <a:tblPr/>
              <a:tblGrid>
                <a:gridCol w="724436"/>
                <a:gridCol w="3649276"/>
                <a:gridCol w="3627344"/>
              </a:tblGrid>
              <a:tr h="26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Ф. И. 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Образовательная организация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Архипова Александра Ивановна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Курагинская СОШ 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Анашкина Элла Дмитриевна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Курагинская СОШ 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Кондратьева Светлана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Курагинская СОШ 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Лихоузова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Анна Олеговна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Курагинская СОШ 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Жлудова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Надежда Александровна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Кордовская СОШ №14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Капашина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Ирина Игоревна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Кордовская СОШ №14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Сильванович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Виолетта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Кордовская СОШ №14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Строева Софья Сергеевна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Артемовская СОШ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Байкова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Марина Алексеевна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Артемовская СОШ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Куванова Светлана Вячеславовна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Черемшанская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СОШ №20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Segoe UI Symbol" pitchFamily="34" charset="0"/>
                          <a:cs typeface="Times New Roman" pitchFamily="18" charset="0"/>
                        </a:rPr>
                        <a:t>Коренькова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Segoe UI Symbol" pitchFamily="34" charset="0"/>
                          <a:cs typeface="Times New Roman" pitchFamily="18" charset="0"/>
                        </a:rPr>
                        <a:t> Кристина Николаевна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МБОУ Алексеевская СОШ №9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Церемония награждения медалистов </a:t>
            </a:r>
            <a:br>
              <a:rPr lang="ru-RU" dirty="0" smtClean="0"/>
            </a:br>
            <a:r>
              <a:rPr lang="ru-RU" dirty="0" smtClean="0"/>
              <a:t>21 июня 2019</a:t>
            </a:r>
            <a:endParaRPr lang="ru-RU" dirty="0"/>
          </a:p>
        </p:txBody>
      </p:sp>
      <p:pic>
        <p:nvPicPr>
          <p:cNvPr id="29698" name="Picture 2" descr="\\Server-rono\общая\Березина\Медалисты района\GQtfoYcFQC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3781380" cy="2357454"/>
          </a:xfrm>
          <a:prstGeom prst="rect">
            <a:avLst/>
          </a:prstGeom>
          <a:noFill/>
        </p:spPr>
      </p:pic>
      <p:pic>
        <p:nvPicPr>
          <p:cNvPr id="29699" name="Picture 3" descr="\\Server-rono\общая\Березина\Медалисты района\xwLx_SeeQ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214422"/>
            <a:ext cx="3537561" cy="2357453"/>
          </a:xfrm>
          <a:prstGeom prst="rect">
            <a:avLst/>
          </a:prstGeom>
          <a:noFill/>
        </p:spPr>
      </p:pic>
      <p:pic>
        <p:nvPicPr>
          <p:cNvPr id="29700" name="Picture 4" descr="\\Server-rono\общая\Березина\Медалисты района\O2-TpKsUvo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714752"/>
            <a:ext cx="4210371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медалистами в ОО – справка со школы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1538" y="2285992"/>
          <a:ext cx="7000928" cy="2786084"/>
        </p:xfrm>
        <a:graphic>
          <a:graphicData uri="http://schemas.openxmlformats.org/drawingml/2006/table">
            <a:tbl>
              <a:tblPr/>
              <a:tblGrid>
                <a:gridCol w="673995"/>
                <a:gridCol w="673995"/>
                <a:gridCol w="402242"/>
                <a:gridCol w="673995"/>
                <a:gridCol w="673995"/>
                <a:gridCol w="402242"/>
                <a:gridCol w="673995"/>
                <a:gridCol w="673995"/>
                <a:gridCol w="402242"/>
                <a:gridCol w="673995"/>
                <a:gridCol w="673995"/>
                <a:gridCol w="402242"/>
              </a:tblGrid>
              <a:tr h="39801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Отметки 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Отметки 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 кл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 кл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1пг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2пг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1пг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2пг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1пг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2пг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1пг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2пг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Оргпроект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142984"/>
          <a:ext cx="6929485" cy="5456948"/>
        </p:xfrm>
        <a:graphic>
          <a:graphicData uri="http://schemas.openxmlformats.org/drawingml/2006/table">
            <a:tbl>
              <a:tblPr/>
              <a:tblGrid>
                <a:gridCol w="1059538"/>
                <a:gridCol w="3580948"/>
                <a:gridCol w="2288999"/>
              </a:tblGrid>
              <a:tr h="137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latin typeface="Times New Roman"/>
                          <a:ea typeface="Lucida Sans Unicode"/>
                          <a:cs typeface="Mangal"/>
                        </a:rPr>
                        <a:t>время</a:t>
                      </a:r>
                      <a:endParaRPr lang="ru-RU" sz="8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kern="50">
                          <a:latin typeface="Times New Roman"/>
                          <a:ea typeface="Lucida Sans Unicode"/>
                          <a:cs typeface="Mangal"/>
                        </a:rPr>
                        <a:t>Рассматриваемые вопросы  	</a:t>
                      </a:r>
                      <a:endParaRPr lang="ru-RU" sz="8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 indent="-201295" algn="just">
                        <a:spcAft>
                          <a:spcPts val="0"/>
                        </a:spcAft>
                      </a:pPr>
                      <a:r>
                        <a:rPr lang="ru-RU" sz="800" b="1" kern="50">
                          <a:latin typeface="Times New Roman"/>
                          <a:ea typeface="Lucida Sans Unicode"/>
                          <a:cs typeface="Mangal"/>
                        </a:rPr>
                        <a:t>Ответственный</a:t>
                      </a:r>
                      <a:endParaRPr lang="ru-RU" sz="8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10.00-10.05</a:t>
                      </a:r>
                      <a:endParaRPr lang="ru-RU" sz="11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Открытие совещания.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Ципушникова Т.В. - руководитель управления образования 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10.05-10.10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О выполнении перечня поручений №1 руководителя управления образования по итогам совещания директоров 19.04.2019.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latin typeface="Times New Roman"/>
                          <a:ea typeface="Lucida Sans Unicode"/>
                          <a:cs typeface="Mangal"/>
                        </a:rPr>
                        <a:t>Занина Н. П. – начальник отдела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10.10-10.25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Реализация региональных проектов в Курагинском районе.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 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Ципушникова Т.В. - руководитель управления образования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10.25-10.35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Результаты летней кампании 2019 года.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Журова О. С. – методист УО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Михалев Е. В. – директор МБОУ ДОД «СТЭК»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Жигайлов В.Г. – начальник учебных сборов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10.35-10.45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Результаты проведения государственной итоговой аттестации в 2019 году в Курагинском районе.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 err="1">
                          <a:latin typeface="Times New Roman"/>
                          <a:ea typeface="Lucida Sans Unicode"/>
                          <a:cs typeface="Mangal"/>
                        </a:rPr>
                        <a:t>Шкопкина</a:t>
                      </a:r>
                      <a:r>
                        <a:rPr lang="ru-RU" sz="1100" kern="50" dirty="0">
                          <a:latin typeface="Times New Roman"/>
                          <a:ea typeface="Lucida Sans Unicode"/>
                          <a:cs typeface="Mangal"/>
                        </a:rPr>
                        <a:t> В. П.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10.45-10-55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Церемония награждения медалистов. Работа с медалистами в образовательных организациях района.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Занина Н. П. – начальник отдела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10.55-11.10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Анализ и перспективы методической работы в системе общего образования в Курагинском районе.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Гурьева Н. Н. – старший методист управления образования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11.10-11.20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Анализ и перспективы работы с кадрами в системе образования в Курагинском районе.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Свинина Л. Б. – методист управления образования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11.20-11.35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Анализ и перспективы работы в системе дополнительного образования в Курагинском районе.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>
                          <a:latin typeface="Times New Roman"/>
                          <a:ea typeface="Lucida Sans Unicode"/>
                          <a:cs typeface="Mangal"/>
                        </a:rPr>
                        <a:t>Назарова Т. В. – директор МБОУ ДО «Центр дополнительного образования для детей»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11.35-12.00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 Разное: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Изменения в законодательстве в сфере образования.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Проект по английскому языку «</a:t>
                      </a:r>
                      <a:r>
                        <a:rPr lang="en-US" sz="1100" b="1" kern="50">
                          <a:latin typeface="Times New Roman"/>
                          <a:ea typeface="Lucida Sans Unicode"/>
                          <a:cs typeface="Mangal"/>
                        </a:rPr>
                        <a:t>Teacher first</a:t>
                      </a: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»/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 err="1">
                          <a:latin typeface="Times New Roman"/>
                          <a:ea typeface="Lucida Sans Unicode"/>
                          <a:cs typeface="Mangal"/>
                        </a:rPr>
                        <a:t>Ципушникова</a:t>
                      </a:r>
                      <a:r>
                        <a:rPr lang="ru-RU" sz="1100" kern="50" dirty="0">
                          <a:latin typeface="Times New Roman"/>
                          <a:ea typeface="Lucida Sans Unicode"/>
                          <a:cs typeface="Mangal"/>
                        </a:rPr>
                        <a:t> Т. 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 err="1">
                          <a:latin typeface="Times New Roman"/>
                          <a:ea typeface="Lucida Sans Unicode"/>
                          <a:cs typeface="Mangal"/>
                        </a:rPr>
                        <a:t>Журова</a:t>
                      </a:r>
                      <a:r>
                        <a:rPr lang="ru-RU" sz="1100" kern="50" dirty="0">
                          <a:latin typeface="Times New Roman"/>
                          <a:ea typeface="Lucida Sans Unicode"/>
                          <a:cs typeface="Mangal"/>
                        </a:rPr>
                        <a:t> О. 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latin typeface="Times New Roman"/>
                          <a:ea typeface="Lucida Sans Unicode"/>
                          <a:cs typeface="Mangal"/>
                        </a:rPr>
                        <a:t>Занина Н. П.</a:t>
                      </a:r>
                    </a:p>
                  </a:txBody>
                  <a:tcPr marL="43158" marR="43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медалистами (данные с журналов) – не подтвердили результат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2143116"/>
          <a:ext cx="7715304" cy="2000264"/>
        </p:xfrm>
        <a:graphic>
          <a:graphicData uri="http://schemas.openxmlformats.org/drawingml/2006/table">
            <a:tbl>
              <a:tblPr/>
              <a:tblGrid>
                <a:gridCol w="550575"/>
                <a:gridCol w="550575"/>
                <a:gridCol w="550575"/>
                <a:gridCol w="550575"/>
                <a:gridCol w="550575"/>
                <a:gridCol w="551381"/>
                <a:gridCol w="551381"/>
                <a:gridCol w="551381"/>
                <a:gridCol w="551381"/>
                <a:gridCol w="551381"/>
                <a:gridCol w="551381"/>
                <a:gridCol w="551381"/>
                <a:gridCol w="551381"/>
                <a:gridCol w="551381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К/р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Ср. рез.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492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медалистами – не подали на медаль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785926"/>
          <a:ext cx="7786743" cy="1214445"/>
        </p:xfrm>
        <a:graphic>
          <a:graphicData uri="http://schemas.openxmlformats.org/drawingml/2006/table">
            <a:tbl>
              <a:tblPr/>
              <a:tblGrid>
                <a:gridCol w="1297655"/>
                <a:gridCol w="1297655"/>
                <a:gridCol w="1297655"/>
                <a:gridCol w="1297655"/>
                <a:gridCol w="1297655"/>
                <a:gridCol w="1298468"/>
              </a:tblGrid>
              <a:tr h="40481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Р/р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Пром.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Сред.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5/5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929066"/>
          <a:ext cx="7786739" cy="1428760"/>
        </p:xfrm>
        <a:graphic>
          <a:graphicData uri="http://schemas.openxmlformats.org/drawingml/2006/table">
            <a:tbl>
              <a:tblPr/>
              <a:tblGrid>
                <a:gridCol w="555673"/>
                <a:gridCol w="555673"/>
                <a:gridCol w="555673"/>
                <a:gridCol w="555673"/>
                <a:gridCol w="555673"/>
                <a:gridCol w="556486"/>
                <a:gridCol w="556486"/>
                <a:gridCol w="556486"/>
                <a:gridCol w="556486"/>
                <a:gridCol w="556486"/>
                <a:gridCol w="556486"/>
                <a:gridCol w="556486"/>
                <a:gridCol w="556486"/>
                <a:gridCol w="556486"/>
              </a:tblGrid>
              <a:tr h="95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Пром.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Пробн.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Средн.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1876"/>
            <a:ext cx="6858000" cy="1304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Совещание руководителей общеобразовательных организаций Курагинского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28.06.2019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1876"/>
            <a:ext cx="6858000" cy="1304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Совещание руководителей общеобразовательных организаций Курагинского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28.06.2019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dirty="0" smtClean="0"/>
              <a:t>Перечень поручений №1 от 22.04.2019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928670"/>
          <a:ext cx="8286808" cy="5532120"/>
        </p:xfrm>
        <a:graphic>
          <a:graphicData uri="http://schemas.openxmlformats.org/drawingml/2006/table">
            <a:tbl>
              <a:tblPr/>
              <a:tblGrid>
                <a:gridCol w="285752"/>
                <a:gridCol w="4786346"/>
                <a:gridCol w="1000132"/>
                <a:gridCol w="2214578"/>
              </a:tblGrid>
              <a:tr h="478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50" dirty="0">
                          <a:latin typeface="Times New Roman"/>
                          <a:ea typeface="Lucida Sans Unicode"/>
                          <a:cs typeface="Mangal"/>
                        </a:rPr>
                        <a:t>№</a:t>
                      </a:r>
                      <a:endParaRPr lang="ru-RU" sz="11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50" dirty="0">
                          <a:latin typeface="Times New Roman"/>
                          <a:ea typeface="Lucida Sans Unicode"/>
                          <a:cs typeface="Mangal"/>
                        </a:rPr>
                        <a:t>Поручение</a:t>
                      </a:r>
                      <a:endParaRPr lang="ru-RU" sz="11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Кол-во школ, исполнивших поручение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50">
                          <a:latin typeface="Times New Roman"/>
                          <a:ea typeface="Lucida Sans Unicode"/>
                          <a:cs typeface="Mangal"/>
                        </a:rPr>
                        <a:t>Дополнение </a:t>
                      </a:r>
                      <a:endParaRPr lang="ru-RU" sz="11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1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Подготовить дорожную карту по реализации концепции предметной области «Технология» в образовательном учреждении. Предоставить в письменном виде за подписью руководителя </a:t>
                      </a:r>
                      <a:r>
                        <a:rPr lang="ru-RU" sz="1000" kern="50" dirty="0" err="1">
                          <a:latin typeface="Times New Roman"/>
                          <a:ea typeface="Lucida Sans Unicode"/>
                          <a:cs typeface="Mangal"/>
                        </a:rPr>
                        <a:t>Гурьевой</a:t>
                      </a: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 Н. Н., старшему методисту УО.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Ответственные:  руководители ОО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Срок: до 31.05.2019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1</a:t>
                      </a:r>
                      <a:r>
                        <a:rPr lang="en-US" sz="1000" kern="50">
                          <a:latin typeface="Times New Roman"/>
                          <a:ea typeface="Lucida Sans Unicode"/>
                          <a:cs typeface="Mangal"/>
                        </a:rPr>
                        <a:t>7</a:t>
                      </a: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/</a:t>
                      </a:r>
                      <a:r>
                        <a:rPr lang="ru-RU" sz="1000" kern="5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</a:t>
                      </a:r>
                      <a:r>
                        <a:rPr lang="en-US" sz="1000" kern="5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2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</a:t>
                      </a:r>
                      <a:r>
                        <a:rPr lang="ru-RU" sz="1000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Кошурниковская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СОШ №8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</a:t>
                      </a:r>
                      <a:r>
                        <a:rPr lang="ru-RU" sz="1000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Курагинская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СОШ №1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</a:t>
                      </a:r>
                      <a:r>
                        <a:rPr lang="ru-RU" sz="1000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Можарская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СОШ №15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МКОУ </a:t>
                      </a:r>
                      <a:r>
                        <a:rPr lang="ru-RU" sz="1000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Журавлевская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НОШ №23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МКОУ </a:t>
                      </a:r>
                      <a:r>
                        <a:rPr lang="ru-RU" sz="1000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Поначевская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ООШ №28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МКОУ 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Новопокровская НОШ №33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МКОУ </a:t>
                      </a:r>
                      <a:r>
                        <a:rPr lang="ru-RU" sz="1000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Чибижекская</a:t>
                      </a:r>
                      <a:r>
                        <a:rPr lang="ru-RU" sz="1000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НОШ №5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2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Провести анализ программ дополнительного образования. Обновить содержание программ дополнительного образования в соответствии с результатами ООП образовательной организации.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Ответственные:  руководители ОО.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Срок: до 31.05.2019 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?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Мониторинг программ на сайте ОО до 01.09.2019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3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Организовать работу по формированию кадрового резерва в ОО. Предоставить списки кадрового резерва Парубцовой Е. Б., специалисту по кадрам УО.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Ответственные: руководители ОО.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Срок: до 08.05.2019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6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Кордовская СОШ №14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Краснокаменская СОШ №4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Курагинская СОШ №1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Курагинская СОШ №7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МКОУ Черемшанская СОШ №20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Рощинская сош №17</a:t>
                      </a:r>
                      <a:endParaRPr lang="ru-RU" sz="10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4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Предоставить списки учащихся «Интенсивных школ» в МАОУ ДО «Центр дополнительного образования» Т. В. Назаровой.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Ответственные: руководители ОО.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Срок: до 08.05.2019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20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44 учащихся (биология, математика, обществознание)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5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Подготовить предложения о форме проведения районного торжественного  мероприятия для выпускников района. Информацию предоставить в свободной форме в письменном виде за подписью руководителя Заниной Н. П.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Ответственные: руководители ОО.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Mangal"/>
                        </a:rPr>
                        <a:t>Срок: до 06.05.2019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3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</a:t>
                      </a:r>
                      <a:r>
                        <a:rPr lang="ru-RU" sz="1000" kern="50" dirty="0" err="1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Кочергинская</a:t>
                      </a: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СОШ №19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Алексеевская СОШ №9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</a:t>
                      </a:r>
                      <a:r>
                        <a:rPr lang="ru-RU" sz="1000" kern="50" dirty="0" err="1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Кошурниковская</a:t>
                      </a: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СОШ №8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6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Предоставить список учащихся с ОВЗ, заканчивающих обучение по программам основного общего образования, желающих обучаться в Курагинском филиале Минусинского сельскохозяйственного колледжа по программе «Слесарь сельскохозяйственных машин».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Ответственные: руководители ОО.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Срок: до 08.05.2019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Mangal"/>
                        </a:rPr>
                        <a:t>2</a:t>
                      </a: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МБОУ </a:t>
                      </a:r>
                      <a:r>
                        <a:rPr lang="ru-RU" sz="1000" kern="50" dirty="0" err="1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Курагинская</a:t>
                      </a: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СОШ №3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1F497D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МКОУ Белоярская ООШ №24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6421" marR="3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Приказ управления образования № 284 от 20.05.2019 «Об окончании 2018-2019 </a:t>
            </a:r>
            <a:r>
              <a:rPr lang="ru-RU" dirty="0" err="1" smtClean="0"/>
              <a:t>уч</a:t>
            </a:r>
            <a:r>
              <a:rPr lang="ru-RU" dirty="0" smtClean="0"/>
              <a:t>. года…»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П. 2 В день предоставления отчета в 13-00. кабинет №4. собеседование с администрацией школ по итогам учебного года, присутствие обязательно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МБОУ Артемовская СОШ №2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МБОУ </a:t>
            </a:r>
            <a:r>
              <a:rPr lang="ru-RU" b="1" dirty="0" err="1" smtClean="0">
                <a:solidFill>
                  <a:srgbClr val="FF0000"/>
                </a:solidFill>
              </a:rPr>
              <a:t>Кошурниковская</a:t>
            </a:r>
            <a:r>
              <a:rPr lang="ru-RU" b="1" dirty="0" smtClean="0">
                <a:solidFill>
                  <a:srgbClr val="FF0000"/>
                </a:solidFill>
              </a:rPr>
              <a:t> СОШ №8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МБОУ </a:t>
            </a:r>
            <a:r>
              <a:rPr lang="ru-RU" b="1" dirty="0" err="1" smtClean="0">
                <a:solidFill>
                  <a:srgbClr val="FF0000"/>
                </a:solidFill>
              </a:rPr>
              <a:t>Курагинская</a:t>
            </a:r>
            <a:r>
              <a:rPr lang="ru-RU" b="1" dirty="0" smtClean="0">
                <a:solidFill>
                  <a:srgbClr val="FF0000"/>
                </a:solidFill>
              </a:rPr>
              <a:t> СОШ №1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МКОУ </a:t>
            </a:r>
            <a:r>
              <a:rPr lang="ru-RU" b="1" dirty="0" err="1" smtClean="0">
                <a:solidFill>
                  <a:srgbClr val="FF0000"/>
                </a:solidFill>
              </a:rPr>
              <a:t>Поначевская</a:t>
            </a:r>
            <a:r>
              <a:rPr lang="ru-RU" b="1" dirty="0" smtClean="0">
                <a:solidFill>
                  <a:srgbClr val="FF0000"/>
                </a:solidFill>
              </a:rPr>
              <a:t> ООШ № 28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МКОУ </a:t>
            </a:r>
            <a:r>
              <a:rPr lang="ru-RU" b="1" dirty="0" err="1" smtClean="0">
                <a:solidFill>
                  <a:srgbClr val="FF0000"/>
                </a:solidFill>
              </a:rPr>
              <a:t>Щетинкинская</a:t>
            </a:r>
            <a:r>
              <a:rPr lang="ru-RU" b="1" dirty="0" smtClean="0">
                <a:solidFill>
                  <a:srgbClr val="FF0000"/>
                </a:solidFill>
              </a:rPr>
              <a:t> ООШ № 27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МКОУ </a:t>
            </a:r>
            <a:r>
              <a:rPr lang="ru-RU" b="1" dirty="0" err="1" smtClean="0">
                <a:solidFill>
                  <a:srgbClr val="FF0000"/>
                </a:solidFill>
              </a:rPr>
              <a:t>Чибижекская</a:t>
            </a:r>
            <a:r>
              <a:rPr lang="ru-RU" b="1" dirty="0" smtClean="0">
                <a:solidFill>
                  <a:srgbClr val="FF0000"/>
                </a:solidFill>
              </a:rPr>
              <a:t> НОШ №5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1876"/>
            <a:ext cx="6858000" cy="13049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Совещание руководителей общеобразовательных организаций Курагинского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28.06.2019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Современная школа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429684" cy="5170170"/>
        </p:xfrm>
        <a:graphic>
          <a:graphicData uri="http://schemas.openxmlformats.org/drawingml/2006/table">
            <a:tbl>
              <a:tblPr/>
              <a:tblGrid>
                <a:gridCol w="545327"/>
                <a:gridCol w="3698739"/>
                <a:gridCol w="706333"/>
                <a:gridCol w="628587"/>
                <a:gridCol w="545327"/>
                <a:gridCol w="468132"/>
                <a:gridCol w="468132"/>
                <a:gridCol w="468132"/>
                <a:gridCol w="468132"/>
                <a:gridCol w="432843"/>
              </a:tblGrid>
              <a:tr h="4958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Значения показателей по годам реализации проекта (не менее)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Обновлено содержание и методы обучения предметной области "Технология" и других предметных областей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Нет\да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300" dirty="0">
                          <a:latin typeface="Calibri"/>
                          <a:ea typeface="Calibri"/>
                          <a:cs typeface="Times New Roman"/>
                        </a:rPr>
                        <a:t>общеобразовательных организаций, расположенных в сельской местности и малых городах, обновивших материально-техническую базу для реализации основных и дополнительных общеобразовательных программ цифрового, естественнонаучного и гуманитарного профилей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Ед.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Численность обучающихся, охваченных основными и дополнительными общеобразовательными программами цифрового, естественнонаучного и гуманитарного профилей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тыс. человек 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Число созданных новых мест в общеобразовательных организациях Красноярского края, расположенных в сельской местности и поселках городского типа, не менее тыс. мест нарастающим итогом к 2019 году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Тыс. мест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Успех каждого ребенка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214422"/>
          <a:ext cx="8358245" cy="5522141"/>
        </p:xfrm>
        <a:graphic>
          <a:graphicData uri="http://schemas.openxmlformats.org/drawingml/2006/table">
            <a:tbl>
              <a:tblPr/>
              <a:tblGrid>
                <a:gridCol w="540705"/>
                <a:gridCol w="3667393"/>
                <a:gridCol w="700347"/>
                <a:gridCol w="623260"/>
                <a:gridCol w="540705"/>
                <a:gridCol w="464165"/>
                <a:gridCol w="464165"/>
                <a:gridCol w="464165"/>
                <a:gridCol w="464165"/>
                <a:gridCol w="429175"/>
              </a:tblGrid>
              <a:tr h="4422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Значения показателей по годам реализации проекта (не менее)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67,5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69,6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71,7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73,8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75,8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77,9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80,0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других проектов в Красноярском крае,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Федерации,нарастающим итогом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 чел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Число участников открытых онлайн-уроков, реализуемых с учетом опыта цикла открытых уроков «Проектория», «Уроки настоящего» или иных аналогичных по возможностям, функциям и результатам проектах, направленных на раннюю профориентацию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чел.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1174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1755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2633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3209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4092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4977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деятельности), в том числе по итогам участия в проекте "Билет в будущее", нарастающим итогом 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чел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Поддержка детей, имеющих семей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8429684" cy="3182694"/>
        </p:xfrm>
        <a:graphic>
          <a:graphicData uri="http://schemas.openxmlformats.org/drawingml/2006/table">
            <a:tbl>
              <a:tblPr/>
              <a:tblGrid>
                <a:gridCol w="545327"/>
                <a:gridCol w="3698739"/>
                <a:gridCol w="706333"/>
                <a:gridCol w="628587"/>
                <a:gridCol w="545327"/>
                <a:gridCol w="468132"/>
                <a:gridCol w="468132"/>
                <a:gridCol w="468132"/>
                <a:gridCol w="468132"/>
                <a:gridCol w="432843"/>
              </a:tblGrid>
              <a:tr h="5000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Значения показателей по годам реализации проекта (не менее)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организаций, нарастающим итогом с 2019 года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единиц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58137" marR="5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457</TotalTime>
  <Words>2146</Words>
  <Application>Microsoft Office PowerPoint</Application>
  <PresentationFormat>Экран (4:3)</PresentationFormat>
  <Paragraphs>671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Совещание руководителей общеобразовательных организаций Курагинского района</vt:lpstr>
      <vt:lpstr>Оргпроект</vt:lpstr>
      <vt:lpstr>Совещание руководителей общеобразовательных организаций Курагинского района</vt:lpstr>
      <vt:lpstr>Перечень поручений №1 от 22.04.2019</vt:lpstr>
      <vt:lpstr>Приказ управления образования № 284 от 20.05.2019 «Об окончании 2018-2019 уч. года…»</vt:lpstr>
      <vt:lpstr>Совещание руководителей общеобразовательных организаций Курагинского района</vt:lpstr>
      <vt:lpstr>1. Современная школа</vt:lpstr>
      <vt:lpstr>2. Успех каждого ребенка</vt:lpstr>
      <vt:lpstr>3. Поддержка детей, имеющих семей</vt:lpstr>
      <vt:lpstr>4. Цифровая образовательная среда</vt:lpstr>
      <vt:lpstr>5. Учитель будущего</vt:lpstr>
      <vt:lpstr>Совещание руководителей общеобразовательных организаций Курагинского района</vt:lpstr>
      <vt:lpstr>Дорожные карты ОО Письмо Министерства образования Красноярского края № 75-47-37 от 30.04.2019 «О направлении протокола окружных совещаний»,  п.8  Руководителям общеобразовательных учреждений разработать и утвердить план («дорожную карту») по достижению показателей региональных проектов в образовательном учреждении срок: до 01.06.2019 </vt:lpstr>
      <vt:lpstr>Дорожные карты ОО</vt:lpstr>
      <vt:lpstr>Дорожная карта по реализации региональных проектов https://24poe.ru</vt:lpstr>
      <vt:lpstr>Совещание руководителей общеобразовательных организаций Курагинского района</vt:lpstr>
      <vt:lpstr>Медалисты-2019</vt:lpstr>
      <vt:lpstr>Церемония награждения медалистов  21 июня 2019</vt:lpstr>
      <vt:lpstr>Работа с медалистами в ОО – справка со школы</vt:lpstr>
      <vt:lpstr>Работа с медалистами (данные с журналов) – не подтвердили результат</vt:lpstr>
      <vt:lpstr>Работа с медалистами – не подали на медаль</vt:lpstr>
      <vt:lpstr>Совещание руководителей общеобразовательных организаций Курагинского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руководителей общеобразовательных организаций Курагинского района</dc:title>
  <dc:creator>Admin</dc:creator>
  <cp:lastModifiedBy>Admin</cp:lastModifiedBy>
  <cp:revision>48</cp:revision>
  <dcterms:created xsi:type="dcterms:W3CDTF">2019-06-26T07:56:36Z</dcterms:created>
  <dcterms:modified xsi:type="dcterms:W3CDTF">2019-06-28T08:38:16Z</dcterms:modified>
</cp:coreProperties>
</file>