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1398" r:id="rId3"/>
    <p:sldId id="1572" r:id="rId4"/>
    <p:sldId id="1562" r:id="rId5"/>
    <p:sldId id="1573" r:id="rId6"/>
    <p:sldId id="1574" r:id="rId7"/>
    <p:sldId id="1565" r:id="rId8"/>
    <p:sldId id="1566" r:id="rId9"/>
    <p:sldId id="1575" r:id="rId10"/>
    <p:sldId id="1576" r:id="rId11"/>
    <p:sldId id="1580" r:id="rId12"/>
    <p:sldId id="1579" r:id="rId13"/>
    <p:sldId id="1577" r:id="rId14"/>
    <p:sldId id="1578" r:id="rId15"/>
    <p:sldId id="1581" r:id="rId16"/>
    <p:sldId id="1589" r:id="rId17"/>
    <p:sldId id="1582" r:id="rId18"/>
    <p:sldId id="1585" r:id="rId19"/>
    <p:sldId id="1586" r:id="rId20"/>
    <p:sldId id="1583" r:id="rId21"/>
    <p:sldId id="1584" r:id="rId22"/>
    <p:sldId id="1588" r:id="rId23"/>
    <p:sldId id="1587" r:id="rId24"/>
    <p:sldId id="1590" r:id="rId25"/>
    <p:sldId id="1552" r:id="rId26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6B135D-1441-48EC-89A2-66C6231FDF2B}">
          <p14:sldIdLst>
            <p14:sldId id="1398"/>
            <p14:sldId id="1572"/>
            <p14:sldId id="1562"/>
            <p14:sldId id="1573"/>
            <p14:sldId id="1574"/>
            <p14:sldId id="1565"/>
            <p14:sldId id="1566"/>
            <p14:sldId id="1575"/>
            <p14:sldId id="1576"/>
            <p14:sldId id="1580"/>
            <p14:sldId id="1579"/>
          </p14:sldIdLst>
        </p14:section>
        <p14:section name="Раздел без заголовка" id="{1ED7EE77-71B5-4F13-8ACA-E373AB1066DA}">
          <p14:sldIdLst>
            <p14:sldId id="1577"/>
            <p14:sldId id="1578"/>
            <p14:sldId id="1581"/>
            <p14:sldId id="1589"/>
            <p14:sldId id="1582"/>
            <p14:sldId id="1585"/>
            <p14:sldId id="1586"/>
            <p14:sldId id="1583"/>
            <p14:sldId id="1584"/>
            <p14:sldId id="1588"/>
            <p14:sldId id="1587"/>
            <p14:sldId id="1590"/>
            <p14:sldId id="15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077A6"/>
    <a:srgbClr val="DD8F3A"/>
    <a:srgbClr val="DA2725"/>
    <a:srgbClr val="CC0000"/>
    <a:srgbClr val="A4B8D0"/>
    <a:srgbClr val="99D699"/>
    <a:srgbClr val="61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5951" autoAdjust="0"/>
  </p:normalViewPr>
  <p:slideViewPr>
    <p:cSldViewPr snapToGrid="0">
      <p:cViewPr>
        <p:scale>
          <a:sx n="100" d="100"/>
          <a:sy n="100" d="100"/>
        </p:scale>
        <p:origin x="-1094" y="154"/>
      </p:cViewPr>
      <p:guideLst>
        <p:guide orient="horz" pos="4319"/>
        <p:guide orient="horz" pos="576"/>
        <p:guide orient="horz" pos="1194"/>
        <p:guide orient="horz" pos="4289"/>
        <p:guide orient="horz" pos="3026"/>
        <p:guide orient="horz" pos="3947"/>
        <p:guide orient="horz" pos="2479"/>
        <p:guide orient="horz" pos="1311"/>
        <p:guide pos="5592"/>
        <p:guide pos="5759"/>
        <p:guide pos="2893"/>
        <p:guide pos="5507"/>
        <p:guide pos="142"/>
        <p:guide pos="614"/>
        <p:guide pos="3915"/>
        <p:guide pos="5620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8"/>
      </p:cViewPr>
      <p:guideLst>
        <p:guide orient="horz" pos="3129"/>
        <p:guide orient="horz" pos="3130"/>
        <p:guide pos="214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школ в Красноярском крае, имеющих признаки необъективных результатов ВПР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87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8307584"/>
        <c:axId val="127939648"/>
        <c:axId val="0"/>
      </c:bar3DChart>
      <c:catAx>
        <c:axId val="1383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939648"/>
        <c:crosses val="autoZero"/>
        <c:auto val="1"/>
        <c:lblAlgn val="ctr"/>
        <c:lblOffset val="100"/>
        <c:noMultiLvlLbl val="0"/>
      </c:catAx>
      <c:valAx>
        <c:axId val="127939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3075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появления </a:t>
            </a:r>
            <a:r>
              <a:rPr lang="ru-RU" dirty="0" smtClean="0"/>
              <a:t>школ Красноярского края, </a:t>
            </a:r>
            <a:r>
              <a:rPr lang="ru-RU" dirty="0"/>
              <a:t>дважды попавших в списки «необъективных»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8305536"/>
        <c:axId val="127926848"/>
        <c:axId val="0"/>
      </c:bar3DChart>
      <c:catAx>
        <c:axId val="1383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926848"/>
        <c:crosses val="autoZero"/>
        <c:auto val="1"/>
        <c:lblAlgn val="ctr"/>
        <c:lblOffset val="100"/>
        <c:noMultiLvlLbl val="0"/>
      </c:catAx>
      <c:valAx>
        <c:axId val="127926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3055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07326A-AF6A-41F5-BF98-C1D8CE2BA92E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2C4CC7-910A-4F83-ABF4-6A72900DC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170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215D27-B4ED-40AA-8494-B8AE6911B3BB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152" y="4720907"/>
            <a:ext cx="5444486" cy="4474529"/>
          </a:xfrm>
          <a:prstGeom prst="rect">
            <a:avLst/>
          </a:prstGeom>
        </p:spPr>
        <p:txBody>
          <a:bodyPr vert="horz" lIns="91641" tIns="45821" rIns="91641" bIns="4582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FDEA28-B041-4325-94B4-9DECD9FEA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133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постарше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A78BB7-5A3C-4A87-85DF-0D063A78F3DE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1136-096A-4E61-A222-247DF1644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BE7FD8F-C4F1-4AE5-97A8-98CD27E83ECF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0A76-B700-465F-90A9-47D044538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581905B-C718-4266-8D57-901B6BE8DC56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5F4A-DFBC-4C6D-838A-F6A827B94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CF7-5E31-4F62-A19A-998347E3A0A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1213-FFB9-437A-82A4-0596EE85B8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DE59-EB49-48F1-AB47-E1B3DFCF9D52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CF17-1A37-4071-9D92-CF9C811A8421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8F-E8C4-4B48-A5DF-A2E9394D8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601E-CFBF-4B40-B9A5-96AE6B12B622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9017-B26F-4076-9461-A35F0CE7A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1BEC-DD4A-46CB-B874-0DE3EFE3FC90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D5D2-670E-424B-B160-3244C62828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9BDF-8B4E-43F9-BF71-34060D073998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2DCD-3A85-4638-8F10-C361D04CB6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6C67-B567-49EF-B008-58A5C64654C5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4C7B-7644-4ED0-BEF2-82CF9F0B3D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BAB0-FCC7-4C15-A7E7-7792F912FBFE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944-1EE3-4D46-AAB6-10053195B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BCE4C0B-0EAD-4EC7-A2DC-B462752C7ED9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27BE-FD4E-4F25-872C-8B28C914A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F17B-60B9-4E02-8C9B-5423952B9DDC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B7B4-1C7D-4ABB-B754-775C5415A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2866-2D2E-49FA-BB89-73B666FC6E25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4D00-E851-4A08-AA48-32AC838951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DCA7-0F3D-406E-AFA1-E40162BC8937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6ECE-921D-46F3-A712-F65CA30C2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8301D9C-0DD5-4A32-9EC1-39FFB55550B9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192-52C6-4795-99AE-F133E970F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DED0E0-7314-4AE4-8C88-D7F23EFC0EBF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0AC-7B23-43EC-8453-7D77C1322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7D3FA48-5142-4DE9-A06E-EB3128E056BF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90C2-695C-40AF-8AE8-5AC047969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6B8168B-C737-4217-A35C-9442B9983FD5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D117-965F-402D-9090-BAA13F225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EB71AE-6A35-4861-8A14-8DA78337221C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772F-8F40-48A0-BEA7-FF1492728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A31876B-D5B9-483F-9B41-653B19B10023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E88D-AC77-4616-9DCC-48868E7D5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8587A8-F83D-4C5C-8F0E-962EB0C0C381}" type="datetimeFigureOut">
              <a:rPr lang="ru-RU"/>
              <a:pPr>
                <a:defRPr/>
              </a:pPr>
              <a:t>13.11.2019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A57E-0629-4808-B58C-F0D85A5B5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863" y="5764213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05575"/>
            <a:ext cx="1000125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5" y="6484938"/>
            <a:ext cx="5800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160463" y="57150"/>
            <a:ext cx="7716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055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6CA1A2-2DCC-4B0C-8C89-004AE28196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91288"/>
            <a:ext cx="9826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 userDrawn="1"/>
        </p:nvSpPr>
        <p:spPr bwMode="auto">
          <a:xfrm>
            <a:off x="990600" y="6503988"/>
            <a:ext cx="44021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13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kern="1400" cap="all" dirty="0">
          <a:ln w="0"/>
          <a:solidFill>
            <a:srgbClr val="5077A6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24" y="0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4747CE6-F80A-4EBC-967E-6987E0D71F94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B11730A-0108-4094-AD9E-A6CA971CF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63" y="5764213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10ED757-0964-42A2-A490-09E0D37056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675188" y="6503988"/>
            <a:ext cx="44021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85" name="Группа 11"/>
          <p:cNvGrpSpPr>
            <a:grpSpLocks noChangeAspect="1"/>
          </p:cNvGrpSpPr>
          <p:nvPr/>
        </p:nvGrpSpPr>
        <p:grpSpPr bwMode="auto">
          <a:xfrm>
            <a:off x="1630363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2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krao.ru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88" name="Группа 16"/>
          <p:cNvGrpSpPr>
            <a:grpSpLocks noChangeAspect="1"/>
          </p:cNvGrpSpPr>
          <p:nvPr/>
        </p:nvGrpSpPr>
        <p:grpSpPr bwMode="auto">
          <a:xfrm flipH="1">
            <a:off x="2990850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089" name="Рисунок 22" descr="МОН_Логотип.wmf"/>
          <p:cNvPicPr>
            <a:picLocks noChangeAspect="1"/>
          </p:cNvPicPr>
          <p:nvPr/>
        </p:nvPicPr>
        <p:blipFill>
          <a:blip r:embed="rId16">
            <a:grayscl/>
            <a:biLevel thresh="50000"/>
          </a:blip>
          <a:srcRect r="65285"/>
          <a:stretch>
            <a:fillRect/>
          </a:stretch>
        </p:blipFill>
        <p:spPr bwMode="auto">
          <a:xfrm>
            <a:off x="327025" y="92075"/>
            <a:ext cx="750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309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3" y="57150"/>
            <a:ext cx="7716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9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71C31-A024-4805-B48D-E86D5011F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 userDrawn="1"/>
        </p:nvSpPr>
        <p:spPr bwMode="auto">
          <a:xfrm>
            <a:off x="0" y="6491288"/>
            <a:ext cx="9826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 userDrawn="1"/>
        </p:nvSpPr>
        <p:spPr bwMode="auto">
          <a:xfrm>
            <a:off x="990600" y="6503988"/>
            <a:ext cx="44021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\Documents\Презентации\2015\Красноярск_Лапков\Презентация\2-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/>
        </p:spPr>
      </p:pic>
      <p:sp>
        <p:nvSpPr>
          <p:cNvPr id="17" name="Прямоугольник 16"/>
          <p:cNvSpPr/>
          <p:nvPr/>
        </p:nvSpPr>
        <p:spPr>
          <a:xfrm>
            <a:off x="3619500" y="9525"/>
            <a:ext cx="5108575" cy="6858000"/>
          </a:xfrm>
          <a:prstGeom prst="rect">
            <a:avLst/>
          </a:prstGeom>
          <a:solidFill>
            <a:srgbClr val="2F58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9500" y="563563"/>
            <a:ext cx="5524500" cy="286543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14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ноября 2019</a:t>
            </a:r>
            <a:r>
              <a:rPr lang="ru-RU" b="1" dirty="0" smtClean="0">
                <a:latin typeface="Cambria" panose="020405030504060302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sz="2800" b="1" dirty="0">
                <a:latin typeface="Cambria" panose="02040503050406030204" pitchFamily="18" charset="0"/>
              </a:rPr>
              <a:t>Обеспечение образовательными организациями объективности и законности при проведении оценочных процедур</a:t>
            </a:r>
          </a:p>
        </p:txBody>
      </p:sp>
      <p:pic>
        <p:nvPicPr>
          <p:cNvPr id="26629" name="Рисунок 4" descr="МОН_Логотип.wmf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296863" y="198438"/>
            <a:ext cx="289083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одзаголовок 2"/>
          <p:cNvSpPr txBox="1">
            <a:spLocks/>
          </p:cNvSpPr>
          <p:nvPr/>
        </p:nvSpPr>
        <p:spPr bwMode="auto">
          <a:xfrm>
            <a:off x="3779838" y="5051425"/>
            <a:ext cx="47545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Грак Денис Валерьевич,</a:t>
            </a:r>
          </a:p>
          <a:p>
            <a:pPr algn="r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заместитель начальника отдела 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по надзору и контролю за соблюдением законодательства</a:t>
            </a:r>
          </a:p>
        </p:txBody>
      </p:sp>
      <p:sp>
        <p:nvSpPr>
          <p:cNvPr id="27" name="Равнобедренный треугольник 26"/>
          <p:cNvSpPr>
            <a:spLocks noChangeAspect="1"/>
          </p:cNvSpPr>
          <p:nvPr/>
        </p:nvSpPr>
        <p:spPr>
          <a:xfrm rot="5400000">
            <a:off x="5795963" y="4743450"/>
            <a:ext cx="215900" cy="180975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>
            <a:spLocks noChangeAspect="1"/>
          </p:cNvSpPr>
          <p:nvPr/>
        </p:nvSpPr>
        <p:spPr>
          <a:xfrm rot="5400000">
            <a:off x="6450807" y="4744244"/>
            <a:ext cx="215900" cy="179387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>
            <a:off x="7105651" y="4752975"/>
            <a:ext cx="215900" cy="180975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>
            <a:spLocks noChangeAspect="1"/>
          </p:cNvSpPr>
          <p:nvPr/>
        </p:nvSpPr>
        <p:spPr>
          <a:xfrm rot="5400000">
            <a:off x="7760494" y="4753769"/>
            <a:ext cx="215900" cy="179388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73500" y="4743450"/>
            <a:ext cx="1316038" cy="21907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67725" y="473392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4" name="Picture 14" descr="C:\Users\Денис Валерьевич\Desktop\dop_prof_ob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89" y="1842406"/>
            <a:ext cx="3194066" cy="317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Падение показателя </a:t>
            </a:r>
            <a:br>
              <a:rPr lang="ru-RU" b="1" dirty="0" smtClean="0"/>
            </a:br>
            <a:r>
              <a:rPr lang="ru-RU" b="1" dirty="0" smtClean="0"/>
              <a:t>более чем на 20%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420" y="1324828"/>
            <a:ext cx="3565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ужесточения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8251" y="5035718"/>
            <a:ext cx="38671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после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ужесточения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D:\PROFILES\ALL\DESKTOP\scher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965325"/>
            <a:ext cx="3741737" cy="33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70527" y="3890665"/>
            <a:ext cx="20697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1330</a:t>
            </a:r>
            <a:endParaRPr lang="ru-RU" sz="6600" b="1" cap="all" spc="0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501" y="2242840"/>
            <a:ext cx="20697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1687</a:t>
            </a:r>
            <a:endParaRPr lang="ru-RU" sz="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9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076326" y="0"/>
            <a:ext cx="7673486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Министерства просвещения Российской Федерации </a:t>
            </a:r>
            <a:r>
              <a:rPr lang="ru-RU" sz="2400" b="1" dirty="0" smtClean="0">
                <a:solidFill>
                  <a:schemeClr val="bg1"/>
                </a:solidFill>
              </a:rPr>
              <a:t>от </a:t>
            </a:r>
            <a:r>
              <a:rPr lang="ru-RU" sz="2400" b="1" dirty="0">
                <a:solidFill>
                  <a:schemeClr val="bg1"/>
                </a:solidFill>
              </a:rPr>
              <a:t>17 декабря 2018 года № 315</a:t>
            </a:r>
            <a:endParaRPr lang="ru-RU" sz="2400" b="1" cap="all" dirty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3808" y="908720"/>
            <a:ext cx="29246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2715234" y="172049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человек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2323167" y="1373530"/>
            <a:ext cx="1293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256</a:t>
            </a:r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276226" y="1196758"/>
            <a:ext cx="8549786" cy="51564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Аттестат о среднем общем образовании с отличием выдаются выпускникам, завершившим обучение по образовательным программам среднего общего образования, </a:t>
            </a:r>
            <a:r>
              <a:rPr lang="ru-RU" sz="2000" b="1" dirty="0" smtClean="0">
                <a:solidFill>
                  <a:schemeClr val="tx2"/>
                </a:solidFill>
              </a:rPr>
              <a:t>которые:</a:t>
            </a:r>
          </a:p>
          <a:p>
            <a:endParaRPr lang="ru-RU" sz="2000" b="1" dirty="0"/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477BB9"/>
                </a:solidFill>
              </a:rPr>
              <a:t>И</a:t>
            </a:r>
            <a:r>
              <a:rPr lang="ru-RU" sz="2000" b="1" dirty="0" smtClean="0">
                <a:solidFill>
                  <a:srgbClr val="477BB9"/>
                </a:solidFill>
              </a:rPr>
              <a:t>меют </a:t>
            </a:r>
            <a:r>
              <a:rPr lang="ru-RU" sz="2000" b="1" dirty="0">
                <a:solidFill>
                  <a:srgbClr val="477BB9"/>
                </a:solidFill>
              </a:rPr>
              <a:t>итоговые отметки </a:t>
            </a:r>
            <a:r>
              <a:rPr lang="ru-RU" sz="2000" b="1" dirty="0">
                <a:solidFill>
                  <a:srgbClr val="C00000"/>
                </a:solidFill>
              </a:rPr>
              <a:t>«отлично» </a:t>
            </a:r>
            <a:r>
              <a:rPr lang="ru-RU" sz="2000" b="1" dirty="0">
                <a:solidFill>
                  <a:srgbClr val="477BB9"/>
                </a:solidFill>
              </a:rPr>
              <a:t>по всем учебным предметам учебного плана, </a:t>
            </a:r>
            <a:r>
              <a:rPr lang="ru-RU" sz="2000" b="1" dirty="0" err="1">
                <a:solidFill>
                  <a:srgbClr val="477BB9"/>
                </a:solidFill>
              </a:rPr>
              <a:t>изучавшимся</a:t>
            </a:r>
            <a:r>
              <a:rPr lang="ru-RU" sz="2000" b="1" dirty="0">
                <a:solidFill>
                  <a:srgbClr val="477BB9"/>
                </a:solidFill>
              </a:rPr>
              <a:t> на уровне среднего общего </a:t>
            </a:r>
            <a:r>
              <a:rPr lang="ru-RU" sz="2000" b="1" dirty="0" smtClean="0">
                <a:solidFill>
                  <a:srgbClr val="477BB9"/>
                </a:solidFill>
              </a:rPr>
              <a:t>образования</a:t>
            </a:r>
          </a:p>
          <a:p>
            <a:pPr marL="457200" indent="-457200">
              <a:buAutoNum type="arabicParenR"/>
            </a:pPr>
            <a:endParaRPr lang="ru-RU" sz="2000" b="1" dirty="0" smtClean="0">
              <a:solidFill>
                <a:srgbClr val="477BB9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C00000"/>
                </a:solidFill>
              </a:rPr>
              <a:t>У</a:t>
            </a:r>
            <a:r>
              <a:rPr lang="ru-RU" sz="2000" b="1" dirty="0" smtClean="0">
                <a:solidFill>
                  <a:srgbClr val="C00000"/>
                </a:solidFill>
              </a:rPr>
              <a:t>спешно</a:t>
            </a:r>
            <a:r>
              <a:rPr lang="ru-RU" sz="2000" b="1" dirty="0" smtClean="0">
                <a:solidFill>
                  <a:srgbClr val="477BB9"/>
                </a:solidFill>
              </a:rPr>
              <a:t> </a:t>
            </a:r>
            <a:r>
              <a:rPr lang="ru-RU" sz="2000" b="1" dirty="0">
                <a:solidFill>
                  <a:srgbClr val="477BB9"/>
                </a:solidFill>
              </a:rPr>
              <a:t>прошли государственную итоговую аттестацию (без учета результатов, полученных при пересдаче</a:t>
            </a:r>
            <a:r>
              <a:rPr lang="ru-RU" sz="2000" b="1" dirty="0" smtClean="0">
                <a:solidFill>
                  <a:srgbClr val="477BB9"/>
                </a:solidFill>
              </a:rPr>
              <a:t>),</a:t>
            </a:r>
          </a:p>
          <a:p>
            <a:pPr marL="457200" indent="-457200">
              <a:buAutoNum type="arabicParenR"/>
            </a:pPr>
            <a:endParaRPr lang="ru-RU" sz="2000" b="1" dirty="0">
              <a:solidFill>
                <a:srgbClr val="477BB9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477BB9"/>
                </a:solidFill>
              </a:rPr>
              <a:t>набрали </a:t>
            </a:r>
            <a:r>
              <a:rPr lang="ru-RU" sz="2000" b="1" dirty="0">
                <a:solidFill>
                  <a:srgbClr val="477BB9"/>
                </a:solidFill>
              </a:rPr>
              <a:t>не менее </a:t>
            </a:r>
            <a:r>
              <a:rPr lang="ru-RU" sz="2000" b="1" dirty="0">
                <a:solidFill>
                  <a:srgbClr val="C00000"/>
                </a:solidFill>
              </a:rPr>
              <a:t>70 баллов </a:t>
            </a:r>
            <a:r>
              <a:rPr lang="ru-RU" sz="2000" b="1" dirty="0">
                <a:solidFill>
                  <a:srgbClr val="477BB9"/>
                </a:solidFill>
              </a:rPr>
              <a:t>на едином государственном экзамене (далее - ЕГЭ) соответственно по русскому языку и математике профильного уровня или </a:t>
            </a:r>
            <a:r>
              <a:rPr lang="ru-RU" sz="2000" b="1" dirty="0">
                <a:solidFill>
                  <a:srgbClr val="C00000"/>
                </a:solidFill>
              </a:rPr>
              <a:t>5 баллов </a:t>
            </a:r>
            <a:r>
              <a:rPr lang="ru-RU" sz="2000" b="1" dirty="0">
                <a:solidFill>
                  <a:srgbClr val="477BB9"/>
                </a:solidFill>
              </a:rPr>
              <a:t>на ЕГЭ по математике базового уровня.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2293098" y="4731699"/>
            <a:ext cx="1293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8 283</a:t>
            </a:r>
            <a:endParaRPr lang="ru-RU" sz="2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Необоснованно выданные медали</a:t>
            </a:r>
            <a:endParaRPr lang="ru-RU" b="1" dirty="0"/>
          </a:p>
        </p:txBody>
      </p:sp>
      <p:pic>
        <p:nvPicPr>
          <p:cNvPr id="2050" name="Picture 2" descr="D:\PROFILES\ALL\DESKTOP\1498210275_dsc_048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771934"/>
            <a:ext cx="2828925" cy="151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20490"/>
              </p:ext>
            </p:extLst>
          </p:nvPr>
        </p:nvGraphicFramePr>
        <p:xfrm>
          <a:off x="333375" y="1189038"/>
          <a:ext cx="8229600" cy="33072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1132"/>
                <a:gridCol w="2072823"/>
                <a:gridCol w="592235"/>
                <a:gridCol w="592235"/>
                <a:gridCol w="592235"/>
                <a:gridCol w="592235"/>
                <a:gridCol w="592235"/>
                <a:gridCol w="592235"/>
                <a:gridCol w="592235"/>
              </a:tblGrid>
              <a:tr h="147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Муниципальное образование расположения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Русский язык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Математика 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Обществознание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История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Физика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Химия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Биология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</a:tr>
              <a:tr h="3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ЗАТО г.Железногорск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Школа №104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68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г. Красноярск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СШ №73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Курагинский район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МБОУ Курагинская СОШ № 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Курагинский район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МБОУ Алексеевская СОШ № 9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Норильск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"Гимназия № 11"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71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763"/>
            <a:ext cx="7740650" cy="881062"/>
          </a:xfrm>
        </p:spPr>
        <p:txBody>
          <a:bodyPr/>
          <a:lstStyle/>
          <a:p>
            <a:r>
              <a:rPr lang="ru-RU" b="1" dirty="0" smtClean="0"/>
              <a:t>Основной государственный экзамен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11608"/>
              </p:ext>
            </p:extLst>
          </p:nvPr>
        </p:nvGraphicFramePr>
        <p:xfrm>
          <a:off x="371475" y="1148080"/>
          <a:ext cx="8315325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46"/>
                <a:gridCol w="998129"/>
                <a:gridCol w="1028700"/>
                <a:gridCol w="1847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Зоны риска 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Работы участников, получивших неудовлетворительные результаты и пересдавших экзамен на «5» баллов </a:t>
                      </a:r>
                      <a:endParaRPr lang="ru-RU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Участники, имеющие удовлетворенную апелляцию на 3 и более первичных балла</a:t>
                      </a:r>
                      <a:endParaRPr lang="ru-RU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9900"/>
                          </a:solidFill>
                        </a:rPr>
                        <a:t>- 50 %</a:t>
                      </a:r>
                      <a:endParaRPr lang="ru-RU" sz="2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Участники, получившие оценки «5» по всем сданным предметам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465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+ 37 %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Участники, имеющие удовлетворенную апелляцию по результатам ОГЭ, позволившую преодолеть минимальную границу положительного результата по соответствующему учебному предмету</a:t>
                      </a:r>
                      <a:endParaRPr lang="ru-RU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+ 17 %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3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 факта о «Четырёх пятёрках»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У </a:t>
            </a:r>
            <a:r>
              <a:rPr lang="ru-RU" sz="2400" dirty="0"/>
              <a:t>53 участников средний балл обучения по экзаменационным учебным предметам в 9 классе варьируется от 3,75 до </a:t>
            </a:r>
            <a:r>
              <a:rPr lang="ru-RU" sz="2400" dirty="0" smtClean="0"/>
              <a:t>4,25 </a:t>
            </a:r>
            <a:r>
              <a:rPr lang="ru-RU" sz="2400" b="1" dirty="0" smtClean="0">
                <a:solidFill>
                  <a:srgbClr val="FF0000"/>
                </a:solidFill>
              </a:rPr>
              <a:t>(от 4,4,4,3 до 4,4,4,5)</a:t>
            </a:r>
          </a:p>
          <a:p>
            <a:endParaRPr lang="ru-RU" sz="2400" dirty="0" smtClean="0"/>
          </a:p>
          <a:p>
            <a:r>
              <a:rPr lang="ru-RU" sz="2400" dirty="0" smtClean="0"/>
              <a:t>Из них у </a:t>
            </a:r>
            <a:r>
              <a:rPr lang="ru-RU" sz="2400" dirty="0"/>
              <a:t>11 участников ОГЭ данной категории </a:t>
            </a:r>
            <a:r>
              <a:rPr lang="ru-RU" sz="2400" dirty="0" smtClean="0"/>
              <a:t>после перепроверки произошло </a:t>
            </a:r>
            <a:r>
              <a:rPr lang="ru-RU" sz="2400" dirty="0"/>
              <a:t>понижение количества первичных </a:t>
            </a:r>
            <a:r>
              <a:rPr lang="ru-RU" sz="2400" dirty="0" smtClean="0"/>
              <a:t>баллов (от 1 до 3), что повлекло понижение </a:t>
            </a:r>
            <a:r>
              <a:rPr lang="ru-RU" sz="2400" dirty="0"/>
              <a:t>оценки по 5-ти </a:t>
            </a:r>
            <a:r>
              <a:rPr lang="ru-RU" sz="2400" dirty="0" smtClean="0"/>
              <a:t>балльной </a:t>
            </a:r>
            <a:r>
              <a:rPr lang="ru-RU" sz="2400" dirty="0"/>
              <a:t>шкале </a:t>
            </a:r>
            <a:r>
              <a:rPr lang="ru-RU" sz="2400" b="1" dirty="0">
                <a:solidFill>
                  <a:srgbClr val="FF0000"/>
                </a:solidFill>
              </a:rPr>
              <a:t>с «5» на «4</a:t>
            </a:r>
            <a:r>
              <a:rPr lang="ru-RU" sz="2400" b="1" dirty="0" smtClean="0">
                <a:solidFill>
                  <a:srgbClr val="FF0000"/>
                </a:solidFill>
              </a:rPr>
              <a:t>».</a:t>
            </a:r>
            <a:endParaRPr lang="ru-RU" sz="2400" dirty="0" smtClean="0"/>
          </a:p>
          <a:p>
            <a:r>
              <a:rPr lang="ru-RU" sz="2400" dirty="0" smtClean="0"/>
              <a:t>Количество таких участников выросло всего за год более, чем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на треть.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Территории-лидеры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492290"/>
              </p:ext>
            </p:extLst>
          </p:nvPr>
        </p:nvGraphicFramePr>
        <p:xfrm>
          <a:off x="457200" y="1268412"/>
          <a:ext cx="8260080" cy="331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040"/>
                <a:gridCol w="4130040"/>
              </a:tblGrid>
              <a:tr h="4561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отличников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19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Красноярск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19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Норильск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19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Железногорск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19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Канск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Богучанский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</a:tr>
              <a:tr h="456194"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Курагинский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1123" y="4948535"/>
            <a:ext cx="5796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23 территориях таких 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выпускников нет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10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54413"/>
              </p:ext>
            </p:extLst>
          </p:nvPr>
        </p:nvGraphicFramePr>
        <p:xfrm>
          <a:off x="545465" y="2395284"/>
          <a:ext cx="8131811" cy="394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6671"/>
                <a:gridCol w="1602905"/>
                <a:gridCol w="1602905"/>
                <a:gridCol w="1244665"/>
                <a:gridCol w="1244665"/>
              </a:tblGrid>
              <a:tr h="8407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получивших неудовлетворительные результаты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дни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Емельяновский район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Назарово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Шарыпово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" y="916277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ОГЭ, показавшие успешные результаты при пересдаче неудовлетворительных результатов в 2018 и 2019 годах в резервные сроки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(муниципалитеты, проверенные специалистами министерства в 2019 году в резервные сроки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экзамены во всех ППЭ)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PROFILES\ALL\DESKTOP\блан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22" y="0"/>
            <a:ext cx="7906977" cy="69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PROFILES\ALL\DESKTOP\Безымцывц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0" y="0"/>
            <a:ext cx="8153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Итоговые сочинения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3675" y="1543050"/>
            <a:ext cx="3409950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Оценивание итоговых сочинений</a:t>
            </a:r>
            <a:endParaRPr lang="ru-RU" sz="2400" b="1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4362448" y="2486024"/>
            <a:ext cx="1590675" cy="1076325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2943223" y="2457449"/>
            <a:ext cx="1495427" cy="1133475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2949" y="3324225"/>
            <a:ext cx="2200273" cy="155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Завышение результатов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53123" y="3324224"/>
            <a:ext cx="2200273" cy="155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Занижение результатов</a:t>
            </a:r>
            <a:endParaRPr lang="ru-RU" sz="2400" b="1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238124" y="3324223"/>
            <a:ext cx="390526" cy="15525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315325" y="3324225"/>
            <a:ext cx="390525" cy="14859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917700" y="1689100"/>
            <a:ext cx="5829300" cy="3816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PROFILES\ALL\DESKTOP\9-92494_mars-png-clip-art-mars-png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638223"/>
            <a:ext cx="1790700" cy="17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FILES\ALL\DESKTOP\397-3970508_earth-png-clip-art-transparent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57" y="3597274"/>
            <a:ext cx="2321543" cy="23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FILES\ALL\DESKTOP\57603d3d346a01554fef37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1290637"/>
            <a:ext cx="1851026" cy="1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FILES\ALL\DESKTOP\53196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40" y="1584325"/>
            <a:ext cx="3577019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FILES\ALL\DESKTOP\29223-3-jupiter-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2216150"/>
            <a:ext cx="3333750" cy="22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00400" y="2247900"/>
            <a:ext cx="2755900" cy="233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Объективность оценочных процедур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711200" y="2673350"/>
            <a:ext cx="1689100" cy="148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ОГЭ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6235700" y="3714749"/>
            <a:ext cx="2336800" cy="2085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Е</a:t>
            </a:r>
            <a:r>
              <a:rPr lang="ru-RU" sz="4400" dirty="0" smtClean="0"/>
              <a:t>ГЭ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686050" y="4677833"/>
            <a:ext cx="1790700" cy="1625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ВПР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6553200" y="1625600"/>
            <a:ext cx="1333500" cy="1181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ИС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1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ИТОГОВОЕ СОЧИНЕНИЕ</a:t>
            </a:r>
            <a:endParaRPr lang="ru-RU" b="1" dirty="0"/>
          </a:p>
        </p:txBody>
      </p:sp>
      <p:pic>
        <p:nvPicPr>
          <p:cNvPr id="2050" name="Picture 2" descr="D:\PROFILES\ALL\DESKTOP\Безымянный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9" y="1076323"/>
            <a:ext cx="5725674" cy="524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лево 3"/>
          <p:cNvSpPr/>
          <p:nvPr/>
        </p:nvSpPr>
        <p:spPr>
          <a:xfrm>
            <a:off x="6210299" y="2200275"/>
            <a:ext cx="2828926" cy="447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10263" y="1268015"/>
            <a:ext cx="32205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100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БАЛЛОВ ЗА </a:t>
            </a:r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егэ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210299" y="5457825"/>
            <a:ext cx="2828926" cy="447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05493" y="4256543"/>
            <a:ext cx="34564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«ОТЛИЧНО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»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10 И 11 КЛАССАХ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Школы, в которых: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2"/>
            <a:ext cx="3705225" cy="48847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Школы, в которых более 10 выпускников.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«Обыкновенные» </a:t>
            </a:r>
            <a:r>
              <a:rPr lang="ru-RU" sz="2400" dirty="0"/>
              <a:t>школы (нет статуса «лицей», «гимназия», «СОШ с УИОП»).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90-100% выпускников написали итоговые сочинения с зачетом по всем критериям.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614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33" y="1733550"/>
            <a:ext cx="4535505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675" y="-90487"/>
            <a:ext cx="7283450" cy="1166812"/>
          </a:xfrm>
        </p:spPr>
        <p:txBody>
          <a:bodyPr/>
          <a:lstStyle/>
          <a:p>
            <a:r>
              <a:rPr lang="ru-RU" sz="2400" b="1" dirty="0" smtClean="0"/>
              <a:t>Сведения о школах с завышенными результатами итоговых сочинений</a:t>
            </a:r>
            <a:r>
              <a:rPr lang="ru-RU" sz="1600" b="1" dirty="0" smtClean="0"/>
              <a:t>(90-100%)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53055"/>
              </p:ext>
            </p:extLst>
          </p:nvPr>
        </p:nvGraphicFramePr>
        <p:xfrm>
          <a:off x="504825" y="990600"/>
          <a:ext cx="8058150" cy="5754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/>
                <a:gridCol w="1924050"/>
                <a:gridCol w="1681465"/>
                <a:gridCol w="1023635"/>
              </a:tblGrid>
              <a:tr h="43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100 г. Железногорска</a:t>
                      </a: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Березовская СОШ №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Бородино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1 г. Бородино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Уярский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Толстихинская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4, 22, 31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Шарыпово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7 г. Шарыпово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Балахтинский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Балахтинская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№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Ачинск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12 г. Ачинска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Канск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11 г. Канска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Лесосибирский,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Железногорский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кадетские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Минусинск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4 Минусинск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Иланский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Иланская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СОШ № 1 ,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Нижнеингашский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Решотинская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№ 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  <a:tr h="242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Норильск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№ 9 г. Норильска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73" marR="632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ade\Desktop\2019-11-13_23-15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20"/>
            <a:ext cx="8968740" cy="29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grade\Desktop\2019-11-13_23-17-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" y="4709662"/>
            <a:ext cx="9118363" cy="18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ade\Desktop\2019-11-13_23-20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3597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7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19700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4933861"/>
            <a:ext cx="4791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Грак Денис Валерьевич,</a:t>
            </a:r>
          </a:p>
          <a:p>
            <a:pPr algn="r">
              <a:buFont typeface="Arial" charset="0"/>
              <a:buNone/>
            </a:pPr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заместитель начальника отдела </a:t>
            </a:r>
            <a:endParaRPr lang="en-US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>
              <a:buFont typeface="Arial" charset="0"/>
              <a:buNone/>
            </a:pPr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по надзору и контролю за соблюдением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4225975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221-73-99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5076647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gdv@krao.ru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860" y="1510576"/>
            <a:ext cx="72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Обеспечение образовательными организациями объективности и законности при проведении оценочных процедур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4763"/>
            <a:ext cx="8013700" cy="881062"/>
          </a:xfrm>
        </p:spPr>
        <p:txBody>
          <a:bodyPr/>
          <a:lstStyle/>
          <a:p>
            <a:pPr algn="ctr"/>
            <a:r>
              <a:rPr lang="ru-RU" sz="2800" b="1" dirty="0" smtClean="0"/>
              <a:t>Признаки необъективных результатов ВПР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95692"/>
              </p:ext>
            </p:extLst>
          </p:nvPr>
        </p:nvGraphicFramePr>
        <p:xfrm>
          <a:off x="558799" y="1001713"/>
          <a:ext cx="82296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8798" y="5549899"/>
            <a:ext cx="77216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,4%, 8,7%, 7,2 % от всех школ края соответственно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2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4763"/>
            <a:ext cx="8013700" cy="881062"/>
          </a:xfrm>
        </p:spPr>
        <p:txBody>
          <a:bodyPr/>
          <a:lstStyle/>
          <a:p>
            <a:pPr algn="ctr"/>
            <a:r>
              <a:rPr lang="ru-RU" sz="2800" b="1" dirty="0" smtClean="0"/>
              <a:t>Признаки необъективных результатов ВПР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682077"/>
              </p:ext>
            </p:extLst>
          </p:nvPr>
        </p:nvGraphicFramePr>
        <p:xfrm>
          <a:off x="558799" y="1001713"/>
          <a:ext cx="82296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8798" y="5549899"/>
            <a:ext cx="77216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Рост в 2,4 раза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организаций из 16 попали в список в третий раз</a:t>
            </a:r>
          </a:p>
        </p:txBody>
      </p:sp>
    </p:spTree>
    <p:extLst>
      <p:ext uri="{BB962C8B-B14F-4D97-AF65-F5344CB8AC3E}">
        <p14:creationId xmlns:p14="http://schemas.microsoft.com/office/powerpoint/2010/main" val="30053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Трижды попавшие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24401"/>
              </p:ext>
            </p:extLst>
          </p:nvPr>
        </p:nvGraphicFramePr>
        <p:xfrm>
          <a:off x="660400" y="1397000"/>
          <a:ext cx="7747000" cy="46989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73500"/>
                <a:gridCol w="3873500"/>
              </a:tblGrid>
              <a:tr h="1566333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бюджетное общеобразовательное учреждение «Средняя общеобразовательная школа № 175»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(Зеленогорск)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бюджетное общеобразовательное учреждение «</a:t>
                      </a:r>
                      <a:r>
                        <a:rPr lang="ru-RU" dirty="0" err="1" smtClean="0"/>
                        <a:t>Далайская</a:t>
                      </a:r>
                      <a:r>
                        <a:rPr lang="ru-RU" dirty="0" smtClean="0"/>
                        <a:t> средняя общеобразовательная школа №11»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(Иланский)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663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Муниципальное бюджетное общеобразовательное учреждение «Средняя школа № 40»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(Норильск)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Муниципальное общеобразовательное бюджетное учреждение «Николаевская средняя общеобразовательная школа»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(Ирбейский)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663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Муниципальное бюджетное общеобразовательное учреждение </a:t>
                      </a:r>
                      <a:r>
                        <a:rPr lang="ru-RU" b="1" dirty="0" err="1" smtClean="0"/>
                        <a:t>Мотыгинская</a:t>
                      </a:r>
                      <a:r>
                        <a:rPr lang="ru-RU" b="1" dirty="0" smtClean="0"/>
                        <a:t> Средняя общеобразовательная школа №1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(Мотыгинский)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Муниципальное бюджетное общеобразовательное учреждение </a:t>
                      </a:r>
                      <a:r>
                        <a:rPr lang="ru-RU" b="1" dirty="0" err="1" smtClean="0"/>
                        <a:t>Новоалтатская</a:t>
                      </a:r>
                      <a:r>
                        <a:rPr lang="ru-RU" b="1" dirty="0" smtClean="0"/>
                        <a:t> средняя общеобразовательная школа №4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(Шарыповский)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496" y="1290935"/>
            <a:ext cx="83570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 территорий за последние три года </a:t>
            </a:r>
            <a:r>
              <a:rPr lang="ru-RU" sz="2400" b="1" cap="all" spc="0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ни разу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попадали в списки «необъективных»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впр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(- 3 в 2019 году)</a:t>
            </a:r>
            <a:endParaRPr lang="ru-RU" sz="2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2667000"/>
            <a:ext cx="3860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г. Бородино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г. Енисейск</a:t>
            </a:r>
          </a:p>
          <a:p>
            <a:r>
              <a:rPr lang="ru-RU" sz="2400" dirty="0">
                <a:solidFill>
                  <a:schemeClr val="tx2"/>
                </a:solidFill>
              </a:rPr>
              <a:t>г</a:t>
            </a:r>
            <a:r>
              <a:rPr lang="ru-RU" sz="2400" dirty="0" smtClean="0">
                <a:solidFill>
                  <a:schemeClr val="tx2"/>
                </a:solidFill>
              </a:rPr>
              <a:t>. Сосновоборск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Березовский район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Бирилюсский район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Казачинский район</a:t>
            </a:r>
          </a:p>
          <a:p>
            <a:r>
              <a:rPr lang="ru-RU" sz="2400" dirty="0" err="1" smtClean="0">
                <a:solidFill>
                  <a:schemeClr val="tx2"/>
                </a:solidFill>
              </a:rPr>
              <a:t>Кежемский</a:t>
            </a:r>
            <a:r>
              <a:rPr lang="ru-RU" sz="2400" dirty="0" smtClean="0">
                <a:solidFill>
                  <a:schemeClr val="tx2"/>
                </a:solidFill>
              </a:rPr>
              <a:t> район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8699" y="3036332"/>
            <a:ext cx="4305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Пировский район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Саянский район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Северо-Енисейский район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Туруханский район</a:t>
            </a:r>
          </a:p>
          <a:p>
            <a:r>
              <a:rPr lang="ru-RU" sz="2400" dirty="0">
                <a:solidFill>
                  <a:schemeClr val="tx2"/>
                </a:solidFill>
              </a:rPr>
              <a:t>п</a:t>
            </a:r>
            <a:r>
              <a:rPr lang="ru-RU" sz="2400" dirty="0" smtClean="0">
                <a:solidFill>
                  <a:schemeClr val="tx2"/>
                </a:solidFill>
              </a:rPr>
              <a:t>. Кедровый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ЗАТО п. Солнечный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983803"/>
            <a:ext cx="2886076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Антирекорд-2017: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 smtClean="0">
                <a:solidFill>
                  <a:srgbClr val="FF0000"/>
                </a:solidFill>
              </a:rPr>
              <a:t>т </a:t>
            </a:r>
            <a:r>
              <a:rPr lang="ru-RU" sz="2800" dirty="0">
                <a:solidFill>
                  <a:srgbClr val="FF0000"/>
                </a:solidFill>
              </a:rPr>
              <a:t>4 до 6 организаций: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400" dirty="0" smtClean="0"/>
              <a:t>Богучанский </a:t>
            </a:r>
          </a:p>
          <a:p>
            <a:r>
              <a:rPr lang="ru-RU" sz="2400" dirty="0" smtClean="0"/>
              <a:t>Емельяновский</a:t>
            </a:r>
          </a:p>
          <a:p>
            <a:r>
              <a:rPr lang="ru-RU" sz="2400" dirty="0" smtClean="0"/>
              <a:t>Иланский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Канский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009900"/>
                </a:solidFill>
              </a:rPr>
              <a:t>Курагинский</a:t>
            </a:r>
          </a:p>
          <a:p>
            <a:r>
              <a:rPr lang="ru-RU" sz="2400" dirty="0" smtClean="0"/>
              <a:t>Шарыповский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1350" y="983803"/>
            <a:ext cx="2952750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Антирекорд-2018: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от 4 до </a:t>
            </a:r>
            <a:r>
              <a:rPr lang="ru-RU" sz="2800" dirty="0" smtClean="0">
                <a:solidFill>
                  <a:srgbClr val="FF0000"/>
                </a:solidFill>
              </a:rPr>
              <a:t>5 </a:t>
            </a:r>
            <a:r>
              <a:rPr lang="ru-RU" sz="2800" dirty="0">
                <a:solidFill>
                  <a:srgbClr val="FF0000"/>
                </a:solidFill>
              </a:rPr>
              <a:t>организаций:</a:t>
            </a:r>
          </a:p>
          <a:p>
            <a:endParaRPr lang="ru-RU" sz="2800" dirty="0" smtClean="0"/>
          </a:p>
          <a:p>
            <a:endParaRPr lang="ru-RU" sz="2800" b="1" dirty="0"/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Канский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/>
              <a:t>Минусинский</a:t>
            </a:r>
          </a:p>
          <a:p>
            <a:r>
              <a:rPr lang="ru-RU" sz="2400" dirty="0" smtClean="0"/>
              <a:t>Мотыгинский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Нижнеингашский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6025" y="983803"/>
            <a:ext cx="2724150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Антирекорд-2019: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от 4 до </a:t>
            </a:r>
            <a:r>
              <a:rPr lang="ru-RU" sz="2800" dirty="0" smtClean="0">
                <a:solidFill>
                  <a:srgbClr val="FF0000"/>
                </a:solidFill>
              </a:rPr>
              <a:t>5 </a:t>
            </a:r>
            <a:r>
              <a:rPr lang="ru-RU" sz="2800" dirty="0">
                <a:solidFill>
                  <a:srgbClr val="FF0000"/>
                </a:solidFill>
              </a:rPr>
              <a:t>организаций:</a:t>
            </a:r>
          </a:p>
          <a:p>
            <a:endParaRPr lang="ru-RU" sz="2800" b="1" dirty="0"/>
          </a:p>
          <a:p>
            <a:endParaRPr lang="ru-RU" sz="2400" dirty="0" smtClean="0"/>
          </a:p>
          <a:p>
            <a:r>
              <a:rPr lang="ru-RU" sz="2400" dirty="0" smtClean="0"/>
              <a:t>Абанский</a:t>
            </a:r>
          </a:p>
          <a:p>
            <a:r>
              <a:rPr lang="ru-RU" sz="2400" dirty="0" smtClean="0"/>
              <a:t>Ачинск</a:t>
            </a:r>
          </a:p>
          <a:p>
            <a:r>
              <a:rPr lang="ru-RU" sz="2400" dirty="0" smtClean="0"/>
              <a:t>Красноярск</a:t>
            </a:r>
          </a:p>
          <a:p>
            <a:r>
              <a:rPr lang="ru-RU" sz="2400" b="1" dirty="0" smtClean="0">
                <a:solidFill>
                  <a:srgbClr val="009900"/>
                </a:solidFill>
              </a:rPr>
              <a:t>Курагинский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Нижнеингашский</a:t>
            </a:r>
          </a:p>
          <a:p>
            <a:r>
              <a:rPr lang="ru-RU" sz="2400" dirty="0" smtClean="0"/>
              <a:t>Рыбинский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11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Снежногорск</a:t>
            </a:r>
            <a:r>
              <a:rPr lang="ru-RU" b="1" dirty="0" smtClean="0"/>
              <a:t> (ЕГЭ)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3450"/>
            <a:ext cx="8229600" cy="53149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Анализ формы 12-04-МАШ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800" b="1" dirty="0" smtClean="0"/>
              <a:t>13 085 </a:t>
            </a:r>
            <a:r>
              <a:rPr lang="ru-RU" sz="2400" b="1" dirty="0" smtClean="0"/>
              <a:t>человек выходило  </a:t>
            </a:r>
          </a:p>
          <a:p>
            <a:pPr marL="0" indent="0" algn="ctr">
              <a:buNone/>
            </a:pPr>
            <a:r>
              <a:rPr lang="ru-RU" sz="2400" b="1" dirty="0" smtClean="0"/>
              <a:t>из аудиторий (2 и более   раза)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sz="700" b="1" dirty="0" smtClean="0"/>
          </a:p>
          <a:p>
            <a:pPr marL="0" indent="0" algn="ctr">
              <a:buNone/>
            </a:pPr>
            <a:r>
              <a:rPr lang="ru-RU" sz="2800" b="1" dirty="0" smtClean="0"/>
              <a:t>20 </a:t>
            </a:r>
            <a:r>
              <a:rPr lang="ru-RU" sz="2400" b="1" dirty="0"/>
              <a:t>участников  покидали аудитории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от </a:t>
            </a:r>
            <a:r>
              <a:rPr lang="ru-RU" sz="2400" b="1" dirty="0"/>
              <a:t>6 до 10 </a:t>
            </a:r>
            <a:r>
              <a:rPr lang="ru-RU" sz="2400" b="1" dirty="0" smtClean="0"/>
              <a:t>раз</a:t>
            </a:r>
            <a:endParaRPr lang="ru-RU" sz="2800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/>
              <a:t>7 </a:t>
            </a:r>
            <a:r>
              <a:rPr lang="ru-RU" sz="2400" b="1" dirty="0" smtClean="0"/>
              <a:t>из них участники из ППЭ № 3208 (</a:t>
            </a:r>
            <a:r>
              <a:rPr lang="ru-RU" sz="2400" b="1" dirty="0" err="1" smtClean="0"/>
              <a:t>Снежногорск</a:t>
            </a:r>
            <a:r>
              <a:rPr lang="ru-RU" sz="2400" b="1" dirty="0" smtClean="0"/>
              <a:t>, Норильск)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988592" y="1583533"/>
            <a:ext cx="628651" cy="6334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988592" y="3388536"/>
            <a:ext cx="628651" cy="6334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988592" y="4974442"/>
            <a:ext cx="628651" cy="6334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было установлено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268412"/>
            <a:ext cx="8296275" cy="4675187"/>
          </a:xfrm>
        </p:spPr>
        <p:txBody>
          <a:bodyPr/>
          <a:lstStyle/>
          <a:p>
            <a:r>
              <a:rPr lang="ru-RU" sz="1800" dirty="0"/>
              <a:t>В любой момент времени экзамена отсутствовал один из </a:t>
            </a:r>
            <a:r>
              <a:rPr lang="ru-RU" sz="1800" dirty="0" smtClean="0"/>
              <a:t>участников.</a:t>
            </a:r>
          </a:p>
          <a:p>
            <a:endParaRPr lang="ru-RU" sz="1800" dirty="0" smtClean="0"/>
          </a:p>
          <a:p>
            <a:r>
              <a:rPr lang="ru-RU" sz="1800" dirty="0" smtClean="0"/>
              <a:t>Организатор </a:t>
            </a:r>
            <a:r>
              <a:rPr lang="ru-RU" sz="1800" dirty="0"/>
              <a:t>в аудитории </a:t>
            </a:r>
            <a:r>
              <a:rPr lang="ru-RU" sz="1800" dirty="0" smtClean="0"/>
              <a:t>после </a:t>
            </a:r>
            <a:r>
              <a:rPr lang="ru-RU" sz="1800" dirty="0"/>
              <a:t>выхода кого-либо из участников из аудитории подходит  к их рабочим столам, </a:t>
            </a:r>
            <a:r>
              <a:rPr lang="ru-RU" sz="1800" dirty="0" smtClean="0"/>
              <a:t>перекладывает </a:t>
            </a:r>
            <a:r>
              <a:rPr lang="ru-RU" sz="1800" dirty="0"/>
              <a:t>размещенные бумаги и переписывает в свои листы данные в течение 30-60 секунд, какие именно данные, установить невозможно. 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Организатор </a:t>
            </a:r>
            <a:r>
              <a:rPr lang="ru-RU" sz="1800" dirty="0"/>
              <a:t>в аудитории </a:t>
            </a:r>
            <a:r>
              <a:rPr lang="ru-RU" sz="1800" dirty="0" smtClean="0"/>
              <a:t>отмечает </a:t>
            </a:r>
            <a:r>
              <a:rPr lang="ru-RU" sz="1800" dirty="0"/>
              <a:t>выходы участников из аудитории не в соответствии с реальным временем, </a:t>
            </a:r>
            <a:r>
              <a:rPr lang="ru-RU" sz="1800" dirty="0" smtClean="0"/>
              <a:t>ограничивая </a:t>
            </a:r>
            <a:r>
              <a:rPr lang="ru-RU" sz="1800" dirty="0"/>
              <a:t>период отсутствия участников в аудитории 7-8 минутами. 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Организатор в </a:t>
            </a:r>
            <a:r>
              <a:rPr lang="ru-RU" sz="1800" dirty="0"/>
              <a:t>13:15 и 13:24 </a:t>
            </a:r>
            <a:r>
              <a:rPr lang="ru-RU" sz="1800" dirty="0" smtClean="0"/>
              <a:t>вытаскивает </a:t>
            </a:r>
            <a:r>
              <a:rPr lang="ru-RU" sz="1800" dirty="0"/>
              <a:t>из-под стопки бумаг на своем столе небольшие листы бумаги, складывает их в два или три раза и убирает в чехол из-под своих очков, после экзамена вынося эти бумаги вместе с чехлом.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2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33715</TotalTime>
  <Words>1013</Words>
  <Application>Microsoft Office PowerPoint</Application>
  <PresentationFormat>Экран (4:3)</PresentationFormat>
  <Paragraphs>320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2017 - МИНОБР</vt:lpstr>
      <vt:lpstr> 14 ноября 2019  Обеспечение образовательными организациями объективности и законности при проведении оценочных процедур</vt:lpstr>
      <vt:lpstr>Презентация PowerPoint</vt:lpstr>
      <vt:lpstr>Признаки необъективных результатов ВПР</vt:lpstr>
      <vt:lpstr>Признаки необъективных результатов ВПР</vt:lpstr>
      <vt:lpstr>Трижды попавшие </vt:lpstr>
      <vt:lpstr> </vt:lpstr>
      <vt:lpstr>Презентация PowerPoint</vt:lpstr>
      <vt:lpstr>Снежногорск (ЕГЭ)</vt:lpstr>
      <vt:lpstr>Что было установлено</vt:lpstr>
      <vt:lpstr>Падение показателя  более чем на 20%</vt:lpstr>
      <vt:lpstr>Презентация PowerPoint</vt:lpstr>
      <vt:lpstr>Необоснованно выданные медали</vt:lpstr>
      <vt:lpstr>Основной государственный экзамен</vt:lpstr>
      <vt:lpstr>Три факта о «Четырёх пятёрках»</vt:lpstr>
      <vt:lpstr>Территории-лидеры</vt:lpstr>
      <vt:lpstr> </vt:lpstr>
      <vt:lpstr> </vt:lpstr>
      <vt:lpstr> </vt:lpstr>
      <vt:lpstr>Итоговые сочинения</vt:lpstr>
      <vt:lpstr>ИТОГОВОЕ СОЧИНЕНИЕ</vt:lpstr>
      <vt:lpstr>Школы, в которых:</vt:lpstr>
      <vt:lpstr>Сведения о школах с завышенными результатами итоговых сочинений(90-100%)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gradenval@gmail.com</cp:lastModifiedBy>
  <cp:revision>4377</cp:revision>
  <cp:lastPrinted>2019-01-21T08:01:16Z</cp:lastPrinted>
  <dcterms:created xsi:type="dcterms:W3CDTF">2011-03-04T05:46:20Z</dcterms:created>
  <dcterms:modified xsi:type="dcterms:W3CDTF">2019-11-13T16:25:41Z</dcterms:modified>
</cp:coreProperties>
</file>