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304" r:id="rId3"/>
    <p:sldId id="263" r:id="rId4"/>
    <p:sldId id="266" r:id="rId5"/>
    <p:sldId id="306" r:id="rId6"/>
    <p:sldId id="308" r:id="rId7"/>
    <p:sldId id="268" r:id="rId8"/>
    <p:sldId id="305" r:id="rId9"/>
    <p:sldId id="276" r:id="rId10"/>
    <p:sldId id="309" r:id="rId11"/>
    <p:sldId id="310" r:id="rId12"/>
    <p:sldId id="312" r:id="rId13"/>
    <p:sldId id="280" r:id="rId14"/>
    <p:sldId id="283" r:id="rId15"/>
    <p:sldId id="286" r:id="rId16"/>
    <p:sldId id="289" r:id="rId17"/>
    <p:sldId id="287" r:id="rId18"/>
    <p:sldId id="288" r:id="rId19"/>
    <p:sldId id="293" r:id="rId20"/>
    <p:sldId id="294" r:id="rId21"/>
    <p:sldId id="313" r:id="rId22"/>
    <p:sldId id="295" r:id="rId23"/>
    <p:sldId id="296" r:id="rId24"/>
    <p:sldId id="297" r:id="rId25"/>
    <p:sldId id="298" r:id="rId26"/>
  </p:sldIdLst>
  <p:sldSz cx="18288000" cy="10287000"/>
  <p:notesSz cx="6797675" cy="9928225"/>
  <p:embeddedFontLst>
    <p:embeddedFont>
      <p:font typeface="Montserrat Light" charset="0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Montserrat Classic" charset="0"/>
      <p:regular r:id="rId36"/>
      <p:bold r:id="rId37"/>
    </p:embeddedFont>
    <p:embeddedFont>
      <p:font typeface="MS PGothic" pitchFamily="34" charset="-128"/>
      <p:regular r:id="rId38"/>
    </p:embeddedFont>
    <p:embeddedFont>
      <p:font typeface="Roboto Condensed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0609D"/>
    <a:srgbClr val="5F93BB"/>
    <a:srgbClr val="6094BC"/>
    <a:srgbClr val="FFCA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3544" autoAdjust="0"/>
  </p:normalViewPr>
  <p:slideViewPr>
    <p:cSldViewPr>
      <p:cViewPr varScale="1">
        <p:scale>
          <a:sx n="45" d="100"/>
          <a:sy n="45" d="100"/>
        </p:scale>
        <p:origin x="-828" y="-114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51CAF9-A8BE-4FB3-8EB9-3E935887E9D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1BE2279-E6ED-4B84-B1FF-C825E5ADC3E9}">
      <dgm:prSet phldrT="[Текст]"/>
      <dgm:spPr/>
      <dgm:t>
        <a:bodyPr/>
        <a:lstStyle/>
        <a:p>
          <a:r>
            <a:rPr lang="ru-RU" b="1" dirty="0" smtClean="0">
              <a:latin typeface="Montserrat Light" panose="020B0604020202020204" charset="0"/>
              <a:cs typeface="Montserrat Light" panose="020B0604020202020204" charset="0"/>
            </a:rPr>
            <a:t>Федеральные цели</a:t>
          </a:r>
          <a:endParaRPr lang="ru-RU" b="1" dirty="0">
            <a:latin typeface="Montserrat Light" panose="020B0604020202020204" charset="0"/>
            <a:cs typeface="Montserrat Light" panose="020B0604020202020204" charset="0"/>
          </a:endParaRPr>
        </a:p>
      </dgm:t>
    </dgm:pt>
    <dgm:pt modelId="{72E63539-E360-48DB-9DB0-E906C4F634AD}" type="parTrans" cxnId="{F1348E6C-5EE7-49C4-9CCB-FD81AD7F852F}">
      <dgm:prSet/>
      <dgm:spPr/>
      <dgm:t>
        <a:bodyPr/>
        <a:lstStyle/>
        <a:p>
          <a:endParaRPr lang="ru-RU" b="1">
            <a:latin typeface="Montserrat Light" panose="020B0604020202020204" charset="0"/>
            <a:cs typeface="Montserrat Light" panose="020B0604020202020204" charset="0"/>
          </a:endParaRPr>
        </a:p>
      </dgm:t>
    </dgm:pt>
    <dgm:pt modelId="{0542F1C2-BF20-491C-B0C3-804FC8E59197}" type="sibTrans" cxnId="{F1348E6C-5EE7-49C4-9CCB-FD81AD7F852F}">
      <dgm:prSet/>
      <dgm:spPr/>
      <dgm:t>
        <a:bodyPr/>
        <a:lstStyle/>
        <a:p>
          <a:endParaRPr lang="ru-RU" b="1">
            <a:latin typeface="Montserrat Light" panose="020B0604020202020204" charset="0"/>
            <a:cs typeface="Montserrat Light" panose="020B0604020202020204" charset="0"/>
          </a:endParaRPr>
        </a:p>
      </dgm:t>
    </dgm:pt>
    <dgm:pt modelId="{28524B18-A57B-4024-8EFA-9B681E706688}">
      <dgm:prSet phldrT="[Текст]"/>
      <dgm:spPr/>
      <dgm:t>
        <a:bodyPr/>
        <a:lstStyle/>
        <a:p>
          <a:r>
            <a:rPr lang="ru-RU" b="1" dirty="0" smtClean="0">
              <a:latin typeface="Montserrat Light" panose="020B0604020202020204" charset="0"/>
              <a:cs typeface="Montserrat Light" panose="020B0604020202020204" charset="0"/>
            </a:rPr>
            <a:t>Региональные цели</a:t>
          </a:r>
          <a:endParaRPr lang="ru-RU" b="1" dirty="0">
            <a:latin typeface="Montserrat Light" panose="020B0604020202020204" charset="0"/>
            <a:cs typeface="Montserrat Light" panose="020B0604020202020204" charset="0"/>
          </a:endParaRPr>
        </a:p>
      </dgm:t>
    </dgm:pt>
    <dgm:pt modelId="{FCC257E6-3CFD-4801-9B2A-BD10FB29068A}" type="parTrans" cxnId="{B0BBCFE4-FC01-4754-8504-09E9F60D7C67}">
      <dgm:prSet/>
      <dgm:spPr/>
      <dgm:t>
        <a:bodyPr/>
        <a:lstStyle/>
        <a:p>
          <a:endParaRPr lang="ru-RU" b="1">
            <a:latin typeface="Montserrat Light" panose="020B0604020202020204" charset="0"/>
            <a:cs typeface="Montserrat Light" panose="020B0604020202020204" charset="0"/>
          </a:endParaRPr>
        </a:p>
      </dgm:t>
    </dgm:pt>
    <dgm:pt modelId="{8C22AEA7-3A39-4F4D-BE1D-8D2B55F443D8}" type="sibTrans" cxnId="{B0BBCFE4-FC01-4754-8504-09E9F60D7C67}">
      <dgm:prSet/>
      <dgm:spPr/>
      <dgm:t>
        <a:bodyPr/>
        <a:lstStyle/>
        <a:p>
          <a:endParaRPr lang="ru-RU" b="1">
            <a:latin typeface="Montserrat Light" panose="020B0604020202020204" charset="0"/>
            <a:cs typeface="Montserrat Light" panose="020B0604020202020204" charset="0"/>
          </a:endParaRPr>
        </a:p>
      </dgm:t>
    </dgm:pt>
    <dgm:pt modelId="{5F8F9817-1AA7-4C52-AFB8-B6A0828D3029}">
      <dgm:prSet phldrT="[Текст]"/>
      <dgm:spPr/>
      <dgm:t>
        <a:bodyPr/>
        <a:lstStyle/>
        <a:p>
          <a:r>
            <a:rPr lang="ru-RU" b="1" dirty="0" smtClean="0">
              <a:latin typeface="Montserrat Light" panose="020B0604020202020204" charset="0"/>
              <a:cs typeface="Montserrat Light" panose="020B0604020202020204" charset="0"/>
            </a:rPr>
            <a:t>Цели муниципальной системы УО</a:t>
          </a:r>
          <a:endParaRPr lang="ru-RU" b="1" dirty="0">
            <a:latin typeface="Montserrat Light" panose="020B0604020202020204" charset="0"/>
            <a:cs typeface="Montserrat Light" panose="020B0604020202020204" charset="0"/>
          </a:endParaRPr>
        </a:p>
      </dgm:t>
    </dgm:pt>
    <dgm:pt modelId="{D5B67EE2-D890-4E9F-8DB4-E38D634F85F4}" type="sibTrans" cxnId="{35FC1213-C2B2-4163-8F7F-4341C573DAB1}">
      <dgm:prSet/>
      <dgm:spPr/>
      <dgm:t>
        <a:bodyPr/>
        <a:lstStyle/>
        <a:p>
          <a:endParaRPr lang="ru-RU" b="1">
            <a:latin typeface="Montserrat Light" panose="020B0604020202020204" charset="0"/>
            <a:cs typeface="Montserrat Light" panose="020B0604020202020204" charset="0"/>
          </a:endParaRPr>
        </a:p>
      </dgm:t>
    </dgm:pt>
    <dgm:pt modelId="{9F364342-4A76-4BAB-8344-B370C0169B73}" type="parTrans" cxnId="{35FC1213-C2B2-4163-8F7F-4341C573DAB1}">
      <dgm:prSet/>
      <dgm:spPr/>
      <dgm:t>
        <a:bodyPr/>
        <a:lstStyle/>
        <a:p>
          <a:endParaRPr lang="ru-RU" b="1">
            <a:latin typeface="Montserrat Light" panose="020B0604020202020204" charset="0"/>
            <a:cs typeface="Montserrat Light" panose="020B0604020202020204" charset="0"/>
          </a:endParaRPr>
        </a:p>
      </dgm:t>
    </dgm:pt>
    <dgm:pt modelId="{E73E07B3-531A-48AF-A42F-8B5BDBAD6AC3}">
      <dgm:prSet phldrT="[Текст]"/>
      <dgm:spPr/>
      <dgm:t>
        <a:bodyPr/>
        <a:lstStyle/>
        <a:p>
          <a:r>
            <a:rPr lang="ru-RU" b="1" dirty="0" smtClean="0">
              <a:latin typeface="Montserrat Light" panose="020B0604020202020204" charset="0"/>
              <a:cs typeface="Montserrat Light" panose="020B0604020202020204" charset="0"/>
            </a:rPr>
            <a:t>Цели ОО</a:t>
          </a:r>
          <a:endParaRPr lang="ru-RU" b="1" dirty="0">
            <a:latin typeface="Montserrat Light" panose="020B0604020202020204" charset="0"/>
            <a:cs typeface="Montserrat Light" panose="020B0604020202020204" charset="0"/>
          </a:endParaRPr>
        </a:p>
      </dgm:t>
    </dgm:pt>
    <dgm:pt modelId="{0AF99F34-469E-424D-BD7A-A8E5183907B6}" type="parTrans" cxnId="{CBDB0FBC-7B68-4465-9E89-F8EFDC73732C}">
      <dgm:prSet/>
      <dgm:spPr/>
      <dgm:t>
        <a:bodyPr/>
        <a:lstStyle/>
        <a:p>
          <a:endParaRPr lang="ru-RU" b="1">
            <a:latin typeface="Montserrat Light" panose="020B0604020202020204" charset="0"/>
            <a:cs typeface="Montserrat Light" panose="020B0604020202020204" charset="0"/>
          </a:endParaRPr>
        </a:p>
      </dgm:t>
    </dgm:pt>
    <dgm:pt modelId="{849807A8-15FE-4C44-80DB-1F3FC7E3D50B}" type="sibTrans" cxnId="{CBDB0FBC-7B68-4465-9E89-F8EFDC73732C}">
      <dgm:prSet/>
      <dgm:spPr/>
      <dgm:t>
        <a:bodyPr/>
        <a:lstStyle/>
        <a:p>
          <a:endParaRPr lang="ru-RU" b="1">
            <a:latin typeface="Montserrat Light" panose="020B0604020202020204" charset="0"/>
            <a:cs typeface="Montserrat Light" panose="020B0604020202020204" charset="0"/>
          </a:endParaRPr>
        </a:p>
      </dgm:t>
    </dgm:pt>
    <dgm:pt modelId="{F85F55EC-B694-4BD5-8D1D-E261AE396F8A}" type="pres">
      <dgm:prSet presAssocID="{B851CAF9-A8BE-4FB3-8EB9-3E935887E9DE}" presName="Name0" presStyleCnt="0">
        <dgm:presLayoutVars>
          <dgm:dir/>
          <dgm:animLvl val="lvl"/>
          <dgm:resizeHandles val="exact"/>
        </dgm:presLayoutVars>
      </dgm:prSet>
      <dgm:spPr/>
    </dgm:pt>
    <dgm:pt modelId="{489F992B-69C2-40AF-B548-B355C1E3163A}" type="pres">
      <dgm:prSet presAssocID="{11BE2279-E6ED-4B84-B1FF-C825E5ADC3E9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3B538-11B0-460D-877D-74A584A3B087}" type="pres">
      <dgm:prSet presAssocID="{0542F1C2-BF20-491C-B0C3-804FC8E59197}" presName="parTxOnlySpace" presStyleCnt="0"/>
      <dgm:spPr/>
    </dgm:pt>
    <dgm:pt modelId="{6987F422-145F-4CD0-826B-6BC948FBD5F0}" type="pres">
      <dgm:prSet presAssocID="{28524B18-A57B-4024-8EFA-9B681E70668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07D788-465A-4532-B953-64EB802BAE47}" type="pres">
      <dgm:prSet presAssocID="{8C22AEA7-3A39-4F4D-BE1D-8D2B55F443D8}" presName="parTxOnlySpace" presStyleCnt="0"/>
      <dgm:spPr/>
    </dgm:pt>
    <dgm:pt modelId="{390237FE-EA15-477E-B131-D2AD97C2DE6F}" type="pres">
      <dgm:prSet presAssocID="{5F8F9817-1AA7-4C52-AFB8-B6A0828D302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AB7B6-F94A-40CD-8BB7-53759ED35D6E}" type="pres">
      <dgm:prSet presAssocID="{D5B67EE2-D890-4E9F-8DB4-E38D634F85F4}" presName="parTxOnlySpace" presStyleCnt="0"/>
      <dgm:spPr/>
    </dgm:pt>
    <dgm:pt modelId="{E2106541-CE65-4669-B061-BF0327E32623}" type="pres">
      <dgm:prSet presAssocID="{E73E07B3-531A-48AF-A42F-8B5BDBAD6AC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FC1213-C2B2-4163-8F7F-4341C573DAB1}" srcId="{B851CAF9-A8BE-4FB3-8EB9-3E935887E9DE}" destId="{5F8F9817-1AA7-4C52-AFB8-B6A0828D3029}" srcOrd="2" destOrd="0" parTransId="{9F364342-4A76-4BAB-8344-B370C0169B73}" sibTransId="{D5B67EE2-D890-4E9F-8DB4-E38D634F85F4}"/>
    <dgm:cxn modelId="{CBDB0FBC-7B68-4465-9E89-F8EFDC73732C}" srcId="{B851CAF9-A8BE-4FB3-8EB9-3E935887E9DE}" destId="{E73E07B3-531A-48AF-A42F-8B5BDBAD6AC3}" srcOrd="3" destOrd="0" parTransId="{0AF99F34-469E-424D-BD7A-A8E5183907B6}" sibTransId="{849807A8-15FE-4C44-80DB-1F3FC7E3D50B}"/>
    <dgm:cxn modelId="{7CB88AF8-E742-4908-A828-11C543E8EEF8}" type="presOf" srcId="{B851CAF9-A8BE-4FB3-8EB9-3E935887E9DE}" destId="{F85F55EC-B694-4BD5-8D1D-E261AE396F8A}" srcOrd="0" destOrd="0" presId="urn:microsoft.com/office/officeart/2005/8/layout/chevron1"/>
    <dgm:cxn modelId="{F1348E6C-5EE7-49C4-9CCB-FD81AD7F852F}" srcId="{B851CAF9-A8BE-4FB3-8EB9-3E935887E9DE}" destId="{11BE2279-E6ED-4B84-B1FF-C825E5ADC3E9}" srcOrd="0" destOrd="0" parTransId="{72E63539-E360-48DB-9DB0-E906C4F634AD}" sibTransId="{0542F1C2-BF20-491C-B0C3-804FC8E59197}"/>
    <dgm:cxn modelId="{6B35731B-0A4A-4486-BE68-D2BE036C780E}" type="presOf" srcId="{E73E07B3-531A-48AF-A42F-8B5BDBAD6AC3}" destId="{E2106541-CE65-4669-B061-BF0327E32623}" srcOrd="0" destOrd="0" presId="urn:microsoft.com/office/officeart/2005/8/layout/chevron1"/>
    <dgm:cxn modelId="{7E22A0DA-A4E8-4265-ADFE-F576F971E2DB}" type="presOf" srcId="{28524B18-A57B-4024-8EFA-9B681E706688}" destId="{6987F422-145F-4CD0-826B-6BC948FBD5F0}" srcOrd="0" destOrd="0" presId="urn:microsoft.com/office/officeart/2005/8/layout/chevron1"/>
    <dgm:cxn modelId="{C4973289-6DA9-49DD-BEE2-9B84DC63BB2C}" type="presOf" srcId="{5F8F9817-1AA7-4C52-AFB8-B6A0828D3029}" destId="{390237FE-EA15-477E-B131-D2AD97C2DE6F}" srcOrd="0" destOrd="0" presId="urn:microsoft.com/office/officeart/2005/8/layout/chevron1"/>
    <dgm:cxn modelId="{B0BBCFE4-FC01-4754-8504-09E9F60D7C67}" srcId="{B851CAF9-A8BE-4FB3-8EB9-3E935887E9DE}" destId="{28524B18-A57B-4024-8EFA-9B681E706688}" srcOrd="1" destOrd="0" parTransId="{FCC257E6-3CFD-4801-9B2A-BD10FB29068A}" sibTransId="{8C22AEA7-3A39-4F4D-BE1D-8D2B55F443D8}"/>
    <dgm:cxn modelId="{F6AC0156-1AAF-4EC2-883C-959391BD66CD}" type="presOf" srcId="{11BE2279-E6ED-4B84-B1FF-C825E5ADC3E9}" destId="{489F992B-69C2-40AF-B548-B355C1E3163A}" srcOrd="0" destOrd="0" presId="urn:microsoft.com/office/officeart/2005/8/layout/chevron1"/>
    <dgm:cxn modelId="{268A8935-22B2-4BEF-A1FA-FA9BC9DD5F1A}" type="presParOf" srcId="{F85F55EC-B694-4BD5-8D1D-E261AE396F8A}" destId="{489F992B-69C2-40AF-B548-B355C1E3163A}" srcOrd="0" destOrd="0" presId="urn:microsoft.com/office/officeart/2005/8/layout/chevron1"/>
    <dgm:cxn modelId="{C97818E6-2FF1-4661-9CC2-8BA30E166882}" type="presParOf" srcId="{F85F55EC-B694-4BD5-8D1D-E261AE396F8A}" destId="{1FB3B538-11B0-460D-877D-74A584A3B087}" srcOrd="1" destOrd="0" presId="urn:microsoft.com/office/officeart/2005/8/layout/chevron1"/>
    <dgm:cxn modelId="{B1DEA6D7-81FE-4C85-A8E0-BF9756A32270}" type="presParOf" srcId="{F85F55EC-B694-4BD5-8D1D-E261AE396F8A}" destId="{6987F422-145F-4CD0-826B-6BC948FBD5F0}" srcOrd="2" destOrd="0" presId="urn:microsoft.com/office/officeart/2005/8/layout/chevron1"/>
    <dgm:cxn modelId="{1C8A2AD8-A9A1-422B-BF38-DA29B3130FCF}" type="presParOf" srcId="{F85F55EC-B694-4BD5-8D1D-E261AE396F8A}" destId="{8807D788-465A-4532-B953-64EB802BAE47}" srcOrd="3" destOrd="0" presId="urn:microsoft.com/office/officeart/2005/8/layout/chevron1"/>
    <dgm:cxn modelId="{1B82616C-11C4-43DC-B2CA-8EE8C1D581A0}" type="presParOf" srcId="{F85F55EC-B694-4BD5-8D1D-E261AE396F8A}" destId="{390237FE-EA15-477E-B131-D2AD97C2DE6F}" srcOrd="4" destOrd="0" presId="urn:microsoft.com/office/officeart/2005/8/layout/chevron1"/>
    <dgm:cxn modelId="{20011D6E-9F67-4970-BDCE-DB56FDC8201B}" type="presParOf" srcId="{F85F55EC-B694-4BD5-8D1D-E261AE396F8A}" destId="{225AB7B6-F94A-40CD-8BB7-53759ED35D6E}" srcOrd="5" destOrd="0" presId="urn:microsoft.com/office/officeart/2005/8/layout/chevron1"/>
    <dgm:cxn modelId="{25007F38-7098-4CF5-AF95-1B3F89C140E0}" type="presParOf" srcId="{F85F55EC-B694-4BD5-8D1D-E261AE396F8A}" destId="{E2106541-CE65-4669-B061-BF0327E32623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89F992B-69C2-40AF-B548-B355C1E3163A}">
      <dsp:nvSpPr>
        <dsp:cNvPr id="0" name=""/>
        <dsp:cNvSpPr/>
      </dsp:nvSpPr>
      <dsp:spPr>
        <a:xfrm>
          <a:off x="7920" y="220836"/>
          <a:ext cx="4610816" cy="18443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Montserrat Light" panose="020B0604020202020204" charset="0"/>
              <a:cs typeface="Montserrat Light" panose="020B0604020202020204" charset="0"/>
            </a:rPr>
            <a:t>Федеральные цели</a:t>
          </a:r>
          <a:endParaRPr lang="ru-RU" sz="2300" b="1" kern="1200" dirty="0">
            <a:latin typeface="Montserrat Light" panose="020B0604020202020204" charset="0"/>
            <a:cs typeface="Montserrat Light" panose="020B0604020202020204" charset="0"/>
          </a:endParaRPr>
        </a:p>
      </dsp:txBody>
      <dsp:txXfrm>
        <a:off x="7920" y="220836"/>
        <a:ext cx="4610816" cy="1844326"/>
      </dsp:txXfrm>
    </dsp:sp>
    <dsp:sp modelId="{6987F422-145F-4CD0-826B-6BC948FBD5F0}">
      <dsp:nvSpPr>
        <dsp:cNvPr id="0" name=""/>
        <dsp:cNvSpPr/>
      </dsp:nvSpPr>
      <dsp:spPr>
        <a:xfrm>
          <a:off x="4157656" y="220836"/>
          <a:ext cx="4610816" cy="18443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Montserrat Light" panose="020B0604020202020204" charset="0"/>
              <a:cs typeface="Montserrat Light" panose="020B0604020202020204" charset="0"/>
            </a:rPr>
            <a:t>Региональные цели</a:t>
          </a:r>
          <a:endParaRPr lang="ru-RU" sz="2300" b="1" kern="1200" dirty="0">
            <a:latin typeface="Montserrat Light" panose="020B0604020202020204" charset="0"/>
            <a:cs typeface="Montserrat Light" panose="020B0604020202020204" charset="0"/>
          </a:endParaRPr>
        </a:p>
      </dsp:txBody>
      <dsp:txXfrm>
        <a:off x="4157656" y="220836"/>
        <a:ext cx="4610816" cy="1844326"/>
      </dsp:txXfrm>
    </dsp:sp>
    <dsp:sp modelId="{390237FE-EA15-477E-B131-D2AD97C2DE6F}">
      <dsp:nvSpPr>
        <dsp:cNvPr id="0" name=""/>
        <dsp:cNvSpPr/>
      </dsp:nvSpPr>
      <dsp:spPr>
        <a:xfrm>
          <a:off x="8307391" y="220836"/>
          <a:ext cx="4610816" cy="18443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Montserrat Light" panose="020B0604020202020204" charset="0"/>
              <a:cs typeface="Montserrat Light" panose="020B0604020202020204" charset="0"/>
            </a:rPr>
            <a:t>Цели муниципальной системы УО</a:t>
          </a:r>
          <a:endParaRPr lang="ru-RU" sz="2300" b="1" kern="1200" dirty="0">
            <a:latin typeface="Montserrat Light" panose="020B0604020202020204" charset="0"/>
            <a:cs typeface="Montserrat Light" panose="020B0604020202020204" charset="0"/>
          </a:endParaRPr>
        </a:p>
      </dsp:txBody>
      <dsp:txXfrm>
        <a:off x="8307391" y="220836"/>
        <a:ext cx="4610816" cy="1844326"/>
      </dsp:txXfrm>
    </dsp:sp>
    <dsp:sp modelId="{E2106541-CE65-4669-B061-BF0327E32623}">
      <dsp:nvSpPr>
        <dsp:cNvPr id="0" name=""/>
        <dsp:cNvSpPr/>
      </dsp:nvSpPr>
      <dsp:spPr>
        <a:xfrm>
          <a:off x="12457126" y="220836"/>
          <a:ext cx="4610816" cy="18443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Montserrat Light" panose="020B0604020202020204" charset="0"/>
              <a:cs typeface="Montserrat Light" panose="020B0604020202020204" charset="0"/>
            </a:rPr>
            <a:t>Цели ОО</a:t>
          </a:r>
          <a:endParaRPr lang="ru-RU" sz="2300" b="1" kern="1200" dirty="0">
            <a:latin typeface="Montserrat Light" panose="020B0604020202020204" charset="0"/>
            <a:cs typeface="Montserrat Light" panose="020B0604020202020204" charset="0"/>
          </a:endParaRPr>
        </a:p>
      </dsp:txBody>
      <dsp:txXfrm>
        <a:off x="12457126" y="220836"/>
        <a:ext cx="4610816" cy="1844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430B8-076F-41CA-A7D4-FE0A264679E2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0F277-16EE-4CEC-9C39-6DB9CE15C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880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F277-16EE-4CEC-9C39-6DB9CE15C35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456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F277-16EE-4CEC-9C39-6DB9CE15C35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8705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F277-16EE-4CEC-9C39-6DB9CE15C35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6118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F277-16EE-4CEC-9C39-6DB9CE15C35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7497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F277-16EE-4CEC-9C39-6DB9CE15C35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6015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F277-16EE-4CEC-9C39-6DB9CE15C35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3227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F277-16EE-4CEC-9C39-6DB9CE15C353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5498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17015" b="11920"/>
          <a:stretch>
            <a:fillRect/>
          </a:stretch>
        </p:blipFill>
        <p:spPr>
          <a:xfrm>
            <a:off x="0" y="-14037"/>
            <a:ext cx="18288000" cy="876988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0"/>
            <a:ext cx="11406299" cy="8769886"/>
          </a:xfrm>
          <a:prstGeom prst="rect">
            <a:avLst/>
          </a:prstGeom>
          <a:solidFill>
            <a:srgbClr val="10609D">
              <a:alpha val="89803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210666" y="3293940"/>
            <a:ext cx="10984965" cy="2050517"/>
            <a:chOff x="0" y="0"/>
            <a:chExt cx="14646620" cy="273402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4646620" cy="2734023"/>
              <a:chOff x="0" y="0"/>
              <a:chExt cx="9890042" cy="184613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9890041" cy="1846132"/>
              </a:xfrm>
              <a:custGeom>
                <a:avLst/>
                <a:gdLst/>
                <a:ahLst/>
                <a:cxnLst/>
                <a:rect l="l" t="t" r="r" b="b"/>
                <a:pathLst>
                  <a:path w="9890041" h="1846132">
                    <a:moveTo>
                      <a:pt x="0" y="0"/>
                    </a:moveTo>
                    <a:lnTo>
                      <a:pt x="0" y="1846132"/>
                    </a:lnTo>
                    <a:lnTo>
                      <a:pt x="9890041" y="1846132"/>
                    </a:lnTo>
                    <a:lnTo>
                      <a:pt x="9890041" y="0"/>
                    </a:lnTo>
                    <a:lnTo>
                      <a:pt x="0" y="0"/>
                    </a:lnTo>
                    <a:close/>
                    <a:moveTo>
                      <a:pt x="9829081" y="1785172"/>
                    </a:moveTo>
                    <a:lnTo>
                      <a:pt x="59690" y="1785172"/>
                    </a:lnTo>
                    <a:lnTo>
                      <a:pt x="59690" y="59690"/>
                    </a:lnTo>
                    <a:lnTo>
                      <a:pt x="9829081" y="59690"/>
                    </a:lnTo>
                    <a:lnTo>
                      <a:pt x="9829081" y="17851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370820" y="646520"/>
              <a:ext cx="13904980" cy="1744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800" b="1" i="0" spc="-28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МЕХАНИЗМЫ УПРАВЛЕНИЯ КАЧЕСТВОМ </a:t>
              </a:r>
              <a:r>
                <a:rPr lang="en-US" sz="2800" b="1" i="0" spc="-28" dirty="0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ОБРАЗОВАНИЯ</a:t>
              </a:r>
              <a:r>
                <a:rPr lang="en-US" sz="2800" b="1" spc="-28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ru-RU" sz="2800" b="1" spc="-28" dirty="0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КАК УСЛОВИЕ РЕАЛИЗАЦИИ НАЦИОНАЛЬНОГО ПРОЕКТА</a:t>
              </a:r>
              <a:r>
                <a:rPr lang="en-US" sz="2800" b="1" spc="-28" dirty="0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ru-RU" sz="2800" b="1" spc="-28" dirty="0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«ОБРАЗОВАНИЕ»</a:t>
              </a:r>
              <a:endParaRPr lang="en-US" sz="2800" b="1" i="0" spc="-28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38200" y="5802481"/>
            <a:ext cx="10768864" cy="2634920"/>
            <a:chOff x="0" y="-171450"/>
            <a:chExt cx="9754117" cy="3513227"/>
          </a:xfrm>
        </p:grpSpPr>
        <p:sp>
          <p:nvSpPr>
            <p:cNvPr id="9" name="TextBox 9"/>
            <p:cNvSpPr txBox="1"/>
            <p:nvPr/>
          </p:nvSpPr>
          <p:spPr>
            <a:xfrm>
              <a:off x="0" y="-171450"/>
              <a:ext cx="9572270" cy="1506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554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385360" y="1597710"/>
              <a:ext cx="6368757" cy="17440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080"/>
                </a:lnSpc>
              </a:pPr>
              <a:r>
                <a:rPr lang="en-US" sz="3200" b="0" spc="245" dirty="0" smtClean="0">
                  <a:solidFill>
                    <a:schemeClr val="bg1"/>
                  </a:solidFill>
                  <a:latin typeface="Montserrat Classic" panose="020B0604020202020204" charset="0"/>
                  <a:ea typeface="MS PGothic" panose="020B0600070205080204" pitchFamily="34" charset="-128"/>
                </a:rPr>
                <a:t>Анохина Наталья Викторовна </a:t>
              </a:r>
            </a:p>
            <a:p>
              <a:pPr algn="l">
                <a:lnSpc>
                  <a:spcPts val="5080"/>
                </a:lnSpc>
              </a:pPr>
              <a:r>
                <a:rPr lang="en-US" sz="3200" b="0" spc="245" dirty="0" err="1" smtClean="0">
                  <a:solidFill>
                    <a:schemeClr val="bg1"/>
                  </a:solidFill>
                  <a:latin typeface="Montserrat Classic" panose="020B0604020202020204" charset="0"/>
                  <a:ea typeface="MS PGothic" panose="020B0600070205080204" pitchFamily="34" charset="-128"/>
                </a:rPr>
                <a:t>первый</a:t>
              </a:r>
              <a:r>
                <a:rPr lang="en-US" sz="3200" b="0" spc="245" dirty="0" smtClean="0">
                  <a:solidFill>
                    <a:schemeClr val="bg1"/>
                  </a:solidFill>
                  <a:latin typeface="Montserrat Classic" panose="020B0604020202020204" charset="0"/>
                  <a:ea typeface="MS PGothic" panose="020B0600070205080204" pitchFamily="34" charset="-128"/>
                </a:rPr>
                <a:t> </a:t>
              </a:r>
              <a:r>
                <a:rPr lang="en-US" sz="3200" b="0" spc="245" dirty="0" err="1">
                  <a:solidFill>
                    <a:schemeClr val="bg1"/>
                  </a:solidFill>
                  <a:latin typeface="Montserrat Classic" panose="020B0604020202020204" charset="0"/>
                  <a:ea typeface="MS PGothic" panose="020B0600070205080204" pitchFamily="34" charset="-128"/>
                </a:rPr>
                <a:t>заместитель</a:t>
              </a:r>
              <a:r>
                <a:rPr lang="en-US" sz="3200" b="0" spc="245" dirty="0">
                  <a:solidFill>
                    <a:schemeClr val="bg1"/>
                  </a:solidFill>
                  <a:latin typeface="Montserrat Classic" panose="020B0604020202020204" charset="0"/>
                  <a:ea typeface="MS PGothic" panose="020B0600070205080204" pitchFamily="34" charset="-128"/>
                </a:rPr>
                <a:t> </a:t>
              </a:r>
              <a:r>
                <a:rPr lang="en-US" sz="3200" b="0" spc="245" dirty="0" err="1">
                  <a:solidFill>
                    <a:schemeClr val="bg1"/>
                  </a:solidFill>
                  <a:latin typeface="Montserrat Classic" panose="020B0604020202020204" charset="0"/>
                  <a:ea typeface="MS PGothic" panose="020B0600070205080204" pitchFamily="34" charset="-128"/>
                </a:rPr>
                <a:t>министра</a:t>
              </a:r>
              <a:r>
                <a:rPr lang="en-US" sz="3200" b="0" spc="245" dirty="0">
                  <a:solidFill>
                    <a:schemeClr val="bg1"/>
                  </a:solidFill>
                  <a:latin typeface="Montserrat Classic" panose="020B0604020202020204" charset="0"/>
                  <a:ea typeface="MS PGothic" panose="020B0600070205080204" pitchFamily="34" charset="-128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9967EA3-073E-447B-96D9-D2A04A4BC447}"/>
              </a:ext>
            </a:extLst>
          </p:cNvPr>
          <p:cNvSpPr txBox="1"/>
          <p:nvPr/>
        </p:nvSpPr>
        <p:spPr>
          <a:xfrm>
            <a:off x="4070089" y="9451563"/>
            <a:ext cx="14554200" cy="602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80"/>
              </a:lnSpc>
            </a:pPr>
            <a:r>
              <a:rPr lang="ru-RU" sz="3503" b="0" spc="245" dirty="0">
                <a:solidFill>
                  <a:schemeClr val="accent1">
                    <a:lumMod val="50000"/>
                  </a:schemeClr>
                </a:solidFill>
                <a:latin typeface="Roboto Condensed"/>
              </a:rPr>
              <a:t>Министерство образования Красноярского края</a:t>
            </a:r>
            <a:endParaRPr lang="en-US" sz="3503" b="0" spc="245" dirty="0">
              <a:solidFill>
                <a:schemeClr val="accent1">
                  <a:lumMod val="50000"/>
                </a:schemeClr>
              </a:solidFill>
              <a:latin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4111" r="141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333619" y="-5892826"/>
            <a:ext cx="2220851" cy="16006746"/>
            <a:chOff x="0" y="0"/>
            <a:chExt cx="1999489" cy="144112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9489" cy="14411278"/>
            </a:xfrm>
            <a:custGeom>
              <a:avLst/>
              <a:gdLst/>
              <a:ahLst/>
              <a:cxnLst/>
              <a:rect l="l" t="t" r="r" b="b"/>
              <a:pathLst>
                <a:path w="1999489" h="14411278">
                  <a:moveTo>
                    <a:pt x="0" y="0"/>
                  </a:moveTo>
                  <a:lnTo>
                    <a:pt x="0" y="14411278"/>
                  </a:lnTo>
                  <a:lnTo>
                    <a:pt x="1999489" y="14411278"/>
                  </a:lnTo>
                  <a:lnTo>
                    <a:pt x="1999489" y="0"/>
                  </a:lnTo>
                  <a:lnTo>
                    <a:pt x="0" y="0"/>
                  </a:lnTo>
                  <a:close/>
                  <a:moveTo>
                    <a:pt x="1938529" y="14350318"/>
                  </a:moveTo>
                  <a:lnTo>
                    <a:pt x="59690" y="14350318"/>
                  </a:lnTo>
                  <a:lnTo>
                    <a:pt x="59690" y="59690"/>
                  </a:lnTo>
                  <a:lnTo>
                    <a:pt x="1938529" y="59690"/>
                  </a:lnTo>
                  <a:lnTo>
                    <a:pt x="1938529" y="14350318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895600" y="1790700"/>
            <a:ext cx="15023272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5500" b="1" spc="522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СИСТЕМА </a:t>
            </a:r>
            <a:r>
              <a:rPr lang="ru-RU" sz="5500" b="1" spc="522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ПРОФОРИЕНТАЦИИ</a:t>
            </a:r>
            <a:endParaRPr lang="en-US" sz="5500" b="1" spc="522" dirty="0">
              <a:solidFill>
                <a:schemeClr val="bg1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0" y="4223225"/>
            <a:ext cx="18288000" cy="625203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0" y="961849"/>
            <a:ext cx="2139039" cy="2139039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2669102"/>
              </p:ext>
            </p:extLst>
          </p:nvPr>
        </p:nvGraphicFramePr>
        <p:xfrm>
          <a:off x="232064" y="5295900"/>
          <a:ext cx="17823872" cy="339191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3288176"/>
                <a:gridCol w="2267848"/>
                <a:gridCol w="2267848"/>
              </a:tblGrid>
              <a:tr h="35913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</a:rPr>
                        <a:t>Система профориентации</a:t>
                      </a:r>
                      <a:endParaRPr lang="ru-RU" sz="2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>
                          <a:effectLst/>
                        </a:rPr>
                        <a:t>10/16</a:t>
                      </a:r>
                      <a:endParaRPr lang="ru-RU" sz="2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</a:rPr>
                        <a:t>62,5%</a:t>
                      </a:r>
                      <a:endParaRPr lang="ru-RU" sz="2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2612669">
                <a:tc grid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0" kern="1200" dirty="0">
                          <a:effectLst/>
                        </a:rPr>
                        <a:t>Система профориентации обоснована </a:t>
                      </a:r>
                      <a:br>
                        <a:rPr lang="ru-RU" sz="2600" b="0" kern="1200" dirty="0">
                          <a:effectLst/>
                        </a:rPr>
                      </a:br>
                      <a:r>
                        <a:rPr lang="ru-RU" sz="2600" b="0" kern="1200" dirty="0">
                          <a:effectLst/>
                        </a:rPr>
                        <a:t>Региональные показатели либо не соответствуют системе, либо соответствуют частично</a:t>
                      </a:r>
                      <a:br>
                        <a:rPr lang="ru-RU" sz="2600" b="0" kern="1200" dirty="0">
                          <a:effectLst/>
                        </a:rPr>
                      </a:br>
                      <a:r>
                        <a:rPr lang="ru-RU" sz="2600" b="0" kern="1200" dirty="0">
                          <a:effectLst/>
                        </a:rPr>
                        <a:t>Мониторинг показателей отсутствует</a:t>
                      </a:r>
                      <a:br>
                        <a:rPr lang="ru-RU" sz="2600" b="0" kern="1200" dirty="0">
                          <a:effectLst/>
                        </a:rPr>
                      </a:br>
                      <a:r>
                        <a:rPr lang="ru-RU" sz="2600" b="0" kern="1200" dirty="0">
                          <a:effectLst/>
                        </a:rPr>
                        <a:t>Анализ результатов мониторинга отсутствует</a:t>
                      </a:r>
                      <a:br>
                        <a:rPr lang="ru-RU" sz="2600" b="0" kern="1200" dirty="0">
                          <a:effectLst/>
                        </a:rPr>
                      </a:br>
                      <a:r>
                        <a:rPr lang="ru-RU" sz="2600" b="0" kern="1200" dirty="0">
                          <a:effectLst/>
                        </a:rPr>
                        <a:t>Адресные рекомендации по результатам анализа отсутствуют</a:t>
                      </a:r>
                      <a:br>
                        <a:rPr lang="ru-RU" sz="2600" b="0" kern="1200" dirty="0">
                          <a:effectLst/>
                        </a:rPr>
                      </a:br>
                      <a:r>
                        <a:rPr lang="ru-RU" sz="2600" b="0" kern="1200" dirty="0">
                          <a:effectLst/>
                        </a:rPr>
                        <a:t>Управленческие решения по результатам анализа отсутствуют</a:t>
                      </a:r>
                      <a:br>
                        <a:rPr lang="ru-RU" sz="2600" b="0" kern="1200" dirty="0">
                          <a:effectLst/>
                        </a:rPr>
                      </a:br>
                      <a:r>
                        <a:rPr lang="ru-RU" sz="2600" b="0" kern="1200" dirty="0">
                          <a:effectLst/>
                        </a:rPr>
                        <a:t>Систематически проводятся отдельные мероприятия по направлению</a:t>
                      </a:r>
                      <a:endParaRPr lang="ru-RU" sz="2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567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0988248" y="1542106"/>
            <a:ext cx="8229600" cy="7202789"/>
            <a:chOff x="0" y="0"/>
            <a:chExt cx="7409317" cy="6484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09317" cy="6484853"/>
            </a:xfrm>
            <a:custGeom>
              <a:avLst/>
              <a:gdLst/>
              <a:ahLst/>
              <a:cxnLst/>
              <a:rect l="l" t="t" r="r" b="b"/>
              <a:pathLst>
                <a:path w="7409317" h="6484853">
                  <a:moveTo>
                    <a:pt x="0" y="0"/>
                  </a:moveTo>
                  <a:lnTo>
                    <a:pt x="0" y="6484853"/>
                  </a:lnTo>
                  <a:lnTo>
                    <a:pt x="7409317" y="6484853"/>
                  </a:lnTo>
                  <a:lnTo>
                    <a:pt x="7409317" y="0"/>
                  </a:lnTo>
                  <a:lnTo>
                    <a:pt x="0" y="0"/>
                  </a:lnTo>
                  <a:close/>
                  <a:moveTo>
                    <a:pt x="7348357" y="6423893"/>
                  </a:moveTo>
                  <a:lnTo>
                    <a:pt x="59690" y="6423893"/>
                  </a:lnTo>
                  <a:lnTo>
                    <a:pt x="59690" y="59690"/>
                  </a:lnTo>
                  <a:lnTo>
                    <a:pt x="7348357" y="59690"/>
                  </a:lnTo>
                  <a:lnTo>
                    <a:pt x="7348357" y="6423893"/>
                  </a:lnTo>
                  <a:close/>
                </a:path>
              </a:pathLst>
            </a:custGeom>
            <a:solidFill>
              <a:srgbClr val="10609D">
                <a:alpha val="9803"/>
              </a:srgbClr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028700" y="-1"/>
            <a:ext cx="9480265" cy="10287001"/>
          </a:xfrm>
          <a:prstGeom prst="rect">
            <a:avLst/>
          </a:prstGeom>
          <a:solidFill>
            <a:srgbClr val="10609D"/>
          </a:solidFill>
        </p:spPr>
      </p:sp>
      <p:sp>
        <p:nvSpPr>
          <p:cNvPr id="7" name="TextBox 7"/>
          <p:cNvSpPr txBox="1"/>
          <p:nvPr/>
        </p:nvSpPr>
        <p:spPr>
          <a:xfrm>
            <a:off x="11811000" y="1587395"/>
            <a:ext cx="6119732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460"/>
              </a:lnSpc>
            </a:pPr>
            <a:r>
              <a:rPr lang="ru-RU" sz="4800" b="1" spc="-48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Проекты системы профориентации в Красноярском крае</a:t>
            </a:r>
            <a:endParaRPr lang="en-US" sz="4200" b="1" spc="-42" dirty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743018" y="5358589"/>
            <a:ext cx="8057203" cy="4491878"/>
          </a:xfrm>
          <a:prstGeom prst="rect">
            <a:avLst/>
          </a:prstGeom>
          <a:solidFill>
            <a:srgbClr val="FFFFFF">
              <a:alpha val="86666"/>
            </a:srgbClr>
          </a:solidFill>
        </p:spPr>
      </p:sp>
      <p:sp>
        <p:nvSpPr>
          <p:cNvPr id="10" name="AutoShape 8"/>
          <p:cNvSpPr/>
          <p:nvPr/>
        </p:nvSpPr>
        <p:spPr>
          <a:xfrm>
            <a:off x="1743018" y="421435"/>
            <a:ext cx="8057203" cy="4491878"/>
          </a:xfrm>
          <a:prstGeom prst="rect">
            <a:avLst/>
          </a:prstGeom>
          <a:solidFill>
            <a:srgbClr val="FFFFFF">
              <a:alpha val="86666"/>
            </a:srgbClr>
          </a:solidFill>
        </p:spPr>
      </p:sp>
      <p:sp>
        <p:nvSpPr>
          <p:cNvPr id="11" name="TextBox 10"/>
          <p:cNvSpPr txBox="1"/>
          <p:nvPr/>
        </p:nvSpPr>
        <p:spPr>
          <a:xfrm>
            <a:off x="4411728" y="742604"/>
            <a:ext cx="2714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С 2016 г</a:t>
            </a:r>
            <a:endParaRPr lang="ru-RU" sz="4800" b="1" dirty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11470" y="1932535"/>
            <a:ext cx="78609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Программа ранней профессиональной подготовки и профориентации школьников </a:t>
            </a:r>
            <a:r>
              <a:rPr lang="ru-RU" sz="4000" dirty="0" err="1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ЮниорПрофи</a:t>
            </a:r>
            <a:r>
              <a:rPr lang="ru-RU" sz="40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 (</a:t>
            </a:r>
            <a:r>
              <a:rPr lang="ru-RU" sz="4000" dirty="0" err="1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JuniorSkills</a:t>
            </a:r>
            <a:r>
              <a:rPr lang="ru-RU" sz="40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)</a:t>
            </a:r>
            <a:endParaRPr lang="ru-RU" sz="4000" dirty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7565" y="6850646"/>
            <a:ext cx="76087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Красноярский </a:t>
            </a:r>
            <a:r>
              <a:rPr lang="ru-RU" sz="4000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край стал победителем конкурсного отбора </a:t>
            </a:r>
            <a:r>
              <a:rPr lang="ru-RU" sz="40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на </a:t>
            </a:r>
            <a:r>
              <a:rPr lang="ru-RU" sz="4000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право реализации </a:t>
            </a:r>
            <a:r>
              <a:rPr lang="ru-RU" sz="40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проекта </a:t>
            </a:r>
            <a:r>
              <a:rPr lang="ru-RU" sz="4000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«Билет в будущее»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11728" y="5568984"/>
            <a:ext cx="2714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С 2019 г</a:t>
            </a:r>
            <a:endParaRPr lang="ru-RU" sz="4800" b="1" dirty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7221" y="4727566"/>
            <a:ext cx="7750779" cy="555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294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36794" y="-3567348"/>
            <a:ext cx="1553048" cy="8858246"/>
            <a:chOff x="0" y="0"/>
            <a:chExt cx="2369957" cy="134753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9957" cy="13475357"/>
            </a:xfrm>
            <a:custGeom>
              <a:avLst/>
              <a:gdLst/>
              <a:ahLst/>
              <a:cxnLst/>
              <a:rect l="l" t="t" r="r" b="b"/>
              <a:pathLst>
                <a:path w="2369957" h="13475357">
                  <a:moveTo>
                    <a:pt x="0" y="0"/>
                  </a:moveTo>
                  <a:lnTo>
                    <a:pt x="0" y="13475357"/>
                  </a:lnTo>
                  <a:lnTo>
                    <a:pt x="2369957" y="13475357"/>
                  </a:lnTo>
                  <a:lnTo>
                    <a:pt x="2369957" y="0"/>
                  </a:lnTo>
                  <a:lnTo>
                    <a:pt x="0" y="0"/>
                  </a:lnTo>
                  <a:close/>
                  <a:moveTo>
                    <a:pt x="2308997" y="13414397"/>
                  </a:moveTo>
                  <a:lnTo>
                    <a:pt x="59690" y="13414397"/>
                  </a:lnTo>
                  <a:lnTo>
                    <a:pt x="59690" y="59690"/>
                  </a:lnTo>
                  <a:lnTo>
                    <a:pt x="2308997" y="59690"/>
                  </a:lnTo>
                  <a:lnTo>
                    <a:pt x="2308997" y="13414397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9217797" y="2178462"/>
            <a:ext cx="92499" cy="7564170"/>
          </a:xfrm>
          <a:prstGeom prst="rect">
            <a:avLst/>
          </a:prstGeom>
          <a:solidFill>
            <a:srgbClr val="10609D">
              <a:alpha val="9803"/>
            </a:srgbClr>
          </a:solidFill>
        </p:spPr>
      </p:sp>
      <p:sp>
        <p:nvSpPr>
          <p:cNvPr id="9" name="TextBox 9"/>
          <p:cNvSpPr txBox="1"/>
          <p:nvPr/>
        </p:nvSpPr>
        <p:spPr>
          <a:xfrm>
            <a:off x="609600" y="585703"/>
            <a:ext cx="18327361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ru-RU" sz="4400" b="1" spc="-48" dirty="0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СИСТЕМА ПРОФОРИЕНТАЦИИ: </a:t>
            </a:r>
            <a:r>
              <a:rPr lang="ru-RU" sz="4000" b="1" spc="-48" dirty="0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ПРОБЛЕМЫ  И ДЕЙСТВИЯ</a:t>
            </a:r>
            <a:endParaRPr lang="en-US" sz="4000" b="1" spc="-48" dirty="0">
              <a:solidFill>
                <a:srgbClr val="FFFFFF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019800" y="3429000"/>
            <a:ext cx="4270309" cy="4458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66"/>
              </a:lnSpc>
            </a:pPr>
            <a:r>
              <a:rPr lang="ru-RU" sz="2600" b="1" spc="23" dirty="0" smtClean="0">
                <a:solidFill>
                  <a:schemeClr val="bg1"/>
                </a:solidFill>
                <a:latin typeface="Montserrat Light"/>
              </a:rPr>
              <a:t>Отсутствие </a:t>
            </a:r>
            <a:r>
              <a:rPr lang="ru-RU" sz="2600" b="1" spc="23" dirty="0">
                <a:solidFill>
                  <a:schemeClr val="bg1"/>
                </a:solidFill>
                <a:latin typeface="Montserrat Light"/>
              </a:rPr>
              <a:t>системного взаимодействия между образовательными организациями общего, дополнительного и профессионального образования</a:t>
            </a:r>
            <a:endParaRPr lang="en-US" sz="2600" b="1" spc="23" dirty="0">
              <a:solidFill>
                <a:schemeClr val="bg1"/>
              </a:solidFill>
              <a:latin typeface="Montserrat Light"/>
            </a:endParaRPr>
          </a:p>
        </p:txBody>
      </p:sp>
      <p:grpSp>
        <p:nvGrpSpPr>
          <p:cNvPr id="15" name="Group 2"/>
          <p:cNvGrpSpPr/>
          <p:nvPr/>
        </p:nvGrpSpPr>
        <p:grpSpPr>
          <a:xfrm rot="-5400000">
            <a:off x="12986628" y="-3591078"/>
            <a:ext cx="1548840" cy="8901504"/>
            <a:chOff x="0" y="0"/>
            <a:chExt cx="2369957" cy="13475357"/>
          </a:xfrm>
        </p:grpSpPr>
        <p:sp>
          <p:nvSpPr>
            <p:cNvPr id="16" name="Freeform 3"/>
            <p:cNvSpPr/>
            <p:nvPr/>
          </p:nvSpPr>
          <p:spPr>
            <a:xfrm>
              <a:off x="0" y="0"/>
              <a:ext cx="2369957" cy="13475357"/>
            </a:xfrm>
            <a:custGeom>
              <a:avLst/>
              <a:gdLst/>
              <a:ahLst/>
              <a:cxnLst/>
              <a:rect l="l" t="t" r="r" b="b"/>
              <a:pathLst>
                <a:path w="2369957" h="13475357">
                  <a:moveTo>
                    <a:pt x="0" y="0"/>
                  </a:moveTo>
                  <a:lnTo>
                    <a:pt x="0" y="13475357"/>
                  </a:lnTo>
                  <a:lnTo>
                    <a:pt x="2369957" y="13475357"/>
                  </a:lnTo>
                  <a:lnTo>
                    <a:pt x="2369957" y="0"/>
                  </a:lnTo>
                  <a:lnTo>
                    <a:pt x="0" y="0"/>
                  </a:lnTo>
                  <a:close/>
                  <a:moveTo>
                    <a:pt x="2308997" y="13414397"/>
                  </a:moveTo>
                  <a:lnTo>
                    <a:pt x="59690" y="13414397"/>
                  </a:lnTo>
                  <a:lnTo>
                    <a:pt x="59690" y="59690"/>
                  </a:lnTo>
                  <a:lnTo>
                    <a:pt x="2308997" y="59690"/>
                  </a:lnTo>
                  <a:lnTo>
                    <a:pt x="2308997" y="13414397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</p:sp>
      </p:grpSp>
      <p:sp>
        <p:nvSpPr>
          <p:cNvPr id="17" name="TextBox 16"/>
          <p:cNvSpPr txBox="1"/>
          <p:nvPr/>
        </p:nvSpPr>
        <p:spPr>
          <a:xfrm>
            <a:off x="13237624" y="3446067"/>
            <a:ext cx="497417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На уровне региона</a:t>
            </a:r>
            <a:r>
              <a:rPr lang="ru-RU" sz="2600" b="1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: создание межведомственной координационной комиссии по реализации проекта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268914" y="6904644"/>
            <a:ext cx="479048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На </a:t>
            </a:r>
            <a:r>
              <a:rPr lang="ru-RU" sz="2600" b="1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уровне муниципалитетов: создание муниципальных дорожных карт по реализации полного цикла проекта 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95257" y="3089507"/>
            <a:ext cx="5308523" cy="5399816"/>
            <a:chOff x="-61998" y="2897530"/>
            <a:chExt cx="5253990" cy="5317386"/>
          </a:xfrm>
        </p:grpSpPr>
        <p:pic>
          <p:nvPicPr>
            <p:cNvPr id="2050" name="Picture 2" descr="Картинки по запросу профориентация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93" y="3278785"/>
              <a:ext cx="4649809" cy="4572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Овал 11"/>
            <p:cNvSpPr/>
            <p:nvPr/>
          </p:nvSpPr>
          <p:spPr>
            <a:xfrm>
              <a:off x="-61998" y="2897530"/>
              <a:ext cx="5253990" cy="5317386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 flipH="1">
              <a:off x="685800" y="3543300"/>
              <a:ext cx="3640589" cy="373380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32123" y="347451"/>
            <a:ext cx="1219200" cy="1219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81790" y="2141630"/>
            <a:ext cx="2416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-48" dirty="0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ПРОБЛЕМА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3761048" y="2141630"/>
            <a:ext cx="2110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48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РЕШЕНИЕ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33236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4111" r="141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874147" y="-5780943"/>
            <a:ext cx="2220851" cy="16006746"/>
            <a:chOff x="0" y="0"/>
            <a:chExt cx="1999489" cy="144112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9489" cy="14411278"/>
            </a:xfrm>
            <a:custGeom>
              <a:avLst/>
              <a:gdLst/>
              <a:ahLst/>
              <a:cxnLst/>
              <a:rect l="l" t="t" r="r" b="b"/>
              <a:pathLst>
                <a:path w="1999489" h="14411278">
                  <a:moveTo>
                    <a:pt x="0" y="0"/>
                  </a:moveTo>
                  <a:lnTo>
                    <a:pt x="0" y="14411278"/>
                  </a:lnTo>
                  <a:lnTo>
                    <a:pt x="1999489" y="14411278"/>
                  </a:lnTo>
                  <a:lnTo>
                    <a:pt x="1999489" y="0"/>
                  </a:lnTo>
                  <a:lnTo>
                    <a:pt x="0" y="0"/>
                  </a:lnTo>
                  <a:close/>
                  <a:moveTo>
                    <a:pt x="1938529" y="14350318"/>
                  </a:moveTo>
                  <a:lnTo>
                    <a:pt x="59690" y="14350318"/>
                  </a:lnTo>
                  <a:lnTo>
                    <a:pt x="59690" y="59690"/>
                  </a:lnTo>
                  <a:lnTo>
                    <a:pt x="1938529" y="59690"/>
                  </a:lnTo>
                  <a:lnTo>
                    <a:pt x="1938529" y="14350318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472935" y="1249736"/>
            <a:ext cx="15023272" cy="1777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4400" b="1" spc="-56" dirty="0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СИСТЕМА РАБОТЫ СО ШКОЛАМИ С НИЗКИМИ ОБРАЗОВАТЕЛЬНЫМИ РЕЗУЛЬТАТАМИ</a:t>
            </a:r>
            <a:endParaRPr lang="en-US" sz="4400" b="1" spc="-56" dirty="0">
              <a:solidFill>
                <a:srgbClr val="FFFFFF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0" y="4223225"/>
            <a:ext cx="18288000" cy="625203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1" name="Группа 10"/>
          <p:cNvGrpSpPr/>
          <p:nvPr/>
        </p:nvGrpSpPr>
        <p:grpSpPr>
          <a:xfrm>
            <a:off x="207165" y="1089185"/>
            <a:ext cx="2265770" cy="2193408"/>
            <a:chOff x="15708495" y="1033059"/>
            <a:chExt cx="2265770" cy="2193408"/>
          </a:xfrm>
          <a:solidFill>
            <a:srgbClr val="FFFF00"/>
          </a:solidFill>
        </p:grpSpPr>
        <p:sp>
          <p:nvSpPr>
            <p:cNvPr id="6" name="Овал 5"/>
            <p:cNvSpPr/>
            <p:nvPr/>
          </p:nvSpPr>
          <p:spPr>
            <a:xfrm>
              <a:off x="15708495" y="1033059"/>
              <a:ext cx="2265770" cy="219340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люс 7"/>
            <p:cNvSpPr/>
            <p:nvPr/>
          </p:nvSpPr>
          <p:spPr>
            <a:xfrm>
              <a:off x="16222553" y="1347906"/>
              <a:ext cx="1199555" cy="1088553"/>
            </a:xfrm>
            <a:prstGeom prst="mathPlus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Минус 9"/>
            <p:cNvSpPr/>
            <p:nvPr/>
          </p:nvSpPr>
          <p:spPr>
            <a:xfrm>
              <a:off x="16328806" y="2197574"/>
              <a:ext cx="1025148" cy="736138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99931067"/>
              </p:ext>
            </p:extLst>
          </p:nvPr>
        </p:nvGraphicFramePr>
        <p:xfrm>
          <a:off x="207164" y="4533900"/>
          <a:ext cx="17780779" cy="381000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3256049"/>
                <a:gridCol w="2262365"/>
                <a:gridCol w="2262365"/>
              </a:tblGrid>
              <a:tr h="460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Система работы со школами с низкими образовательными результатами</a:t>
                      </a:r>
                      <a:endParaRPr lang="ru-RU" sz="26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7/13</a:t>
                      </a:r>
                      <a:endParaRPr lang="ru-RU" sz="260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53,8%</a:t>
                      </a:r>
                      <a:endParaRPr lang="ru-RU" sz="26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349574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0" dirty="0">
                          <a:effectLst/>
                        </a:rPr>
                        <a:t>Методика работы со школами с низкими образовательными результатами обоснована частично</a:t>
                      </a:r>
                      <a:br>
                        <a:rPr lang="ru-RU" sz="2600" b="0" dirty="0">
                          <a:effectLst/>
                        </a:rPr>
                      </a:br>
                      <a:r>
                        <a:rPr lang="ru-RU" sz="2600" b="0" dirty="0">
                          <a:effectLst/>
                        </a:rPr>
                        <a:t>Региональные показатели либо не соответствуют методике, либо соответствуют частично</a:t>
                      </a:r>
                      <a:br>
                        <a:rPr lang="ru-RU" sz="2600" b="0" dirty="0">
                          <a:effectLst/>
                        </a:rPr>
                      </a:br>
                      <a:r>
                        <a:rPr lang="ru-RU" sz="2600" b="0" dirty="0">
                          <a:effectLst/>
                        </a:rPr>
                        <a:t>Мониторинг показателей проводится</a:t>
                      </a:r>
                      <a:br>
                        <a:rPr lang="ru-RU" sz="2600" b="0" dirty="0">
                          <a:effectLst/>
                        </a:rPr>
                      </a:br>
                      <a:r>
                        <a:rPr lang="ru-RU" sz="2600" b="0" dirty="0">
                          <a:effectLst/>
                        </a:rPr>
                        <a:t>Анализ результатов мониторинга проводится</a:t>
                      </a:r>
                      <a:br>
                        <a:rPr lang="ru-RU" sz="2600" b="0" dirty="0">
                          <a:effectLst/>
                        </a:rPr>
                      </a:br>
                      <a:r>
                        <a:rPr lang="ru-RU" sz="2600" b="0" dirty="0">
                          <a:effectLst/>
                        </a:rPr>
                        <a:t>Адресные рекомендации по результатам анализа отсутствуют</a:t>
                      </a:r>
                      <a:br>
                        <a:rPr lang="ru-RU" sz="2600" b="0" dirty="0">
                          <a:effectLst/>
                        </a:rPr>
                      </a:br>
                      <a:r>
                        <a:rPr lang="ru-RU" sz="2600" b="0" dirty="0">
                          <a:effectLst/>
                        </a:rPr>
                        <a:t>Управленческие решения по результатам анализа отсутствуют</a:t>
                      </a:r>
                      <a:br>
                        <a:rPr lang="ru-RU" sz="2600" b="0" dirty="0">
                          <a:effectLst/>
                        </a:rPr>
                      </a:br>
                      <a:r>
                        <a:rPr lang="ru-RU" sz="2600" b="0" dirty="0">
                          <a:effectLst/>
                        </a:rPr>
                        <a:t>Систематически проводятся отдельные мероприятия по направлению</a:t>
                      </a:r>
                      <a:endParaRPr lang="ru-RU" sz="2600" b="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7344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t="6534" b="919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0210800" cy="11893553"/>
            <a:chOff x="461193" y="1530356"/>
            <a:chExt cx="17976535" cy="6588192"/>
          </a:xfrm>
        </p:grpSpPr>
        <p:sp>
          <p:nvSpPr>
            <p:cNvPr id="9" name="AutoShape 3"/>
            <p:cNvSpPr/>
            <p:nvPr/>
          </p:nvSpPr>
          <p:spPr>
            <a:xfrm>
              <a:off x="461193" y="1530356"/>
              <a:ext cx="17976535" cy="5976359"/>
            </a:xfrm>
            <a:prstGeom prst="rect">
              <a:avLst/>
            </a:prstGeom>
            <a:solidFill>
              <a:srgbClr val="FFFFFF">
                <a:alpha val="82000"/>
              </a:srgbClr>
            </a:solidFill>
          </p:spPr>
        </p:sp>
        <p:sp>
          <p:nvSpPr>
            <p:cNvPr id="10" name="TextBox 2"/>
            <p:cNvSpPr txBox="1"/>
            <p:nvPr/>
          </p:nvSpPr>
          <p:spPr>
            <a:xfrm>
              <a:off x="1317010" y="1858139"/>
              <a:ext cx="16264900" cy="62604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1000"/>
                </a:spcBef>
              </a:pPr>
              <a:endParaRPr lang="ru-RU" sz="3172" b="1" spc="-31" dirty="0" smtClean="0">
                <a:solidFill>
                  <a:srgbClr val="10609D"/>
                </a:solidFill>
                <a:latin typeface="Montserrat Light"/>
              </a:endParaRPr>
            </a:p>
            <a:p>
              <a:pPr marL="457200" indent="-457200">
                <a:spcBef>
                  <a:spcPts val="1000"/>
                </a:spcBef>
                <a:buFont typeface="Wingdings" panose="05000000000000000000" pitchFamily="2" charset="2"/>
                <a:buChar char="Ø"/>
              </a:pPr>
              <a:r>
                <a:rPr lang="ru-RU" sz="3172" b="1" spc="-31" dirty="0">
                  <a:solidFill>
                    <a:srgbClr val="10609D"/>
                  </a:solidFill>
                  <a:latin typeface="Montserrat Light"/>
                </a:rPr>
                <a:t>М</a:t>
              </a:r>
              <a:r>
                <a:rPr lang="ru-RU" sz="3172" b="1" spc="-31" dirty="0" smtClean="0">
                  <a:solidFill>
                    <a:srgbClr val="10609D"/>
                  </a:solidFill>
                  <a:latin typeface="Montserrat Light"/>
                </a:rPr>
                <a:t>униципальный комплекс мер на </a:t>
              </a:r>
              <a:r>
                <a:rPr lang="ru-RU" sz="3172" b="1" spc="-31" dirty="0">
                  <a:solidFill>
                    <a:srgbClr val="10609D"/>
                  </a:solidFill>
                  <a:latin typeface="Montserrat Light"/>
                </a:rPr>
                <a:t>с</a:t>
              </a:r>
              <a:r>
                <a:rPr lang="ru-RU" sz="3172" b="1" spc="-31" dirty="0" smtClean="0">
                  <a:solidFill>
                    <a:srgbClr val="10609D"/>
                  </a:solidFill>
                  <a:latin typeface="Montserrat Light"/>
                </a:rPr>
                <a:t>окращение </a:t>
              </a:r>
              <a:r>
                <a:rPr lang="ru-RU" sz="3172" b="1" spc="-31" dirty="0">
                  <a:solidFill>
                    <a:srgbClr val="10609D"/>
                  </a:solidFill>
                  <a:latin typeface="Montserrat Light"/>
                </a:rPr>
                <a:t>разрыва между образовательными </a:t>
              </a:r>
              <a:r>
                <a:rPr lang="ru-RU" sz="3172" b="1" spc="-31" dirty="0" smtClean="0">
                  <a:solidFill>
                    <a:srgbClr val="10609D"/>
                  </a:solidFill>
                  <a:latin typeface="Montserrat Light"/>
                </a:rPr>
                <a:t>результатами</a:t>
              </a:r>
            </a:p>
            <a:p>
              <a:pPr marL="457200" indent="-457200">
                <a:spcBef>
                  <a:spcPts val="1000"/>
                </a:spcBef>
                <a:buFont typeface="Wingdings" panose="05000000000000000000" pitchFamily="2" charset="2"/>
                <a:buChar char="Ø"/>
              </a:pPr>
              <a:r>
                <a:rPr lang="ru-RU" sz="3172" b="1" spc="-31" dirty="0">
                  <a:solidFill>
                    <a:srgbClr val="10609D"/>
                  </a:solidFill>
                  <a:latin typeface="Montserrat Light"/>
                </a:rPr>
                <a:t>Назначить муниципальных </a:t>
              </a:r>
              <a:r>
                <a:rPr lang="ru-RU" sz="3172" b="1" spc="-31" dirty="0" smtClean="0">
                  <a:solidFill>
                    <a:srgbClr val="10609D"/>
                  </a:solidFill>
                  <a:latin typeface="Montserrat Light"/>
                </a:rPr>
                <a:t>координаторов</a:t>
              </a:r>
            </a:p>
            <a:p>
              <a:pPr marL="457200" indent="-457200">
                <a:spcBef>
                  <a:spcPts val="1000"/>
                </a:spcBef>
                <a:buFont typeface="Wingdings" panose="05000000000000000000" pitchFamily="2" charset="2"/>
                <a:buChar char="Ø"/>
              </a:pPr>
              <a:r>
                <a:rPr lang="ru-RU" sz="3172" b="1" spc="-31" dirty="0" smtClean="0">
                  <a:solidFill>
                    <a:srgbClr val="10609D"/>
                  </a:solidFill>
                  <a:latin typeface="Montserrat Light"/>
                </a:rPr>
                <a:t>Ввести </a:t>
              </a:r>
              <a:r>
                <a:rPr lang="ru-RU" sz="3172" b="1" spc="-31" dirty="0">
                  <a:solidFill>
                    <a:srgbClr val="10609D"/>
                  </a:solidFill>
                  <a:latin typeface="Montserrat Light"/>
                </a:rPr>
                <a:t>штатные должности </a:t>
              </a:r>
              <a:r>
                <a:rPr lang="ru-RU" sz="3172" b="1" spc="-31" dirty="0" smtClean="0">
                  <a:solidFill>
                    <a:srgbClr val="10609D"/>
                  </a:solidFill>
                  <a:latin typeface="Montserrat Light"/>
                </a:rPr>
                <a:t>специалистов, </a:t>
              </a:r>
              <a:r>
                <a:rPr lang="ru-RU" sz="3172" b="1" spc="-31" dirty="0">
                  <a:solidFill>
                    <a:srgbClr val="10609D"/>
                  </a:solidFill>
                  <a:latin typeface="Montserrat Light"/>
                </a:rPr>
                <a:t>социальных педагогов и педагогов дополнительного </a:t>
              </a:r>
              <a:r>
                <a:rPr lang="ru-RU" sz="3172" b="1" spc="-31" dirty="0" smtClean="0">
                  <a:solidFill>
                    <a:srgbClr val="10609D"/>
                  </a:solidFill>
                  <a:latin typeface="Montserrat Light"/>
                </a:rPr>
                <a:t>образования</a:t>
              </a:r>
            </a:p>
            <a:p>
              <a:pPr marL="457200" indent="-457200">
                <a:spcBef>
                  <a:spcPts val="1000"/>
                </a:spcBef>
                <a:buFont typeface="Wingdings" panose="05000000000000000000" pitchFamily="2" charset="2"/>
                <a:buChar char="Ø"/>
              </a:pPr>
              <a:endParaRPr lang="ru-RU" sz="3172" b="1" spc="-31" dirty="0">
                <a:solidFill>
                  <a:srgbClr val="10609D"/>
                </a:solidFill>
                <a:latin typeface="Montserrat Light"/>
              </a:endParaRPr>
            </a:p>
            <a:p>
              <a:pPr algn="ctr">
                <a:spcBef>
                  <a:spcPts val="1000"/>
                </a:spcBef>
              </a:pPr>
              <a:r>
                <a:rPr lang="ru-RU" sz="3172" b="1" spc="-31" dirty="0" smtClean="0">
                  <a:solidFill>
                    <a:srgbClr val="10609D"/>
                  </a:solidFill>
                  <a:latin typeface="Montserrat Light"/>
                </a:rPr>
                <a:t>ПОКАЗАТЕЛИ</a:t>
              </a:r>
              <a:endParaRPr lang="ru-RU" sz="3172" b="1" spc="-31" dirty="0">
                <a:solidFill>
                  <a:srgbClr val="10609D"/>
                </a:solidFill>
                <a:latin typeface="Montserrat Light"/>
              </a:endParaRPr>
            </a:p>
            <a:p>
              <a:pPr marL="457200" indent="-457200" algn="just">
                <a:spcBef>
                  <a:spcPts val="1000"/>
                </a:spcBef>
                <a:buFont typeface="Wingdings" panose="05000000000000000000" pitchFamily="2" charset="2"/>
                <a:buChar char="Ø"/>
              </a:pPr>
              <a:r>
                <a:rPr lang="ru-RU" sz="3172" b="1" spc="-31" dirty="0" smtClean="0">
                  <a:solidFill>
                    <a:srgbClr val="10609D"/>
                  </a:solidFill>
                  <a:latin typeface="Montserrat Light"/>
                </a:rPr>
                <a:t>Степень реализации МКМ</a:t>
              </a:r>
            </a:p>
            <a:p>
              <a:pPr marL="457200" indent="-457200" algn="just">
                <a:spcBef>
                  <a:spcPts val="1000"/>
                </a:spcBef>
                <a:buFont typeface="Wingdings" panose="05000000000000000000" pitchFamily="2" charset="2"/>
                <a:buChar char="Ø"/>
              </a:pPr>
              <a:r>
                <a:rPr lang="ru-RU" sz="3172" b="1" spc="-31" dirty="0" smtClean="0">
                  <a:solidFill>
                    <a:srgbClr val="10609D"/>
                  </a:solidFill>
                  <a:latin typeface="Montserrat Light"/>
                </a:rPr>
                <a:t>Динамика детских ОР</a:t>
              </a:r>
            </a:p>
            <a:p>
              <a:pPr marL="457200" indent="-457200" algn="just">
                <a:spcBef>
                  <a:spcPts val="1000"/>
                </a:spcBef>
                <a:buFont typeface="Wingdings" panose="05000000000000000000" pitchFamily="2" charset="2"/>
                <a:buChar char="Ø"/>
              </a:pPr>
              <a:r>
                <a:rPr lang="ru-RU" sz="3172" b="1" spc="-31" dirty="0" smtClean="0">
                  <a:solidFill>
                    <a:srgbClr val="10609D"/>
                  </a:solidFill>
                  <a:latin typeface="Montserrat Light"/>
                </a:rPr>
                <a:t>Динамика </a:t>
              </a:r>
              <a:r>
                <a:rPr lang="ru-RU" sz="3172" b="1" spc="-31" dirty="0" err="1" smtClean="0">
                  <a:solidFill>
                    <a:srgbClr val="10609D"/>
                  </a:solidFill>
                  <a:latin typeface="Montserrat Light"/>
                </a:rPr>
                <a:t>проф.компетенций</a:t>
              </a:r>
              <a:r>
                <a:rPr lang="ru-RU" sz="3172" b="1" spc="-31" dirty="0" smtClean="0">
                  <a:solidFill>
                    <a:srgbClr val="10609D"/>
                  </a:solidFill>
                  <a:latin typeface="Montserrat Light"/>
                </a:rPr>
                <a:t> педагогов</a:t>
              </a:r>
            </a:p>
            <a:p>
              <a:pPr marL="457200" indent="-457200" algn="just">
                <a:spcBef>
                  <a:spcPts val="1000"/>
                </a:spcBef>
                <a:buFont typeface="Wingdings" panose="05000000000000000000" pitchFamily="2" charset="2"/>
                <a:buChar char="Ø"/>
              </a:pPr>
              <a:r>
                <a:rPr lang="ru-RU" sz="3172" b="1" spc="-31" dirty="0" smtClean="0">
                  <a:solidFill>
                    <a:srgbClr val="10609D"/>
                  </a:solidFill>
                  <a:latin typeface="Montserrat Light"/>
                </a:rPr>
                <a:t>Количество узких специалистов</a:t>
              </a:r>
            </a:p>
            <a:p>
              <a:pPr algn="ctr">
                <a:spcBef>
                  <a:spcPts val="1000"/>
                </a:spcBef>
              </a:pPr>
              <a:endParaRPr lang="ru-RU" sz="3172" b="1" spc="-31" dirty="0" smtClean="0">
                <a:solidFill>
                  <a:srgbClr val="10609D"/>
                </a:solidFill>
                <a:latin typeface="Montserrat Light"/>
              </a:endParaRPr>
            </a:p>
            <a:p>
              <a:pPr marL="457200" indent="-457200">
                <a:spcBef>
                  <a:spcPts val="1000"/>
                </a:spcBef>
                <a:buFont typeface="Wingdings" panose="05000000000000000000" pitchFamily="2" charset="2"/>
                <a:buChar char="Ø"/>
              </a:pPr>
              <a:endParaRPr lang="ru-RU" sz="3172" b="1" spc="-31" dirty="0">
                <a:solidFill>
                  <a:srgbClr val="10609D"/>
                </a:solidFill>
                <a:latin typeface="Montserrat Light"/>
              </a:endParaRPr>
            </a:p>
            <a:p>
              <a:pPr marL="457200" indent="-457200">
                <a:spcBef>
                  <a:spcPts val="1000"/>
                </a:spcBef>
                <a:buFont typeface="Wingdings" panose="05000000000000000000" pitchFamily="2" charset="2"/>
                <a:buChar char="Ø"/>
              </a:pPr>
              <a:endParaRPr lang="ru-RU" sz="3172" b="1" spc="-31" dirty="0" smtClean="0">
                <a:solidFill>
                  <a:srgbClr val="10609D"/>
                </a:solidFill>
                <a:latin typeface="Montserrat Ligh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505200" y="0"/>
            <a:ext cx="2587824" cy="580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ru-RU" sz="3172" b="1" spc="-31" dirty="0">
                <a:solidFill>
                  <a:srgbClr val="10609D"/>
                </a:solidFill>
                <a:latin typeface="Montserrat Light"/>
              </a:rPr>
              <a:t>ДЕЙСТВИЯ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0650692" y="591741"/>
            <a:ext cx="1769908" cy="1732360"/>
            <a:chOff x="15708495" y="1033059"/>
            <a:chExt cx="2265770" cy="2193408"/>
          </a:xfrm>
          <a:solidFill>
            <a:srgbClr val="FFFF00"/>
          </a:solidFill>
        </p:grpSpPr>
        <p:sp>
          <p:nvSpPr>
            <p:cNvPr id="12" name="Овал 11"/>
            <p:cNvSpPr/>
            <p:nvPr/>
          </p:nvSpPr>
          <p:spPr>
            <a:xfrm>
              <a:off x="15708495" y="1033059"/>
              <a:ext cx="2265770" cy="219340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люс 12"/>
            <p:cNvSpPr/>
            <p:nvPr/>
          </p:nvSpPr>
          <p:spPr>
            <a:xfrm>
              <a:off x="16222553" y="1347906"/>
              <a:ext cx="1199555" cy="1088553"/>
            </a:xfrm>
            <a:prstGeom prst="mathPlus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Минус 13"/>
            <p:cNvSpPr/>
            <p:nvPr/>
          </p:nvSpPr>
          <p:spPr>
            <a:xfrm>
              <a:off x="16328806" y="2197574"/>
              <a:ext cx="1025148" cy="736138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2601648" y="57330"/>
            <a:ext cx="9144000" cy="47731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7280"/>
              </a:lnSpc>
            </a:pPr>
            <a:r>
              <a:rPr lang="en-US" sz="2400" b="1" spc="-56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СИСТЕМА РАБОТЫ </a:t>
            </a:r>
            <a:endParaRPr lang="ru-RU" sz="2400" b="1" spc="-56" dirty="0" smtClean="0">
              <a:solidFill>
                <a:srgbClr val="FFFFFF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>
              <a:lnSpc>
                <a:spcPts val="7280"/>
              </a:lnSpc>
            </a:pPr>
            <a:r>
              <a:rPr lang="en-US" sz="2400" b="1" spc="-56" dirty="0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СО </a:t>
            </a:r>
            <a:r>
              <a:rPr lang="en-US" sz="2400" b="1" spc="-56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ШКОЛАМИ </a:t>
            </a:r>
            <a:endParaRPr lang="ru-RU" sz="2400" b="1" spc="-56" dirty="0" smtClean="0">
              <a:solidFill>
                <a:srgbClr val="FFFFFF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>
              <a:lnSpc>
                <a:spcPts val="7280"/>
              </a:lnSpc>
            </a:pPr>
            <a:r>
              <a:rPr lang="en-US" sz="2400" b="1" spc="-56" dirty="0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С </a:t>
            </a:r>
            <a:r>
              <a:rPr lang="en-US" sz="2400" b="1" spc="-56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НИЗКИМИ </a:t>
            </a:r>
            <a:endParaRPr lang="ru-RU" sz="2400" b="1" spc="-56" dirty="0" smtClean="0">
              <a:solidFill>
                <a:srgbClr val="FFFFFF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>
              <a:lnSpc>
                <a:spcPts val="7280"/>
              </a:lnSpc>
            </a:pPr>
            <a:r>
              <a:rPr lang="en-US" sz="2400" b="1" spc="-56" dirty="0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ОБРАЗОВАТЕЛЬНЫМИ</a:t>
            </a:r>
            <a:endParaRPr lang="ru-RU" sz="2400" b="1" spc="-56" dirty="0" smtClean="0">
              <a:solidFill>
                <a:srgbClr val="FFFFFF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>
              <a:lnSpc>
                <a:spcPts val="7280"/>
              </a:lnSpc>
            </a:pPr>
            <a:r>
              <a:rPr lang="en-US" sz="2400" b="1" spc="-56" dirty="0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2400" b="1" spc="-56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РЕЗУЛЬТАТАМИ</a:t>
            </a:r>
          </a:p>
        </p:txBody>
      </p:sp>
    </p:spTree>
    <p:extLst>
      <p:ext uri="{BB962C8B-B14F-4D97-AF65-F5344CB8AC3E}">
        <p14:creationId xmlns:p14="http://schemas.microsoft.com/office/powerpoint/2010/main" xmlns="" val="24084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 l="14111" r="141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569347" y="-5727581"/>
            <a:ext cx="2220851" cy="16006746"/>
            <a:chOff x="0" y="0"/>
            <a:chExt cx="1999489" cy="144112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9489" cy="14411278"/>
            </a:xfrm>
            <a:custGeom>
              <a:avLst/>
              <a:gdLst/>
              <a:ahLst/>
              <a:cxnLst/>
              <a:rect l="l" t="t" r="r" b="b"/>
              <a:pathLst>
                <a:path w="1999489" h="14411278">
                  <a:moveTo>
                    <a:pt x="0" y="0"/>
                  </a:moveTo>
                  <a:lnTo>
                    <a:pt x="0" y="14411278"/>
                  </a:lnTo>
                  <a:lnTo>
                    <a:pt x="1999489" y="14411278"/>
                  </a:lnTo>
                  <a:lnTo>
                    <a:pt x="1999489" y="0"/>
                  </a:lnTo>
                  <a:lnTo>
                    <a:pt x="0" y="0"/>
                  </a:lnTo>
                  <a:close/>
                  <a:moveTo>
                    <a:pt x="1938529" y="14350318"/>
                  </a:moveTo>
                  <a:lnTo>
                    <a:pt x="59690" y="14350318"/>
                  </a:lnTo>
                  <a:lnTo>
                    <a:pt x="59690" y="59690"/>
                  </a:lnTo>
                  <a:lnTo>
                    <a:pt x="1938529" y="59690"/>
                  </a:lnTo>
                  <a:lnTo>
                    <a:pt x="1938529" y="14350318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0" y="3771901"/>
            <a:ext cx="18288000" cy="651509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>
            <a:off x="2029819" y="1358852"/>
            <a:ext cx="16471072" cy="183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600" b="1" spc="-56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Система</a:t>
            </a:r>
            <a:r>
              <a:rPr lang="en-US" sz="5600" b="1" spc="-56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5600" b="1" spc="-56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мониторинга</a:t>
            </a:r>
            <a:r>
              <a:rPr lang="en-US" sz="5600" b="1" spc="-56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5600" b="1" spc="-56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эффективности</a:t>
            </a:r>
            <a:r>
              <a:rPr lang="en-US" sz="5600" b="1" spc="-56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5600" b="1" spc="-56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руководителей</a:t>
            </a:r>
            <a:r>
              <a:rPr lang="en-US" sz="5600" b="1" spc="-56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5600" b="1" spc="-56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всех</a:t>
            </a:r>
            <a:r>
              <a:rPr lang="en-US" sz="5600" b="1" spc="-56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ОО </a:t>
            </a:r>
            <a:r>
              <a:rPr lang="en-US" sz="5600" b="1" spc="-56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региона</a:t>
            </a:r>
            <a:endParaRPr lang="en-US" sz="5600" b="1" spc="-56" dirty="0">
              <a:solidFill>
                <a:srgbClr val="FFFFFF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26712" y="1184416"/>
            <a:ext cx="2220853" cy="2220853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2059510"/>
              </p:ext>
            </p:extLst>
          </p:nvPr>
        </p:nvGraphicFramePr>
        <p:xfrm>
          <a:off x="157144" y="4086711"/>
          <a:ext cx="17826056" cy="5383062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3289804"/>
                <a:gridCol w="2268126"/>
                <a:gridCol w="2268126"/>
              </a:tblGrid>
              <a:tr h="7191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Система мониторинга эффективности руководителей всех ОО  региона</a:t>
                      </a:r>
                      <a:endParaRPr lang="ru-RU" sz="26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0/29</a:t>
                      </a:r>
                      <a:endParaRPr lang="ru-RU" sz="26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0,0%</a:t>
                      </a:r>
                      <a:endParaRPr lang="ru-RU" sz="26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4415924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Отсутствуют обоснованные цели</a:t>
                      </a:r>
                      <a:b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</a:br>
                      <a: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Отсутствуют показатели эффективности</a:t>
                      </a:r>
                      <a:b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</a:br>
                      <a: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Показатели по формированию кадрового резерва отсутствуют</a:t>
                      </a:r>
                      <a:b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</a:br>
                      <a: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Показатели по квалификации в области управления отсутствуют</a:t>
                      </a:r>
                      <a:b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</a:br>
                      <a: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Система оценки компетенций руководителей отсутствует</a:t>
                      </a:r>
                      <a:b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</a:br>
                      <a: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Специфика ОО при оценке эффективности руководителей не учитывается</a:t>
                      </a:r>
                      <a:b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</a:br>
                      <a: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Мониторинг показателей отсутствует</a:t>
                      </a:r>
                      <a:b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</a:br>
                      <a: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Анализ результатов мониторинга отсутствует</a:t>
                      </a:r>
                      <a:b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</a:br>
                      <a: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Адресные рекомендации по результатам анализа отсутствуют</a:t>
                      </a:r>
                      <a:b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</a:br>
                      <a: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Система юридически значимых последствий оценки эффективности отсутствует</a:t>
                      </a:r>
                      <a:b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</a:br>
                      <a: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Мероприятия по повышению эффективности руководителей ОО в соответствии с рекомендациями не проводятся</a:t>
                      </a:r>
                      <a:endParaRPr lang="ru-RU" sz="2600" b="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2850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649" y="5545547"/>
            <a:ext cx="18288000" cy="4730835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869433" y="5344405"/>
            <a:ext cx="16501666" cy="2566899"/>
            <a:chOff x="0" y="0"/>
            <a:chExt cx="22002222" cy="342253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/>
            <a:srcRect t="14978" b="14978"/>
            <a:stretch>
              <a:fillRect/>
            </a:stretch>
          </p:blipFill>
          <p:spPr>
            <a:xfrm>
              <a:off x="0" y="0"/>
              <a:ext cx="7334074" cy="342253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print"/>
            <a:srcRect t="15044" b="15044"/>
            <a:stretch>
              <a:fillRect/>
            </a:stretch>
          </p:blipFill>
          <p:spPr>
            <a:xfrm>
              <a:off x="7334074" y="0"/>
              <a:ext cx="7334074" cy="342253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/>
            <a:srcRect t="14978" b="14978"/>
            <a:stretch>
              <a:fillRect/>
            </a:stretch>
          </p:blipFill>
          <p:spPr>
            <a:xfrm>
              <a:off x="14668148" y="0"/>
              <a:ext cx="7334074" cy="3422532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869433" y="8502075"/>
            <a:ext cx="5864440" cy="560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ru-RU" sz="3400" spc="34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«</a:t>
            </a:r>
            <a:r>
              <a:rPr lang="en-US" sz="3400" spc="34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УЧИТЕЛЬ </a:t>
            </a:r>
            <a:r>
              <a:rPr lang="en-US" sz="3400" spc="340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БУДУЩЕГО»</a:t>
            </a: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12049072" y="-2407303"/>
            <a:ext cx="3266678" cy="8467222"/>
            <a:chOff x="0" y="0"/>
            <a:chExt cx="2941073" cy="144112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41073" cy="14411278"/>
            </a:xfrm>
            <a:custGeom>
              <a:avLst/>
              <a:gdLst/>
              <a:ahLst/>
              <a:cxnLst/>
              <a:rect l="l" t="t" r="r" b="b"/>
              <a:pathLst>
                <a:path w="2941073" h="14411278">
                  <a:moveTo>
                    <a:pt x="0" y="0"/>
                  </a:moveTo>
                  <a:lnTo>
                    <a:pt x="0" y="14411278"/>
                  </a:lnTo>
                  <a:lnTo>
                    <a:pt x="2941073" y="14411278"/>
                  </a:lnTo>
                  <a:lnTo>
                    <a:pt x="2941073" y="0"/>
                  </a:lnTo>
                  <a:lnTo>
                    <a:pt x="0" y="0"/>
                  </a:lnTo>
                  <a:close/>
                  <a:moveTo>
                    <a:pt x="2880113" y="14350318"/>
                  </a:moveTo>
                  <a:lnTo>
                    <a:pt x="59690" y="14350318"/>
                  </a:lnTo>
                  <a:lnTo>
                    <a:pt x="59690" y="59690"/>
                  </a:lnTo>
                  <a:lnTo>
                    <a:pt x="2880113" y="59690"/>
                  </a:lnTo>
                  <a:lnTo>
                    <a:pt x="2880113" y="14350318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1829823" y="80888"/>
            <a:ext cx="6128357" cy="406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0"/>
              </a:lnSpc>
              <a:defRPr sz="3600" b="1" spc="-63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defRPr>
            </a:lvl1pPr>
          </a:lstStyle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/>
              <a:t>О</a:t>
            </a:r>
            <a:r>
              <a:rPr lang="en-US" dirty="0" err="1"/>
              <a:t>бновление</a:t>
            </a:r>
            <a:r>
              <a:rPr lang="en-US" dirty="0"/>
              <a:t> </a:t>
            </a:r>
            <a:r>
              <a:rPr lang="en-US" dirty="0" err="1"/>
              <a:t>требований</a:t>
            </a:r>
            <a:r>
              <a:rPr lang="en-US" dirty="0"/>
              <a:t> </a:t>
            </a:r>
            <a:r>
              <a:rPr lang="en-US" dirty="0" err="1"/>
              <a:t>системы</a:t>
            </a:r>
            <a:r>
              <a:rPr lang="en-US" dirty="0"/>
              <a:t> образования к </a:t>
            </a:r>
            <a:r>
              <a:rPr lang="ru-RU" dirty="0"/>
              <a:t>компетенциям</a:t>
            </a:r>
            <a:r>
              <a:rPr lang="en-US" dirty="0"/>
              <a:t> </a:t>
            </a:r>
            <a:r>
              <a:rPr lang="en-US" dirty="0" err="1"/>
              <a:t>руководителя</a:t>
            </a:r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12496800" y="7859238"/>
            <a:ext cx="522361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 lang="ru-RU" sz="3400" spc="340" dirty="0" smtClean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 algn="ctr">
              <a:lnSpc>
                <a:spcPts val="4759"/>
              </a:lnSpc>
            </a:pPr>
            <a:r>
              <a:rPr lang="en-US" sz="3400" spc="34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«</a:t>
            </a:r>
            <a:r>
              <a:rPr lang="en-US" sz="3400" spc="340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ЦИФРОВАЯ</a:t>
            </a:r>
          </a:p>
          <a:p>
            <a:pPr algn="ctr">
              <a:lnSpc>
                <a:spcPts val="4759"/>
              </a:lnSpc>
            </a:pPr>
            <a:r>
              <a:rPr lang="en-US" sz="3400" spc="340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ОБРАЗОВАТЕЛЬНАЯ СРЕДА»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30305" y="7859238"/>
            <a:ext cx="459951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spc="34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endParaRPr lang="ru-RU" sz="3400" spc="340" dirty="0" smtClean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 algn="ctr">
              <a:lnSpc>
                <a:spcPts val="4759"/>
              </a:lnSpc>
            </a:pPr>
            <a:r>
              <a:rPr lang="en-US" sz="3400" spc="34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«</a:t>
            </a:r>
            <a:r>
              <a:rPr lang="en-US" sz="3400" spc="340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СОВРЕМЕННАЯ</a:t>
            </a:r>
          </a:p>
          <a:p>
            <a:pPr algn="ctr">
              <a:lnSpc>
                <a:spcPts val="4759"/>
              </a:lnSpc>
            </a:pPr>
            <a:r>
              <a:rPr lang="en-US" sz="3400" spc="340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ШКОЛА»</a:t>
            </a:r>
          </a:p>
        </p:txBody>
      </p:sp>
      <p:grpSp>
        <p:nvGrpSpPr>
          <p:cNvPr id="15" name="Group 8"/>
          <p:cNvGrpSpPr/>
          <p:nvPr/>
        </p:nvGrpSpPr>
        <p:grpSpPr>
          <a:xfrm rot="-5400000">
            <a:off x="3283699" y="-2407304"/>
            <a:ext cx="3266678" cy="8467222"/>
            <a:chOff x="0" y="0"/>
            <a:chExt cx="2941073" cy="14411279"/>
          </a:xfrm>
        </p:grpSpPr>
        <p:sp>
          <p:nvSpPr>
            <p:cNvPr id="16" name="Freeform 9"/>
            <p:cNvSpPr/>
            <p:nvPr/>
          </p:nvSpPr>
          <p:spPr>
            <a:xfrm>
              <a:off x="0" y="0"/>
              <a:ext cx="2941073" cy="14411278"/>
            </a:xfrm>
            <a:custGeom>
              <a:avLst/>
              <a:gdLst/>
              <a:ahLst/>
              <a:cxnLst/>
              <a:rect l="l" t="t" r="r" b="b"/>
              <a:pathLst>
                <a:path w="2941073" h="14411278">
                  <a:moveTo>
                    <a:pt x="0" y="0"/>
                  </a:moveTo>
                  <a:lnTo>
                    <a:pt x="0" y="14411278"/>
                  </a:lnTo>
                  <a:lnTo>
                    <a:pt x="2941073" y="14411278"/>
                  </a:lnTo>
                  <a:lnTo>
                    <a:pt x="2941073" y="0"/>
                  </a:lnTo>
                  <a:lnTo>
                    <a:pt x="0" y="0"/>
                  </a:lnTo>
                  <a:close/>
                  <a:moveTo>
                    <a:pt x="2880113" y="14350318"/>
                  </a:moveTo>
                  <a:lnTo>
                    <a:pt x="59690" y="14350318"/>
                  </a:lnTo>
                  <a:lnTo>
                    <a:pt x="59690" y="59690"/>
                  </a:lnTo>
                  <a:lnTo>
                    <a:pt x="2880113" y="59690"/>
                  </a:lnTo>
                  <a:lnTo>
                    <a:pt x="2880113" y="14350318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</p:sp>
      </p:grpSp>
      <p:sp>
        <p:nvSpPr>
          <p:cNvPr id="17" name="Прямоугольник 16"/>
          <p:cNvSpPr/>
          <p:nvPr/>
        </p:nvSpPr>
        <p:spPr>
          <a:xfrm>
            <a:off x="874821" y="114791"/>
            <a:ext cx="6396224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ts val="6240"/>
              </a:lnSpc>
              <a:buFont typeface="Wingdings" panose="05000000000000000000" pitchFamily="2" charset="2"/>
              <a:buChar char="Ø"/>
            </a:pPr>
            <a:r>
              <a:rPr lang="en-US" sz="3600" b="1" spc="-48" dirty="0" err="1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Отсутствие</a:t>
            </a:r>
            <a:r>
              <a:rPr lang="en-US" sz="3600" b="1" spc="-48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3600" b="1" spc="-48" dirty="0" err="1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единого</a:t>
            </a:r>
            <a:r>
              <a:rPr lang="en-US" sz="3600" b="1" spc="-48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3600" b="1" spc="-48" dirty="0" err="1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представления</a:t>
            </a:r>
            <a:r>
              <a:rPr lang="en-US" sz="3600" b="1" spc="-48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3600" b="1" spc="-48" dirty="0" err="1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об</a:t>
            </a:r>
            <a:r>
              <a:rPr lang="en-US" sz="3600" b="1" spc="-48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3600" b="1" spc="-48" dirty="0" err="1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эффективности</a:t>
            </a:r>
            <a:r>
              <a:rPr lang="en-US" sz="3600" b="1" spc="-48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3600" b="1" spc="-48" dirty="0" err="1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руководителя</a:t>
            </a:r>
            <a:endParaRPr lang="en-US" sz="3600" b="1" spc="-48" dirty="0">
              <a:solidFill>
                <a:schemeClr val="bg1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389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/>
          <p:cNvPicPr>
            <a:picLocks noChangeAspect="1"/>
          </p:cNvPicPr>
          <p:nvPr/>
        </p:nvPicPr>
        <p:blipFill rotWithShape="1">
          <a:blip r:embed="rId2" cstate="print"/>
          <a:srcRect l="4000" t="-131" r="32000" b="131"/>
          <a:stretch/>
        </p:blipFill>
        <p:spPr>
          <a:xfrm>
            <a:off x="1079580" y="1028698"/>
            <a:ext cx="7796838" cy="856404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5400000">
            <a:off x="11282981" y="-1224581"/>
            <a:ext cx="3723038" cy="8229600"/>
            <a:chOff x="0" y="0"/>
            <a:chExt cx="3351946" cy="74093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51946" cy="7409317"/>
            </a:xfrm>
            <a:custGeom>
              <a:avLst/>
              <a:gdLst/>
              <a:ahLst/>
              <a:cxnLst/>
              <a:rect l="l" t="t" r="r" b="b"/>
              <a:pathLst>
                <a:path w="3351946" h="7409317">
                  <a:moveTo>
                    <a:pt x="0" y="0"/>
                  </a:moveTo>
                  <a:lnTo>
                    <a:pt x="0" y="7409317"/>
                  </a:lnTo>
                  <a:lnTo>
                    <a:pt x="3351946" y="7409317"/>
                  </a:lnTo>
                  <a:lnTo>
                    <a:pt x="3351946" y="0"/>
                  </a:lnTo>
                  <a:lnTo>
                    <a:pt x="0" y="0"/>
                  </a:lnTo>
                  <a:close/>
                  <a:moveTo>
                    <a:pt x="3290986" y="7348357"/>
                  </a:moveTo>
                  <a:lnTo>
                    <a:pt x="59690" y="7348357"/>
                  </a:lnTo>
                  <a:lnTo>
                    <a:pt x="59690" y="59690"/>
                  </a:lnTo>
                  <a:lnTo>
                    <a:pt x="3290986" y="59690"/>
                  </a:lnTo>
                  <a:lnTo>
                    <a:pt x="3290986" y="7348357"/>
                  </a:lnTo>
                  <a:close/>
                </a:path>
              </a:pathLst>
            </a:custGeom>
            <a:solidFill>
              <a:srgbClr val="10609D">
                <a:alpha val="9803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9550722" y="1323379"/>
            <a:ext cx="7187556" cy="3133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ru-RU" sz="4800" b="1" spc="-48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Проект профессионального стандарта 2019 руководителя</a:t>
            </a:r>
            <a:endParaRPr lang="en-US" sz="4800" b="1" spc="-48" dirty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sp>
        <p:nvSpPr>
          <p:cNvPr id="10" name="AutoShape 3"/>
          <p:cNvSpPr/>
          <p:nvPr/>
        </p:nvSpPr>
        <p:spPr>
          <a:xfrm>
            <a:off x="1079580" y="6154929"/>
            <a:ext cx="17240285" cy="3437813"/>
          </a:xfrm>
          <a:prstGeom prst="rect">
            <a:avLst/>
          </a:prstGeom>
          <a:solidFill>
            <a:srgbClr val="10609D">
              <a:alpha val="72941"/>
            </a:srgbClr>
          </a:solidFill>
        </p:spPr>
        <p:txBody>
          <a:bodyPr/>
          <a:lstStyle/>
          <a:p>
            <a:r>
              <a:rPr lang="ru-RU" sz="3600" b="1" dirty="0" smtClean="0">
                <a:latin typeface="Montserrat Light" panose="020B0604020202020204" charset="0"/>
                <a:cs typeface="Montserrat Light" panose="020B0604020202020204" charset="0"/>
              </a:rPr>
              <a:t> </a:t>
            </a:r>
          </a:p>
          <a:p>
            <a:endParaRPr lang="ru-RU" sz="3600" b="1" dirty="0">
              <a:solidFill>
                <a:schemeClr val="bg1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С </a:t>
            </a:r>
            <a:r>
              <a:rPr lang="ru-RU" sz="3600" b="1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сентября 2019 года создан  совет по профессиональным квалификациям в сфере  образования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949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804278" y="-1872677"/>
            <a:ext cx="2864398" cy="6005047"/>
            <a:chOff x="0" y="0"/>
            <a:chExt cx="6844367" cy="63171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44367" cy="6317178"/>
            </a:xfrm>
            <a:custGeom>
              <a:avLst/>
              <a:gdLst/>
              <a:ahLst/>
              <a:cxnLst/>
              <a:rect l="l" t="t" r="r" b="b"/>
              <a:pathLst>
                <a:path w="6844367" h="6317178">
                  <a:moveTo>
                    <a:pt x="0" y="0"/>
                  </a:moveTo>
                  <a:lnTo>
                    <a:pt x="0" y="6317178"/>
                  </a:lnTo>
                  <a:lnTo>
                    <a:pt x="6844367" y="6317178"/>
                  </a:lnTo>
                  <a:lnTo>
                    <a:pt x="6844367" y="0"/>
                  </a:lnTo>
                  <a:lnTo>
                    <a:pt x="0" y="0"/>
                  </a:lnTo>
                  <a:close/>
                  <a:moveTo>
                    <a:pt x="6783407" y="6256218"/>
                  </a:moveTo>
                  <a:lnTo>
                    <a:pt x="59690" y="6256218"/>
                  </a:lnTo>
                  <a:lnTo>
                    <a:pt x="59690" y="59690"/>
                  </a:lnTo>
                  <a:lnTo>
                    <a:pt x="6783407" y="59690"/>
                  </a:lnTo>
                  <a:lnTo>
                    <a:pt x="6783407" y="6256218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657346" y="1339700"/>
            <a:ext cx="6191253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50"/>
              </a:lnSpc>
            </a:pPr>
            <a:r>
              <a:rPr lang="ru-RU" sz="6500" b="1" spc="-65" dirty="0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Решения</a:t>
            </a:r>
            <a:endParaRPr lang="en-US" sz="6500" b="1" spc="-65" dirty="0">
              <a:solidFill>
                <a:srgbClr val="FFFFFF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-38100" y="2919047"/>
            <a:ext cx="18441952" cy="751385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0" name="Группа 9"/>
          <p:cNvGrpSpPr/>
          <p:nvPr/>
        </p:nvGrpSpPr>
        <p:grpSpPr>
          <a:xfrm>
            <a:off x="-16239" y="2898836"/>
            <a:ext cx="18592800" cy="3437813"/>
            <a:chOff x="1079580" y="5892360"/>
            <a:chExt cx="17458235" cy="3437813"/>
          </a:xfrm>
        </p:grpSpPr>
        <p:sp>
          <p:nvSpPr>
            <p:cNvPr id="11" name="AutoShape 3"/>
            <p:cNvSpPr/>
            <p:nvPr/>
          </p:nvSpPr>
          <p:spPr>
            <a:xfrm>
              <a:off x="1079580" y="5892360"/>
              <a:ext cx="17240285" cy="3437813"/>
            </a:xfrm>
            <a:prstGeom prst="rect">
              <a:avLst/>
            </a:prstGeom>
            <a:solidFill>
              <a:srgbClr val="10609D">
                <a:alpha val="72941"/>
              </a:srgbClr>
            </a:solidFill>
          </p:spPr>
        </p:sp>
        <p:sp>
          <p:nvSpPr>
            <p:cNvPr id="12" name="TextBox 8"/>
            <p:cNvSpPr txBox="1"/>
            <p:nvPr/>
          </p:nvSpPr>
          <p:spPr>
            <a:xfrm>
              <a:off x="1524000" y="6151290"/>
              <a:ext cx="17013815" cy="679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71500" indent="-571500">
                <a:lnSpc>
                  <a:spcPts val="5320"/>
                </a:lnSpc>
                <a:buFont typeface="Wingdings" panose="05000000000000000000" pitchFamily="2" charset="2"/>
                <a:buChar char="ü"/>
              </a:pPr>
              <a:r>
                <a:rPr lang="en-US" sz="3800" b="1" spc="190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Единая</a:t>
              </a:r>
              <a:r>
                <a:rPr lang="en-US" sz="3800" b="1" spc="190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3800" b="1" spc="190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схема</a:t>
              </a:r>
              <a:r>
                <a:rPr lang="en-US" sz="3800" b="1" spc="190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3800" b="1" spc="190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целеполагания</a:t>
              </a:r>
              <a:endParaRPr lang="en-US" sz="3800" b="1" spc="190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</p:txBody>
        </p:sp>
        <p:graphicFrame>
          <p:nvGraphicFramePr>
            <p:cNvPr id="13" name="Схема 12"/>
            <p:cNvGraphicFramePr/>
            <p:nvPr>
              <p:extLst>
                <p:ext uri="{D42A27DB-BD31-4B8C-83A1-F6EECF244321}">
                  <p14:modId xmlns:p14="http://schemas.microsoft.com/office/powerpoint/2010/main" xmlns="" val="328547745"/>
                </p:ext>
              </p:extLst>
            </p:nvPr>
          </p:nvGraphicFramePr>
          <p:xfrm>
            <a:off x="1788111" y="6824920"/>
            <a:ext cx="16033865" cy="2286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18" name="AutoShape 3"/>
          <p:cNvSpPr/>
          <p:nvPr/>
        </p:nvSpPr>
        <p:spPr>
          <a:xfrm>
            <a:off x="-65314" y="6370664"/>
            <a:ext cx="18353314" cy="3916336"/>
          </a:xfrm>
          <a:prstGeom prst="rect">
            <a:avLst/>
          </a:prstGeom>
          <a:solidFill>
            <a:srgbClr val="10609D">
              <a:alpha val="72941"/>
            </a:srgbClr>
          </a:solidFill>
        </p:spPr>
        <p:txBody>
          <a:bodyPr/>
          <a:lstStyle/>
          <a:p>
            <a:r>
              <a:rPr lang="ru-RU" sz="3600" b="1" dirty="0" smtClean="0">
                <a:latin typeface="Montserrat Light" panose="020B0604020202020204" charset="0"/>
                <a:cs typeface="Montserrat Light" panose="020B0604020202020204" charset="0"/>
              </a:rPr>
              <a:t> </a:t>
            </a:r>
          </a:p>
          <a:p>
            <a:endParaRPr lang="ru-RU" sz="3600" b="1" dirty="0">
              <a:solidFill>
                <a:schemeClr val="bg1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8100" y="6505256"/>
            <a:ext cx="1846916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3600" b="1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Направления оценки динамики достижений ОО: </a:t>
            </a:r>
          </a:p>
          <a:p>
            <a:pPr marL="571500" indent="-5715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Обновление содержания образования</a:t>
            </a:r>
          </a:p>
          <a:p>
            <a:pPr marL="571500" indent="-5715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О</a:t>
            </a:r>
            <a:r>
              <a:rPr lang="ru-RU" sz="3600" b="1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беспечение </a:t>
            </a:r>
            <a:r>
              <a:rPr lang="ru-RU" sz="3600" b="1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роста профессионального мастерства педагогических и управленческих кадров </a:t>
            </a:r>
          </a:p>
          <a:p>
            <a:pPr marL="571500" indent="-5715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Развертывание </a:t>
            </a:r>
            <a:r>
              <a:rPr lang="ru-RU" sz="3600" b="1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современного инфраструктурного обеспечения образовательного процесса </a:t>
            </a:r>
          </a:p>
        </p:txBody>
      </p:sp>
      <p:pic>
        <p:nvPicPr>
          <p:cNvPr id="20" name="Picture 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244895" y="621273"/>
            <a:ext cx="758920" cy="179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023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4111" r="141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394065" y="4483109"/>
            <a:ext cx="18835659" cy="625203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7" name="Группа 6"/>
          <p:cNvGrpSpPr/>
          <p:nvPr/>
        </p:nvGrpSpPr>
        <p:grpSpPr>
          <a:xfrm>
            <a:off x="1752600" y="1028680"/>
            <a:ext cx="16006745" cy="2220851"/>
            <a:chOff x="2664627" y="1028699"/>
            <a:chExt cx="16006745" cy="2220851"/>
          </a:xfrm>
        </p:grpSpPr>
        <p:grpSp>
          <p:nvGrpSpPr>
            <p:cNvPr id="2" name="Group 2"/>
            <p:cNvGrpSpPr/>
            <p:nvPr/>
          </p:nvGrpSpPr>
          <p:grpSpPr>
            <a:xfrm rot="-5400000">
              <a:off x="9557574" y="-5864248"/>
              <a:ext cx="2220851" cy="16006745"/>
              <a:chOff x="0" y="1372096"/>
              <a:chExt cx="1999489" cy="1441127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1372096"/>
                <a:ext cx="1999489" cy="14411278"/>
              </a:xfrm>
              <a:custGeom>
                <a:avLst/>
                <a:gdLst/>
                <a:ahLst/>
                <a:cxnLst/>
                <a:rect l="l" t="t" r="r" b="b"/>
                <a:pathLst>
                  <a:path w="1999489" h="14411278">
                    <a:moveTo>
                      <a:pt x="0" y="0"/>
                    </a:moveTo>
                    <a:lnTo>
                      <a:pt x="0" y="14411278"/>
                    </a:lnTo>
                    <a:lnTo>
                      <a:pt x="1999489" y="14411278"/>
                    </a:lnTo>
                    <a:lnTo>
                      <a:pt x="1999489" y="0"/>
                    </a:lnTo>
                    <a:lnTo>
                      <a:pt x="0" y="0"/>
                    </a:lnTo>
                    <a:close/>
                    <a:moveTo>
                      <a:pt x="1938529" y="14350318"/>
                    </a:moveTo>
                    <a:lnTo>
                      <a:pt x="59690" y="14350318"/>
                    </a:lnTo>
                    <a:lnTo>
                      <a:pt x="59690" y="59690"/>
                    </a:lnTo>
                    <a:lnTo>
                      <a:pt x="1938529" y="59690"/>
                    </a:lnTo>
                    <a:lnTo>
                      <a:pt x="1938529" y="14350318"/>
                    </a:lnTo>
                    <a:close/>
                  </a:path>
                </a:pathLst>
              </a:custGeom>
              <a:solidFill>
                <a:srgbClr val="FFFFFF">
                  <a:alpha val="9803"/>
                </a:srgbClr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2741725" y="1265255"/>
              <a:ext cx="15929647" cy="183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</a:pPr>
              <a:r>
                <a:rPr lang="en-US" sz="5600" b="1" spc="-56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Система</a:t>
              </a:r>
              <a:r>
                <a:rPr lang="en-US" sz="5600" b="1" spc="-56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5600" b="1" spc="-56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мониторинга</a:t>
              </a:r>
              <a:r>
                <a:rPr lang="en-US" sz="5600" b="1" spc="-56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5600" b="1" spc="-56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качества</a:t>
              </a:r>
              <a:r>
                <a:rPr lang="en-US" sz="5600" b="1" spc="-56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5600" b="1" spc="-56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повышения</a:t>
              </a:r>
              <a:r>
                <a:rPr lang="en-US" sz="5600" b="1" spc="-56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5600" b="1" spc="-56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квалификации</a:t>
              </a:r>
              <a:r>
                <a:rPr lang="en-US" sz="5600" b="1" spc="-56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5600" b="1" spc="-56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педагогов</a:t>
              </a:r>
              <a:endParaRPr lang="en-US" sz="5600" b="1" spc="-56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</p:txBody>
        </p:sp>
      </p:grpSp>
      <p:pic>
        <p:nvPicPr>
          <p:cNvPr id="8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1000" y="997041"/>
            <a:ext cx="2167547" cy="2167547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306704"/>
              </p:ext>
            </p:extLst>
          </p:nvPr>
        </p:nvGraphicFramePr>
        <p:xfrm>
          <a:off x="69272" y="5219700"/>
          <a:ext cx="18253364" cy="4382525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3608374"/>
                <a:gridCol w="2322495"/>
                <a:gridCol w="2322495"/>
              </a:tblGrid>
              <a:tr h="4226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600" dirty="0">
                          <a:effectLst/>
                        </a:rPr>
                        <a:t>Система мониторинга качества повышения квалификации педагогов</a:t>
                      </a:r>
                      <a:endParaRPr lang="ru-RU" sz="26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600">
                          <a:effectLst/>
                        </a:rPr>
                        <a:t>2/18</a:t>
                      </a:r>
                      <a:endParaRPr lang="ru-RU" sz="260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600" dirty="0">
                          <a:effectLst/>
                        </a:rPr>
                        <a:t>11,1%</a:t>
                      </a:r>
                      <a:endParaRPr lang="ru-RU" sz="26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395853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600" b="0" dirty="0">
                          <a:effectLst/>
                        </a:rPr>
                        <a:t>Отсутствует обоснование системы повышения квалификации</a:t>
                      </a:r>
                      <a:br>
                        <a:rPr lang="ru-RU" sz="2600" b="0" dirty="0">
                          <a:effectLst/>
                        </a:rPr>
                      </a:br>
                      <a:r>
                        <a:rPr lang="ru-RU" sz="2600" b="0" dirty="0">
                          <a:effectLst/>
                        </a:rPr>
                        <a:t>Региональные показатели  мониторинга системы ПК педагогов отсутствуют</a:t>
                      </a:r>
                      <a:br>
                        <a:rPr lang="ru-RU" sz="2600" b="0" dirty="0">
                          <a:effectLst/>
                        </a:rPr>
                      </a:br>
                      <a:r>
                        <a:rPr lang="ru-RU" sz="2600" b="0" dirty="0">
                          <a:effectLst/>
                        </a:rPr>
                        <a:t>Адресные программы повышения квалификации отсутствуют</a:t>
                      </a:r>
                      <a:br>
                        <a:rPr lang="ru-RU" sz="2600" b="0" dirty="0">
                          <a:effectLst/>
                        </a:rPr>
                      </a:br>
                      <a:r>
                        <a:rPr lang="ru-RU" sz="2600" b="0" dirty="0">
                          <a:effectLst/>
                        </a:rPr>
                        <a:t>Конкурентная среда в повышении квалификации отсутствует</a:t>
                      </a:r>
                      <a:br>
                        <a:rPr lang="ru-RU" sz="2600" b="0" dirty="0">
                          <a:effectLst/>
                        </a:rPr>
                      </a:br>
                      <a:r>
                        <a:rPr lang="ru-RU" sz="2600" b="0" dirty="0">
                          <a:effectLst/>
                        </a:rPr>
                        <a:t>Внешняя экспертиза программ ДПО проводится</a:t>
                      </a:r>
                      <a:br>
                        <a:rPr lang="ru-RU" sz="2600" b="0" dirty="0">
                          <a:effectLst/>
                        </a:rPr>
                      </a:br>
                      <a:r>
                        <a:rPr lang="ru-RU" sz="2600" b="0" dirty="0">
                          <a:effectLst/>
                        </a:rPr>
                        <a:t>Мониторинг показателей системы ПК педагогов проводится</a:t>
                      </a:r>
                      <a:br>
                        <a:rPr lang="ru-RU" sz="2600" b="0" dirty="0">
                          <a:effectLst/>
                        </a:rPr>
                      </a:br>
                      <a:r>
                        <a:rPr lang="ru-RU" sz="2600" b="0" dirty="0">
                          <a:effectLst/>
                        </a:rPr>
                        <a:t>Анализ результатов мониторинга отсутствует</a:t>
                      </a:r>
                      <a:br>
                        <a:rPr lang="ru-RU" sz="2600" b="0" dirty="0">
                          <a:effectLst/>
                        </a:rPr>
                      </a:br>
                      <a:r>
                        <a:rPr lang="ru-RU" sz="2600" b="0" dirty="0">
                          <a:effectLst/>
                        </a:rPr>
                        <a:t>Адресные рекомендации по результатам анализа отсутствуют</a:t>
                      </a:r>
                      <a:br>
                        <a:rPr lang="ru-RU" sz="2600" b="0" dirty="0">
                          <a:effectLst/>
                        </a:rPr>
                      </a:br>
                      <a:r>
                        <a:rPr lang="ru-RU" sz="2600" b="0" dirty="0">
                          <a:effectLst/>
                        </a:rPr>
                        <a:t>Управленческие решения по результатам анализа отсутствуют</a:t>
                      </a:r>
                      <a:endParaRPr lang="ru-RU" sz="2600" b="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471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23796" r="23796"/>
          <a:stretch>
            <a:fillRect/>
          </a:stretch>
        </p:blipFill>
        <p:spPr>
          <a:xfrm>
            <a:off x="0" y="-207277"/>
            <a:ext cx="8417802" cy="1070155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" y="5905500"/>
            <a:ext cx="18309236" cy="3437813"/>
          </a:xfrm>
          <a:prstGeom prst="rect">
            <a:avLst/>
          </a:prstGeom>
          <a:solidFill>
            <a:srgbClr val="10609D">
              <a:alpha val="67843"/>
            </a:srgbClr>
          </a:solidFill>
        </p:spPr>
      </p:sp>
      <p:grpSp>
        <p:nvGrpSpPr>
          <p:cNvPr id="4" name="Group 4"/>
          <p:cNvGrpSpPr/>
          <p:nvPr/>
        </p:nvGrpSpPr>
        <p:grpSpPr>
          <a:xfrm rot="-5400000">
            <a:off x="11282981" y="-1224581"/>
            <a:ext cx="3723038" cy="8229600"/>
            <a:chOff x="0" y="0"/>
            <a:chExt cx="3351946" cy="74093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51946" cy="7409317"/>
            </a:xfrm>
            <a:custGeom>
              <a:avLst/>
              <a:gdLst/>
              <a:ahLst/>
              <a:cxnLst/>
              <a:rect l="l" t="t" r="r" b="b"/>
              <a:pathLst>
                <a:path w="3351946" h="7409317">
                  <a:moveTo>
                    <a:pt x="0" y="0"/>
                  </a:moveTo>
                  <a:lnTo>
                    <a:pt x="0" y="7409317"/>
                  </a:lnTo>
                  <a:lnTo>
                    <a:pt x="3351946" y="7409317"/>
                  </a:lnTo>
                  <a:lnTo>
                    <a:pt x="3351946" y="0"/>
                  </a:lnTo>
                  <a:lnTo>
                    <a:pt x="0" y="0"/>
                  </a:lnTo>
                  <a:close/>
                  <a:moveTo>
                    <a:pt x="3290986" y="7348357"/>
                  </a:moveTo>
                  <a:lnTo>
                    <a:pt x="59690" y="7348357"/>
                  </a:lnTo>
                  <a:lnTo>
                    <a:pt x="59690" y="59690"/>
                  </a:lnTo>
                  <a:lnTo>
                    <a:pt x="3290986" y="59690"/>
                  </a:lnTo>
                  <a:lnTo>
                    <a:pt x="3290986" y="7348357"/>
                  </a:lnTo>
                  <a:close/>
                </a:path>
              </a:pathLst>
            </a:custGeom>
            <a:solidFill>
              <a:srgbClr val="10609D">
                <a:alpha val="9803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9144000" y="1507189"/>
            <a:ext cx="7976239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200" b="1" spc="-42" dirty="0" err="1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Основная</a:t>
            </a:r>
            <a:r>
              <a:rPr lang="en-US" sz="4200" b="1" spc="-42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4200" b="1" spc="-42" dirty="0" err="1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идея</a:t>
            </a:r>
            <a:r>
              <a:rPr lang="en-US" sz="4200" b="1" spc="-42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, </a:t>
            </a:r>
            <a:r>
              <a:rPr lang="en-US" sz="4200" b="1" spc="-42" dirty="0" err="1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связывающая</a:t>
            </a:r>
            <a:r>
              <a:rPr lang="en-US" sz="4200" b="1" spc="-42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4200" b="1" spc="-42" dirty="0" err="1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проекты</a:t>
            </a:r>
            <a:r>
              <a:rPr lang="en-US" sz="4200" b="1" spc="-42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4200" b="1" spc="-42" dirty="0" err="1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на</a:t>
            </a:r>
            <a:r>
              <a:rPr lang="en-US" sz="4200" b="1" spc="-42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4200" b="1" spc="-42" dirty="0" err="1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уровне</a:t>
            </a:r>
            <a:r>
              <a:rPr lang="en-US" sz="4200" b="1" spc="-42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4200" b="1" spc="-42" dirty="0" err="1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краевой</a:t>
            </a:r>
            <a:r>
              <a:rPr lang="en-US" sz="4200" b="1" spc="-42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4200" b="1" spc="-42" dirty="0" err="1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системы</a:t>
            </a:r>
            <a:r>
              <a:rPr lang="en-US" sz="4200" b="1" spc="-42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 образования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7201" y="6177954"/>
            <a:ext cx="17373600" cy="2718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 spc="190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Обеспечение</a:t>
            </a:r>
            <a:r>
              <a:rPr lang="en-US" sz="3800" b="1" spc="190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3800" b="1" spc="190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перехода</a:t>
            </a:r>
            <a:r>
              <a:rPr lang="en-US" sz="3800" b="1" spc="190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3800" b="1" spc="190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от</a:t>
            </a:r>
            <a:r>
              <a:rPr lang="en-US" sz="3800" b="1" spc="190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3800" b="1" spc="190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массового</a:t>
            </a:r>
            <a:r>
              <a:rPr lang="en-US" sz="3800" b="1" spc="190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3800" b="1" spc="190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унифицированного</a:t>
            </a:r>
            <a:r>
              <a:rPr lang="en-US" sz="3800" b="1" spc="190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образования к </a:t>
            </a:r>
            <a:r>
              <a:rPr lang="en-US" sz="3800" b="1" spc="190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индивидуализированному</a:t>
            </a:r>
            <a:r>
              <a:rPr lang="en-US" sz="3800" b="1" spc="190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3800" b="1" spc="190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образованию</a:t>
            </a:r>
            <a:r>
              <a:rPr lang="en-US" sz="3800" b="1" spc="190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,</a:t>
            </a:r>
          </a:p>
          <a:p>
            <a:pPr algn="ctr">
              <a:lnSpc>
                <a:spcPts val="5320"/>
              </a:lnSpc>
            </a:pPr>
            <a:r>
              <a:rPr lang="en-US" sz="3800" b="1" spc="190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направленному</a:t>
            </a:r>
            <a:r>
              <a:rPr lang="en-US" sz="3800" b="1" spc="190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3800" b="1" spc="190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на</a:t>
            </a:r>
            <a:r>
              <a:rPr lang="en-US" sz="3800" b="1" spc="190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3800" b="1" spc="190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обеспечение</a:t>
            </a:r>
            <a:r>
              <a:rPr lang="en-US" sz="3800" b="1" spc="190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3800" b="1" spc="190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успешности</a:t>
            </a:r>
            <a:r>
              <a:rPr lang="en-US" sz="3800" b="1" spc="190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и </a:t>
            </a:r>
            <a:r>
              <a:rPr lang="en-US" sz="3800" b="1" spc="190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конкурентоспособности</a:t>
            </a:r>
            <a:r>
              <a:rPr lang="en-US" sz="3800" b="1" spc="190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3800" b="1" spc="190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каждого</a:t>
            </a:r>
            <a:r>
              <a:rPr lang="en-US" sz="3800" b="1" spc="190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3800" b="1" spc="190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ребенка</a:t>
            </a:r>
            <a:endParaRPr lang="en-US" sz="3800" b="1" spc="190" dirty="0">
              <a:solidFill>
                <a:srgbClr val="FFFFFF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873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alphaModFix amt="89000"/>
          </a:blip>
          <a:srcRect t="8000" b="8000"/>
          <a:stretch>
            <a:fillRect/>
          </a:stretch>
        </p:blipFill>
        <p:spPr>
          <a:xfrm>
            <a:off x="17972" y="24365"/>
            <a:ext cx="18294091" cy="1028249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5400000">
            <a:off x="10763788" y="1726182"/>
            <a:ext cx="8229600" cy="7549301"/>
            <a:chOff x="0" y="0"/>
            <a:chExt cx="7409317" cy="67968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09317" cy="6796826"/>
            </a:xfrm>
            <a:custGeom>
              <a:avLst/>
              <a:gdLst/>
              <a:ahLst/>
              <a:cxnLst/>
              <a:rect l="l" t="t" r="r" b="b"/>
              <a:pathLst>
                <a:path w="7409317" h="6796826">
                  <a:moveTo>
                    <a:pt x="0" y="0"/>
                  </a:moveTo>
                  <a:lnTo>
                    <a:pt x="0" y="6796826"/>
                  </a:lnTo>
                  <a:lnTo>
                    <a:pt x="7409317" y="6796826"/>
                  </a:lnTo>
                  <a:lnTo>
                    <a:pt x="7409317" y="0"/>
                  </a:lnTo>
                  <a:lnTo>
                    <a:pt x="0" y="0"/>
                  </a:lnTo>
                  <a:close/>
                  <a:moveTo>
                    <a:pt x="7348357" y="6735866"/>
                  </a:moveTo>
                  <a:lnTo>
                    <a:pt x="59690" y="6735866"/>
                  </a:lnTo>
                  <a:lnTo>
                    <a:pt x="59690" y="59690"/>
                  </a:lnTo>
                  <a:lnTo>
                    <a:pt x="7348357" y="59690"/>
                  </a:lnTo>
                  <a:lnTo>
                    <a:pt x="7348357" y="673586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028700" y="24365"/>
            <a:ext cx="9334500" cy="10262636"/>
          </a:xfrm>
          <a:prstGeom prst="rect">
            <a:avLst/>
          </a:prstGeom>
          <a:solidFill>
            <a:srgbClr val="10609D">
              <a:alpha val="80784"/>
            </a:srgbClr>
          </a:solidFill>
        </p:spPr>
      </p:sp>
      <p:grpSp>
        <p:nvGrpSpPr>
          <p:cNvPr id="7" name="Group 7"/>
          <p:cNvGrpSpPr/>
          <p:nvPr/>
        </p:nvGrpSpPr>
        <p:grpSpPr>
          <a:xfrm>
            <a:off x="1487537" y="448276"/>
            <a:ext cx="8562591" cy="9361874"/>
            <a:chOff x="0" y="-38100"/>
            <a:chExt cx="11416788" cy="12482499"/>
          </a:xfrm>
        </p:grpSpPr>
        <p:sp>
          <p:nvSpPr>
            <p:cNvPr id="8" name="TextBox 8"/>
            <p:cNvSpPr txBox="1"/>
            <p:nvPr/>
          </p:nvSpPr>
          <p:spPr>
            <a:xfrm>
              <a:off x="0" y="-38100"/>
              <a:ext cx="11416788" cy="401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13"/>
                </a:lnSpc>
              </a:pPr>
              <a:r>
                <a:rPr lang="en-US" sz="3200" b="1" spc="362" dirty="0">
                  <a:solidFill>
                    <a:srgbClr val="FF0000"/>
                  </a:solidFill>
                  <a:latin typeface="Montserrat Light" panose="020B0604020202020204" charset="0"/>
                  <a:cs typeface="Montserrat Light" panose="020B0604020202020204" charset="0"/>
                </a:rPr>
                <a:t>ОТСУТС</a:t>
              </a:r>
              <a:r>
                <a:rPr lang="ru-RU" sz="3200" b="1" spc="362" dirty="0">
                  <a:solidFill>
                    <a:srgbClr val="FF0000"/>
                  </a:solidFill>
                  <a:latin typeface="Montserrat Light" panose="020B0604020202020204" charset="0"/>
                  <a:cs typeface="Montserrat Light" panose="020B0604020202020204" charset="0"/>
                </a:rPr>
                <a:t>ТВИЕ</a:t>
              </a:r>
              <a:r>
                <a:rPr lang="en-US" sz="3200" b="1" spc="362" dirty="0">
                  <a:solidFill>
                    <a:srgbClr val="FF0000"/>
                  </a:solidFill>
                  <a:latin typeface="Montserrat Light" panose="020B0604020202020204" charset="0"/>
                  <a:cs typeface="Montserrat Light" panose="020B0604020202020204" charset="0"/>
                </a:rPr>
                <a:t> ЦЕЛОСТНОЙ СИСТЕМЫ ПОВЫШЕНИЯ КВАЛИФИКАЦИИ</a:t>
              </a:r>
              <a:r>
                <a:rPr lang="ru-RU" sz="3200" b="1" spc="362" dirty="0">
                  <a:solidFill>
                    <a:srgbClr val="FF0000"/>
                  </a:solidFill>
                  <a:latin typeface="Montserrat Light" panose="020B0604020202020204" charset="0"/>
                  <a:cs typeface="Montserrat Light" panose="020B0604020202020204" charset="0"/>
                </a:rPr>
                <a:t> – </a:t>
              </a:r>
            </a:p>
            <a:p>
              <a:pPr>
                <a:lnSpc>
                  <a:spcPts val="4713"/>
                </a:lnSpc>
              </a:pPr>
              <a:endParaRPr lang="en-US" sz="3200" b="1" spc="362" dirty="0">
                <a:solidFill>
                  <a:srgbClr val="FF0000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  <a:p>
              <a:pPr>
                <a:lnSpc>
                  <a:spcPts val="4713"/>
                </a:lnSpc>
              </a:pPr>
              <a:endParaRPr lang="ru-RU" sz="3200" b="1" spc="362" dirty="0">
                <a:solidFill>
                  <a:srgbClr val="FF0000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593864"/>
              <a:ext cx="11416788" cy="74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13"/>
                </a:lnSpc>
              </a:pPr>
              <a:endParaRPr lang="en-US" sz="3625" spc="362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979737"/>
              <a:ext cx="11416788" cy="4821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13"/>
                </a:lnSpc>
              </a:pPr>
              <a:r>
                <a:rPr lang="ru-RU" sz="3200" b="1" spc="362" dirty="0">
                  <a:solidFill>
                    <a:srgbClr val="FF0000"/>
                  </a:solidFill>
                  <a:latin typeface="Montserrat Light" panose="020B0604020202020204" charset="0"/>
                  <a:cs typeface="Montserrat Light" panose="020B0604020202020204" charset="0"/>
                </a:rPr>
                <a:t>ОТСУТСТВИЕ АДРЕСНОСТИ </a:t>
              </a:r>
              <a:r>
                <a:rPr lang="ru-RU" sz="3200" b="1" spc="362" dirty="0" smtClean="0">
                  <a:solidFill>
                    <a:srgbClr val="FF0000"/>
                  </a:solidFill>
                  <a:latin typeface="Montserrat Light" panose="020B0604020202020204" charset="0"/>
                  <a:cs typeface="Montserrat Light" panose="020B0604020202020204" charset="0"/>
                </a:rPr>
                <a:t>ПК</a:t>
              </a:r>
            </a:p>
            <a:p>
              <a:pPr>
                <a:lnSpc>
                  <a:spcPts val="4713"/>
                </a:lnSpc>
              </a:pPr>
              <a:endParaRPr lang="ru-RU" sz="3200" b="1" spc="362" dirty="0">
                <a:solidFill>
                  <a:srgbClr val="FF0000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  <a:p>
              <a:pPr>
                <a:lnSpc>
                  <a:spcPts val="4713"/>
                </a:lnSpc>
              </a:pPr>
              <a:endParaRPr lang="ru-RU" sz="3200" b="1" spc="362" dirty="0" smtClean="0">
                <a:solidFill>
                  <a:srgbClr val="FF0000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  <a:p>
              <a:pPr>
                <a:lnSpc>
                  <a:spcPts val="4713"/>
                </a:lnSpc>
              </a:pPr>
              <a:r>
                <a:rPr lang="en-US" sz="3200" b="1" spc="362" dirty="0" smtClean="0">
                  <a:solidFill>
                    <a:srgbClr val="FF0000"/>
                  </a:solidFill>
                  <a:latin typeface="Montserrat Light" panose="020B0604020202020204" charset="0"/>
                  <a:cs typeface="Montserrat Light" panose="020B0604020202020204" charset="0"/>
                </a:rPr>
                <a:t>ВЫЯВЛЕН</a:t>
              </a:r>
              <a:r>
                <a:rPr lang="ru-RU" sz="3200" b="1" spc="362" dirty="0" smtClean="0">
                  <a:solidFill>
                    <a:srgbClr val="FF0000"/>
                  </a:solidFill>
                  <a:latin typeface="Montserrat Light" panose="020B0604020202020204" charset="0"/>
                  <a:cs typeface="Montserrat Light" panose="020B0604020202020204" charset="0"/>
                </a:rPr>
                <a:t>ИЕ</a:t>
              </a:r>
              <a:r>
                <a:rPr lang="en-US" sz="3200" b="1" spc="362" dirty="0" smtClean="0">
                  <a:solidFill>
                    <a:srgbClr val="FF0000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3200" b="1" spc="362" dirty="0">
                  <a:solidFill>
                    <a:srgbClr val="FF0000"/>
                  </a:solidFill>
                  <a:latin typeface="Montserrat Light" panose="020B0604020202020204" charset="0"/>
                  <a:cs typeface="Montserrat Light" panose="020B0604020202020204" charset="0"/>
                </a:rPr>
                <a:t>ПРОФЕССИОНАЛЬНЫХ ДЕФИЦИТОВ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627874"/>
              <a:ext cx="11416788" cy="740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99"/>
                </a:lnSpc>
              </a:pPr>
              <a:endParaRPr lang="en-US" sz="3199" spc="31" dirty="0">
                <a:solidFill>
                  <a:srgbClr val="FFFFFF"/>
                </a:solidFill>
                <a:latin typeface="Montserrat Light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0111034"/>
              <a:ext cx="11416788" cy="2333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13"/>
                </a:lnSpc>
              </a:pPr>
              <a:r>
                <a:rPr lang="en-US" sz="3200" b="1" spc="362" dirty="0">
                  <a:solidFill>
                    <a:srgbClr val="FF0000"/>
                  </a:solidFill>
                  <a:latin typeface="Montserrat Light" panose="020B0604020202020204" charset="0"/>
                  <a:cs typeface="Montserrat Light" panose="020B0604020202020204" charset="0"/>
                </a:rPr>
                <a:t>НАЛИЧИЕ ПРИНЯТЫХ УПРАВЛЕНЧЕСКИХ РЕШЕНИЙ ПО РЕЗУЛЬТАТАМ ПК</a:t>
              </a: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11886231" y="362547"/>
            <a:ext cx="6758264" cy="10234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50"/>
              </a:lnSpc>
            </a:pPr>
            <a:r>
              <a:rPr lang="ru-RU" sz="6500" b="1" spc="-65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Проблемы</a:t>
            </a:r>
            <a:endParaRPr lang="en-US" sz="6500" b="1" spc="-65" dirty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051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42900"/>
            <a:ext cx="18625559" cy="10501646"/>
          </a:xfrm>
          <a:prstGeom prst="rect">
            <a:avLst/>
          </a:prstGeom>
          <a:solidFill>
            <a:srgbClr val="6094BC"/>
          </a:solidFill>
        </p:spPr>
      </p:pic>
      <p:grpSp>
        <p:nvGrpSpPr>
          <p:cNvPr id="2" name="Group 2"/>
          <p:cNvGrpSpPr/>
          <p:nvPr/>
        </p:nvGrpSpPr>
        <p:grpSpPr>
          <a:xfrm rot="-5400000">
            <a:off x="10988248" y="1542106"/>
            <a:ext cx="8229600" cy="7202789"/>
            <a:chOff x="0" y="0"/>
            <a:chExt cx="7409317" cy="6484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09317" cy="6484853"/>
            </a:xfrm>
            <a:custGeom>
              <a:avLst/>
              <a:gdLst/>
              <a:ahLst/>
              <a:cxnLst/>
              <a:rect l="l" t="t" r="r" b="b"/>
              <a:pathLst>
                <a:path w="7409317" h="6484853">
                  <a:moveTo>
                    <a:pt x="0" y="0"/>
                  </a:moveTo>
                  <a:lnTo>
                    <a:pt x="0" y="6484853"/>
                  </a:lnTo>
                  <a:lnTo>
                    <a:pt x="7409317" y="6484853"/>
                  </a:lnTo>
                  <a:lnTo>
                    <a:pt x="7409317" y="0"/>
                  </a:lnTo>
                  <a:lnTo>
                    <a:pt x="0" y="0"/>
                  </a:lnTo>
                  <a:close/>
                  <a:moveTo>
                    <a:pt x="7348357" y="6423893"/>
                  </a:moveTo>
                  <a:lnTo>
                    <a:pt x="59690" y="6423893"/>
                  </a:lnTo>
                  <a:lnTo>
                    <a:pt x="59690" y="59690"/>
                  </a:lnTo>
                  <a:lnTo>
                    <a:pt x="7348357" y="59690"/>
                  </a:lnTo>
                  <a:lnTo>
                    <a:pt x="7348357" y="6423893"/>
                  </a:lnTo>
                  <a:close/>
                </a:path>
              </a:pathLst>
            </a:custGeom>
            <a:solidFill>
              <a:srgbClr val="10609D">
                <a:alpha val="9803"/>
              </a:srgbClr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028700" y="-214645"/>
            <a:ext cx="9480265" cy="10501646"/>
          </a:xfrm>
          <a:prstGeom prst="rect">
            <a:avLst/>
          </a:prstGeom>
          <a:solidFill>
            <a:srgbClr val="10609D">
              <a:alpha val="69000"/>
            </a:srgbClr>
          </a:solidFill>
        </p:spPr>
      </p:sp>
      <p:sp>
        <p:nvSpPr>
          <p:cNvPr id="10" name="AutoShape 8"/>
          <p:cNvSpPr/>
          <p:nvPr/>
        </p:nvSpPr>
        <p:spPr>
          <a:xfrm>
            <a:off x="1740230" y="262404"/>
            <a:ext cx="8057203" cy="9605496"/>
          </a:xfrm>
          <a:prstGeom prst="rect">
            <a:avLst/>
          </a:prstGeom>
          <a:solidFill>
            <a:srgbClr val="FFFFFF">
              <a:alpha val="86666"/>
            </a:srgbClr>
          </a:solidFill>
        </p:spPr>
      </p:sp>
      <p:sp>
        <p:nvSpPr>
          <p:cNvPr id="17" name="AutoShape 3"/>
          <p:cNvSpPr/>
          <p:nvPr/>
        </p:nvSpPr>
        <p:spPr>
          <a:xfrm>
            <a:off x="13281946" y="2476500"/>
            <a:ext cx="5374843" cy="3867581"/>
          </a:xfrm>
          <a:prstGeom prst="rect">
            <a:avLst/>
          </a:prstGeom>
          <a:noFill/>
        </p:spPr>
      </p:sp>
      <p:sp>
        <p:nvSpPr>
          <p:cNvPr id="12" name="TextBox 11"/>
          <p:cNvSpPr txBox="1"/>
          <p:nvPr/>
        </p:nvSpPr>
        <p:spPr>
          <a:xfrm>
            <a:off x="1740230" y="402337"/>
            <a:ext cx="8132210" cy="94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40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Разработать </a:t>
            </a:r>
            <a:r>
              <a:rPr lang="ru-RU" sz="4000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нормативную и концептуальную </a:t>
            </a:r>
            <a:r>
              <a:rPr lang="ru-RU" sz="40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базы, задающие </a:t>
            </a:r>
            <a:r>
              <a:rPr lang="ru-RU" sz="4000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общие цели, смыслы, показатели результативности системы </a:t>
            </a:r>
            <a:r>
              <a:rPr lang="ru-RU" sz="40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ПК педагогов</a:t>
            </a:r>
            <a:endParaRPr lang="ru-RU" sz="4000" dirty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 marL="571500" indent="-5715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40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Построить </a:t>
            </a:r>
            <a:r>
              <a:rPr lang="ru-RU" sz="4000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систему действий, обеспечивающих управление системой мониторинга качества </a:t>
            </a:r>
            <a:r>
              <a:rPr lang="ru-RU" sz="40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ПК</a:t>
            </a:r>
            <a:endParaRPr lang="ru-RU" sz="4000" dirty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 marL="571500" indent="-5715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40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Создать </a:t>
            </a:r>
            <a:r>
              <a:rPr lang="ru-RU" sz="4000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муниципальные требования (показателей) и муниципальные регламенты оценки квалификации </a:t>
            </a:r>
            <a:r>
              <a:rPr lang="ru-RU" sz="40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педагогов</a:t>
            </a:r>
            <a:endParaRPr lang="ru-RU" sz="4000" dirty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115800" y="2552700"/>
            <a:ext cx="5814932" cy="2218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460"/>
              </a:lnSpc>
            </a:pPr>
            <a:endParaRPr lang="ru-RU" sz="4800" b="1" spc="-48" dirty="0" smtClean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 algn="r">
              <a:lnSpc>
                <a:spcPts val="5460"/>
              </a:lnSpc>
            </a:pPr>
            <a:endParaRPr lang="ru-RU" sz="8800" b="1" spc="-48" dirty="0" smtClean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 algn="r">
              <a:lnSpc>
                <a:spcPts val="5460"/>
              </a:lnSpc>
            </a:pPr>
            <a:r>
              <a:rPr lang="ru-RU" sz="8800" b="1" spc="-48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Решение</a:t>
            </a:r>
            <a:endParaRPr lang="en-US" sz="7200" b="1" spc="-42" dirty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128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4111" r="141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229600" y="-6060273"/>
            <a:ext cx="1828800" cy="16006746"/>
            <a:chOff x="0" y="0"/>
            <a:chExt cx="1999489" cy="144112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9489" cy="14411278"/>
            </a:xfrm>
            <a:custGeom>
              <a:avLst/>
              <a:gdLst/>
              <a:ahLst/>
              <a:cxnLst/>
              <a:rect l="l" t="t" r="r" b="b"/>
              <a:pathLst>
                <a:path w="1999489" h="14411278">
                  <a:moveTo>
                    <a:pt x="0" y="0"/>
                  </a:moveTo>
                  <a:lnTo>
                    <a:pt x="0" y="14411278"/>
                  </a:lnTo>
                  <a:lnTo>
                    <a:pt x="1999489" y="14411278"/>
                  </a:lnTo>
                  <a:lnTo>
                    <a:pt x="1999489" y="0"/>
                  </a:lnTo>
                  <a:lnTo>
                    <a:pt x="0" y="0"/>
                  </a:lnTo>
                  <a:close/>
                  <a:moveTo>
                    <a:pt x="1938529" y="14350318"/>
                  </a:moveTo>
                  <a:lnTo>
                    <a:pt x="59690" y="14350318"/>
                  </a:lnTo>
                  <a:lnTo>
                    <a:pt x="59690" y="59690"/>
                  </a:lnTo>
                  <a:lnTo>
                    <a:pt x="1938529" y="59690"/>
                  </a:lnTo>
                  <a:lnTo>
                    <a:pt x="1938529" y="14350318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-394065" y="4483109"/>
            <a:ext cx="18835659" cy="625203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>
            <a:off x="1888659" y="1333500"/>
            <a:ext cx="15929647" cy="8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600" b="1" spc="-56" dirty="0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СИСТЕМА</a:t>
            </a:r>
            <a:r>
              <a:rPr lang="ru-RU" sz="5600" b="1" spc="-56" dirty="0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5600" b="1" spc="-56" dirty="0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МЕТОДИЧЕСКОЙ РАБОТЫ</a:t>
            </a:r>
            <a:endParaRPr lang="en-US" sz="5600" b="1" spc="-56" dirty="0">
              <a:solidFill>
                <a:srgbClr val="FFFFFF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0" y="859326"/>
            <a:ext cx="2167547" cy="2167547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896238"/>
              </p:ext>
            </p:extLst>
          </p:nvPr>
        </p:nvGraphicFramePr>
        <p:xfrm>
          <a:off x="0" y="5231137"/>
          <a:ext cx="18308781" cy="403860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3649689"/>
                <a:gridCol w="2329546"/>
                <a:gridCol w="2329546"/>
              </a:tblGrid>
              <a:tr h="488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Система методической работы</a:t>
                      </a:r>
                      <a:endParaRPr lang="ru-RU" sz="26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3/14</a:t>
                      </a:r>
                      <a:endParaRPr lang="ru-RU" sz="260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21,4%</a:t>
                      </a:r>
                      <a:endParaRPr lang="ru-RU" sz="26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3550549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Система методической работы обоснована частично</a:t>
                      </a:r>
                      <a:b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</a:br>
                      <a: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Региональные показатели отсутствуют</a:t>
                      </a:r>
                      <a:b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</a:br>
                      <a: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Муниципальные методические службы  присутствуют</a:t>
                      </a:r>
                      <a:b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</a:br>
                      <a: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Мониторинг показателей отсутствует</a:t>
                      </a:r>
                      <a:b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</a:br>
                      <a: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Анализа результатов мониторинга отсутствует</a:t>
                      </a:r>
                      <a:b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</a:br>
                      <a: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Адресные рекомендации по результатам анализа отсутствуют</a:t>
                      </a:r>
                      <a:b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</a:br>
                      <a:r>
                        <a:rPr lang="ru-RU" sz="2600" b="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Управленческие решения по результатам анализа отсутствуют</a:t>
                      </a:r>
                      <a:endParaRPr lang="ru-RU" sz="2600" b="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9585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3637" y="1028700"/>
            <a:ext cx="13982841" cy="1487555"/>
            <a:chOff x="0" y="0"/>
            <a:chExt cx="18643788" cy="198340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8643788" cy="198340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696028" y="488891"/>
              <a:ext cx="13955619" cy="906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20"/>
                </a:lnSpc>
              </a:pPr>
              <a:r>
                <a:rPr lang="ru-RU" sz="3800" b="1" spc="190" dirty="0" smtClean="0">
                  <a:solidFill>
                    <a:srgbClr val="10609D"/>
                  </a:solidFill>
                  <a:latin typeface="Montserrat Light" panose="020B0604020202020204" charset="0"/>
                  <a:cs typeface="Montserrat Light" panose="020B0604020202020204" charset="0"/>
                </a:rPr>
                <a:t>Проблема</a:t>
              </a:r>
              <a:r>
                <a:rPr lang="en-US" sz="3800" b="1" spc="190" dirty="0" smtClean="0">
                  <a:solidFill>
                    <a:srgbClr val="10609D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3800" b="1" spc="190" dirty="0" err="1">
                  <a:solidFill>
                    <a:srgbClr val="10609D"/>
                  </a:solidFill>
                  <a:latin typeface="Montserrat Light" panose="020B0604020202020204" charset="0"/>
                  <a:cs typeface="Montserrat Light" panose="020B0604020202020204" charset="0"/>
                </a:rPr>
                <a:t>методической</a:t>
              </a:r>
              <a:r>
                <a:rPr lang="en-US" sz="3800" b="1" spc="190" dirty="0">
                  <a:solidFill>
                    <a:srgbClr val="10609D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3800" b="1" spc="190" dirty="0" err="1">
                  <a:solidFill>
                    <a:srgbClr val="10609D"/>
                  </a:solidFill>
                  <a:latin typeface="Montserrat Light" panose="020B0604020202020204" charset="0"/>
                  <a:cs typeface="Montserrat Light" panose="020B0604020202020204" charset="0"/>
                </a:rPr>
                <a:t>работы</a:t>
              </a:r>
              <a:r>
                <a:rPr lang="en-US" sz="3800" b="1" spc="190" dirty="0">
                  <a:solidFill>
                    <a:srgbClr val="10609D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7778" y="4766542"/>
            <a:ext cx="16892444" cy="5054841"/>
            <a:chOff x="0" y="0"/>
            <a:chExt cx="22523258" cy="673978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2523258" cy="6739788"/>
              <a:chOff x="0" y="0"/>
              <a:chExt cx="17992914" cy="538414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7992914" cy="5384142"/>
              </a:xfrm>
              <a:custGeom>
                <a:avLst/>
                <a:gdLst/>
                <a:ahLst/>
                <a:cxnLst/>
                <a:rect l="l" t="t" r="r" b="b"/>
                <a:pathLst>
                  <a:path w="17992914" h="5384142">
                    <a:moveTo>
                      <a:pt x="0" y="0"/>
                    </a:moveTo>
                    <a:lnTo>
                      <a:pt x="0" y="5384142"/>
                    </a:lnTo>
                    <a:lnTo>
                      <a:pt x="17992914" y="5384142"/>
                    </a:lnTo>
                    <a:lnTo>
                      <a:pt x="17992914" y="0"/>
                    </a:lnTo>
                    <a:lnTo>
                      <a:pt x="0" y="0"/>
                    </a:lnTo>
                    <a:close/>
                    <a:moveTo>
                      <a:pt x="17931954" y="5323182"/>
                    </a:moveTo>
                    <a:lnTo>
                      <a:pt x="59690" y="5323182"/>
                    </a:lnTo>
                    <a:lnTo>
                      <a:pt x="59690" y="59690"/>
                    </a:lnTo>
                    <a:lnTo>
                      <a:pt x="17931954" y="59690"/>
                    </a:lnTo>
                    <a:lnTo>
                      <a:pt x="17931954" y="5323182"/>
                    </a:lnTo>
                    <a:close/>
                  </a:path>
                </a:pathLst>
              </a:custGeom>
              <a:solidFill>
                <a:srgbClr val="FFFFFF">
                  <a:alpha val="19607"/>
                </a:srgbClr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1497463" y="3515368"/>
              <a:ext cx="19869405" cy="2530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6"/>
                </a:lnSpc>
              </a:pPr>
              <a:r>
                <a:rPr lang="en-US" sz="2873" spc="287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ТАКИМ ПРЕДМЕТОМ УПРАВЛЕНИЯ В МЕТОДИЧЕСКОЙ РАБОТЕ МОГЛИ БЫ СТАТЬ РАЗЛИЧНЫЕ СПОСОБЫ ВНЕДРЕНИЯ, ПОДДЕРЖКИ И </a:t>
              </a:r>
              <a:r>
                <a:rPr lang="en-US" sz="2873" spc="287" dirty="0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ПРОДВИЖЕНИЯ</a:t>
              </a:r>
              <a:r>
                <a:rPr lang="ru-RU" sz="2873" spc="287" dirty="0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2873" spc="287" dirty="0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НОВЫХ </a:t>
              </a:r>
              <a:r>
                <a:rPr lang="en-US" sz="2873" spc="287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ТЕХНОЛОГИЙ И МОДИФИКАЦИЙ ОБРАЗОВАТЕЛЬНОГО ПРОЦЕССА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497463" y="744509"/>
              <a:ext cx="19869405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93"/>
                </a:lnSpc>
              </a:pPr>
              <a:r>
                <a:rPr lang="en-US" sz="5494" b="1" spc="-54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Отказ</a:t>
              </a:r>
              <a:r>
                <a:rPr lang="en-US" sz="5494" b="1" spc="-54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5494" b="1" spc="-54" dirty="0" err="1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от</a:t>
              </a:r>
              <a:r>
                <a:rPr lang="en-US" sz="5494" b="1" spc="-54" dirty="0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5494" b="1" spc="-54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собственно-методического</a:t>
              </a:r>
              <a:r>
                <a:rPr lang="en-US" sz="5494" b="1" spc="-54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5494" b="1" spc="-54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предмета</a:t>
              </a:r>
              <a:r>
                <a:rPr lang="en-US" sz="5494" b="1" spc="-54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5494" b="1" spc="-54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управления</a:t>
              </a:r>
              <a:endParaRPr lang="en-US" sz="5494" b="1" spc="-54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</p:txBody>
        </p:sp>
      </p:grpSp>
      <p:pic>
        <p:nvPicPr>
          <p:cNvPr id="10" name="Picture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1416101" y="95415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7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1173338" y="4725292"/>
            <a:ext cx="1522131" cy="203290"/>
            <a:chOff x="0" y="0"/>
            <a:chExt cx="3803650" cy="508000"/>
          </a:xfrm>
        </p:grpSpPr>
        <p:sp>
          <p:nvSpPr>
            <p:cNvPr id="10" name="Freeform 10"/>
            <p:cNvSpPr/>
            <p:nvPr/>
          </p:nvSpPr>
          <p:spPr>
            <a:xfrm>
              <a:off x="0" y="215900"/>
              <a:ext cx="3507740" cy="76200"/>
            </a:xfrm>
            <a:custGeom>
              <a:avLst/>
              <a:gdLst/>
              <a:ahLst/>
              <a:cxnLst/>
              <a:rect l="l" t="t" r="r" b="b"/>
              <a:pathLst>
                <a:path w="3507740" h="76200">
                  <a:moveTo>
                    <a:pt x="0" y="0"/>
                  </a:moveTo>
                  <a:lnTo>
                    <a:pt x="3507740" y="0"/>
                  </a:lnTo>
                  <a:lnTo>
                    <a:pt x="350774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429000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8580719" y="7313955"/>
            <a:ext cx="1522131" cy="203290"/>
            <a:chOff x="0" y="0"/>
            <a:chExt cx="3803650" cy="508000"/>
          </a:xfrm>
        </p:grpSpPr>
        <p:sp>
          <p:nvSpPr>
            <p:cNvPr id="13" name="Freeform 13"/>
            <p:cNvSpPr/>
            <p:nvPr/>
          </p:nvSpPr>
          <p:spPr>
            <a:xfrm>
              <a:off x="0" y="215900"/>
              <a:ext cx="3507740" cy="76200"/>
            </a:xfrm>
            <a:custGeom>
              <a:avLst/>
              <a:gdLst/>
              <a:ahLst/>
              <a:cxnLst/>
              <a:rect l="l" t="t" r="r" b="b"/>
              <a:pathLst>
                <a:path w="3507740" h="76200">
                  <a:moveTo>
                    <a:pt x="0" y="0"/>
                  </a:moveTo>
                  <a:lnTo>
                    <a:pt x="3507740" y="0"/>
                  </a:lnTo>
                  <a:lnTo>
                    <a:pt x="350774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3429000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10800000">
            <a:off x="5964044" y="4700649"/>
            <a:ext cx="1432052" cy="191259"/>
            <a:chOff x="0" y="0"/>
            <a:chExt cx="3803650" cy="508000"/>
          </a:xfrm>
        </p:grpSpPr>
        <p:sp>
          <p:nvSpPr>
            <p:cNvPr id="16" name="Freeform 16"/>
            <p:cNvSpPr/>
            <p:nvPr/>
          </p:nvSpPr>
          <p:spPr>
            <a:xfrm>
              <a:off x="0" y="215900"/>
              <a:ext cx="3507740" cy="76200"/>
            </a:xfrm>
            <a:custGeom>
              <a:avLst/>
              <a:gdLst/>
              <a:ahLst/>
              <a:cxnLst/>
              <a:rect l="l" t="t" r="r" b="b"/>
              <a:pathLst>
                <a:path w="3507740" h="76200">
                  <a:moveTo>
                    <a:pt x="0" y="0"/>
                  </a:moveTo>
                  <a:lnTo>
                    <a:pt x="3507740" y="0"/>
                  </a:lnTo>
                  <a:lnTo>
                    <a:pt x="350774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3429000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Группа 37"/>
          <p:cNvGrpSpPr/>
          <p:nvPr/>
        </p:nvGrpSpPr>
        <p:grpSpPr>
          <a:xfrm>
            <a:off x="7396096" y="3039453"/>
            <a:ext cx="3777242" cy="3777242"/>
            <a:chOff x="7396095" y="2877291"/>
            <a:chExt cx="3777242" cy="3777242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7396095" y="2877291"/>
              <a:ext cx="3777242" cy="3777242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7594226" y="4394121"/>
              <a:ext cx="3460696" cy="8720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4"/>
                </a:lnSpc>
                <a:spcBef>
                  <a:spcPct val="0"/>
                </a:spcBef>
              </a:pPr>
              <a:r>
                <a:rPr lang="en-US" sz="2600" b="1" spc="101" dirty="0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МЕТОДИЧЕСКАЯ </a:t>
              </a:r>
              <a:endParaRPr lang="en-US" sz="2600" b="1" spc="101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  <a:p>
              <a:pPr algn="ctr">
                <a:lnSpc>
                  <a:spcPts val="3354"/>
                </a:lnSpc>
                <a:spcBef>
                  <a:spcPct val="0"/>
                </a:spcBef>
              </a:pPr>
              <a:r>
                <a:rPr lang="en-US" sz="2600" b="1" spc="101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РАБОТА</a:t>
              </a: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2836156" y="3504301"/>
            <a:ext cx="3884772" cy="2612646"/>
            <a:chOff x="2813942" y="3675189"/>
            <a:chExt cx="3282590" cy="1913442"/>
          </a:xfrm>
        </p:grpSpPr>
        <p:grpSp>
          <p:nvGrpSpPr>
            <p:cNvPr id="3" name="Group 3"/>
            <p:cNvGrpSpPr/>
            <p:nvPr/>
          </p:nvGrpSpPr>
          <p:grpSpPr>
            <a:xfrm>
              <a:off x="2884949" y="3675189"/>
              <a:ext cx="3211583" cy="1913442"/>
              <a:chOff x="386235" y="-568550"/>
              <a:chExt cx="9362570" cy="55781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86235" y="-568550"/>
                <a:ext cx="9362570" cy="5578163"/>
              </a:xfrm>
              <a:custGeom>
                <a:avLst/>
                <a:gdLst/>
                <a:ahLst/>
                <a:cxnLst/>
                <a:rect l="l" t="t" r="r" b="b"/>
                <a:pathLst>
                  <a:path w="9362570" h="5578163">
                    <a:moveTo>
                      <a:pt x="9238111" y="5578163"/>
                    </a:moveTo>
                    <a:lnTo>
                      <a:pt x="124460" y="5578163"/>
                    </a:lnTo>
                    <a:cubicBezTo>
                      <a:pt x="55880" y="5578163"/>
                      <a:pt x="0" y="5522283"/>
                      <a:pt x="0" y="54537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238111" y="0"/>
                    </a:lnTo>
                    <a:cubicBezTo>
                      <a:pt x="9306691" y="0"/>
                      <a:pt x="9362570" y="55880"/>
                      <a:pt x="9362570" y="124460"/>
                    </a:cubicBezTo>
                    <a:lnTo>
                      <a:pt x="9362570" y="5453703"/>
                    </a:lnTo>
                    <a:cubicBezTo>
                      <a:pt x="9362570" y="5522283"/>
                      <a:pt x="9306691" y="5578163"/>
                      <a:pt x="9238111" y="5578163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2813942" y="4133382"/>
              <a:ext cx="3223269" cy="108947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2857"/>
                </a:lnSpc>
              </a:pPr>
              <a:r>
                <a:rPr lang="en-US" sz="2400" b="1" spc="95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Оценка</a:t>
              </a:r>
              <a:endParaRPr lang="en-US" sz="2400" b="1" spc="95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  <a:p>
              <a:pPr algn="ctr">
                <a:lnSpc>
                  <a:spcPts val="2857"/>
                </a:lnSpc>
              </a:pPr>
              <a:r>
                <a:rPr lang="en-US" sz="2400" b="1" spc="95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профессиональной</a:t>
              </a:r>
              <a:r>
                <a:rPr lang="en-US" sz="2400" b="1" spc="95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2400" b="1" spc="95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деятельности</a:t>
              </a:r>
              <a:endParaRPr lang="en-US" sz="2400" b="1" spc="95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  <a:p>
              <a:pPr algn="ctr">
                <a:lnSpc>
                  <a:spcPts val="2857"/>
                </a:lnSpc>
              </a:pPr>
              <a:r>
                <a:rPr lang="en-US" sz="2400" b="1" spc="95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педагога</a:t>
              </a:r>
              <a:endParaRPr lang="en-US" sz="2400" b="1" spc="95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11963401" y="3603922"/>
            <a:ext cx="4038200" cy="2612646"/>
            <a:chOff x="12748068" y="4000158"/>
            <a:chExt cx="3253532" cy="1783500"/>
          </a:xfrm>
        </p:grpSpPr>
        <p:grpSp>
          <p:nvGrpSpPr>
            <p:cNvPr id="5" name="Group 5"/>
            <p:cNvGrpSpPr/>
            <p:nvPr/>
          </p:nvGrpSpPr>
          <p:grpSpPr>
            <a:xfrm>
              <a:off x="12748068" y="4000158"/>
              <a:ext cx="3208493" cy="1783500"/>
              <a:chOff x="0" y="0"/>
              <a:chExt cx="6672957" cy="370928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672957" cy="3709285"/>
              </a:xfrm>
              <a:custGeom>
                <a:avLst/>
                <a:gdLst/>
                <a:ahLst/>
                <a:cxnLst/>
                <a:rect l="l" t="t" r="r" b="b"/>
                <a:pathLst>
                  <a:path w="6672957" h="3709285">
                    <a:moveTo>
                      <a:pt x="6548497" y="3709285"/>
                    </a:moveTo>
                    <a:lnTo>
                      <a:pt x="124460" y="3709285"/>
                    </a:lnTo>
                    <a:cubicBezTo>
                      <a:pt x="55880" y="3709285"/>
                      <a:pt x="0" y="3653405"/>
                      <a:pt x="0" y="358482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548497" y="0"/>
                    </a:lnTo>
                    <a:cubicBezTo>
                      <a:pt x="6617077" y="0"/>
                      <a:pt x="6672957" y="55880"/>
                      <a:pt x="6672957" y="124460"/>
                    </a:cubicBezTo>
                    <a:lnTo>
                      <a:pt x="6672957" y="3584825"/>
                    </a:lnTo>
                    <a:cubicBezTo>
                      <a:pt x="6672957" y="3653405"/>
                      <a:pt x="6617077" y="3709285"/>
                      <a:pt x="6548497" y="3709285"/>
                    </a:cubicBezTo>
                    <a:close/>
                  </a:path>
                </a:pathLst>
              </a:custGeom>
              <a:noFill/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12771912" y="4382931"/>
              <a:ext cx="3229688" cy="78787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400" b="1" spc="100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Совершенствование</a:t>
              </a:r>
              <a:r>
                <a:rPr lang="en-US" sz="2400" b="1" spc="100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2400" b="1" spc="100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деятельности</a:t>
              </a:r>
              <a:r>
                <a:rPr lang="en-US" sz="2400" b="1" spc="100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2400" b="1" spc="100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педагога</a:t>
              </a:r>
              <a:endParaRPr lang="en-US" sz="2400" b="1" spc="100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7002248" y="7795858"/>
            <a:ext cx="4990748" cy="2318067"/>
            <a:chOff x="7002248" y="7795858"/>
            <a:chExt cx="4990748" cy="2318067"/>
          </a:xfrm>
        </p:grpSpPr>
        <p:grpSp>
          <p:nvGrpSpPr>
            <p:cNvPr id="7" name="Group 7"/>
            <p:cNvGrpSpPr/>
            <p:nvPr/>
          </p:nvGrpSpPr>
          <p:grpSpPr>
            <a:xfrm>
              <a:off x="7002248" y="7795858"/>
              <a:ext cx="4990748" cy="2318067"/>
              <a:chOff x="-249849" y="-478139"/>
              <a:chExt cx="6266371" cy="291055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249849" y="-478139"/>
                <a:ext cx="6266371" cy="2910558"/>
              </a:xfrm>
              <a:custGeom>
                <a:avLst/>
                <a:gdLst/>
                <a:ahLst/>
                <a:cxnLst/>
                <a:rect l="l" t="t" r="r" b="b"/>
                <a:pathLst>
                  <a:path w="5232026" h="2432419">
                    <a:moveTo>
                      <a:pt x="5107565" y="2432418"/>
                    </a:moveTo>
                    <a:lnTo>
                      <a:pt x="124460" y="2432418"/>
                    </a:lnTo>
                    <a:cubicBezTo>
                      <a:pt x="55880" y="2432418"/>
                      <a:pt x="0" y="2376538"/>
                      <a:pt x="0" y="230795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107565" y="0"/>
                    </a:lnTo>
                    <a:cubicBezTo>
                      <a:pt x="5176145" y="0"/>
                      <a:pt x="5232026" y="55880"/>
                      <a:pt x="5232026" y="124460"/>
                    </a:cubicBezTo>
                    <a:lnTo>
                      <a:pt x="5232026" y="2307959"/>
                    </a:lnTo>
                    <a:cubicBezTo>
                      <a:pt x="5232026" y="2376539"/>
                      <a:pt x="5176145" y="2432419"/>
                      <a:pt x="5107565" y="2432419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7035177" y="8354719"/>
              <a:ext cx="4613215" cy="153888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400" b="1" spc="100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Обустройство</a:t>
              </a:r>
              <a:r>
                <a:rPr lang="en-US" sz="2400" b="1" spc="100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2400" b="1" spc="100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практик</a:t>
              </a:r>
              <a:endParaRPr lang="en-US" sz="2400" b="1" spc="100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  <a:p>
              <a:pPr algn="ctr">
                <a:lnSpc>
                  <a:spcPts val="3000"/>
                </a:lnSpc>
              </a:pPr>
              <a:r>
                <a:rPr lang="en-US" sz="2400" b="1" spc="100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работы</a:t>
              </a:r>
              <a:r>
                <a:rPr lang="en-US" sz="2400" b="1" spc="100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с  </a:t>
              </a:r>
              <a:r>
                <a:rPr lang="en-US" sz="2400" b="1" spc="100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детскими</a:t>
              </a:r>
              <a:r>
                <a:rPr lang="en-US" sz="2400" b="1" spc="100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2400" b="1" spc="100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образовательными</a:t>
              </a:r>
              <a:endParaRPr lang="en-US" sz="2400" b="1" spc="100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  <a:p>
              <a:pPr algn="ctr">
                <a:lnSpc>
                  <a:spcPts val="3000"/>
                </a:lnSpc>
              </a:pPr>
              <a:r>
                <a:rPr lang="en-US" sz="2400" b="1" spc="100" dirty="0" err="1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результатами</a:t>
              </a:r>
              <a:endParaRPr lang="en-US" sz="2400" b="1" spc="100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</p:txBody>
        </p:sp>
      </p:grpSp>
      <p:sp>
        <p:nvSpPr>
          <p:cNvPr id="23" name="AutoShape 23"/>
          <p:cNvSpPr/>
          <p:nvPr/>
        </p:nvSpPr>
        <p:spPr>
          <a:xfrm>
            <a:off x="-74660" y="1026866"/>
            <a:ext cx="10133060" cy="148755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4" name="TextBox 24"/>
          <p:cNvSpPr txBox="1"/>
          <p:nvPr/>
        </p:nvSpPr>
        <p:spPr>
          <a:xfrm>
            <a:off x="-564615" y="1432529"/>
            <a:ext cx="12667596" cy="662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2"/>
              </a:lnSpc>
              <a:spcBef>
                <a:spcPct val="0"/>
              </a:spcBef>
            </a:pPr>
            <a:r>
              <a:rPr lang="ru-RU" sz="4200" b="1" spc="126" dirty="0" smtClean="0">
                <a:solidFill>
                  <a:srgbClr val="10609D"/>
                </a:solidFill>
                <a:latin typeface="Montserrat Light"/>
              </a:rPr>
              <a:t>Решение проблемы</a:t>
            </a:r>
            <a:endParaRPr lang="en-US" sz="4200" b="1" spc="126" dirty="0">
              <a:solidFill>
                <a:srgbClr val="10609D"/>
              </a:solidFill>
              <a:latin typeface="Montserrat Light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758687" y="7830039"/>
            <a:ext cx="5010497" cy="2329428"/>
            <a:chOff x="758687" y="7830039"/>
            <a:chExt cx="5010497" cy="2329428"/>
          </a:xfrm>
        </p:grpSpPr>
        <p:grpSp>
          <p:nvGrpSpPr>
            <p:cNvPr id="31" name="Group 31"/>
            <p:cNvGrpSpPr/>
            <p:nvPr/>
          </p:nvGrpSpPr>
          <p:grpSpPr>
            <a:xfrm>
              <a:off x="758687" y="7830039"/>
              <a:ext cx="5010497" cy="2329428"/>
              <a:chOff x="-2" y="35692"/>
              <a:chExt cx="5232026" cy="2432419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-2" y="35692"/>
                <a:ext cx="5232026" cy="2432419"/>
              </a:xfrm>
              <a:custGeom>
                <a:avLst/>
                <a:gdLst/>
                <a:ahLst/>
                <a:cxnLst/>
                <a:rect l="l" t="t" r="r" b="b"/>
                <a:pathLst>
                  <a:path w="5232026" h="2432419">
                    <a:moveTo>
                      <a:pt x="5107565" y="2432418"/>
                    </a:moveTo>
                    <a:lnTo>
                      <a:pt x="124460" y="2432418"/>
                    </a:lnTo>
                    <a:cubicBezTo>
                      <a:pt x="55880" y="2432418"/>
                      <a:pt x="0" y="2376538"/>
                      <a:pt x="0" y="230795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107565" y="0"/>
                    </a:lnTo>
                    <a:cubicBezTo>
                      <a:pt x="5176145" y="0"/>
                      <a:pt x="5232026" y="55880"/>
                      <a:pt x="5232026" y="124460"/>
                    </a:cubicBezTo>
                    <a:lnTo>
                      <a:pt x="5232026" y="2307959"/>
                    </a:lnTo>
                    <a:cubicBezTo>
                      <a:pt x="5232026" y="2376539"/>
                      <a:pt x="5176145" y="2432419"/>
                      <a:pt x="5107565" y="2432419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</p:grpSp>
        <p:sp>
          <p:nvSpPr>
            <p:cNvPr id="35" name="TextBox 35"/>
            <p:cNvSpPr txBox="1"/>
            <p:nvPr/>
          </p:nvSpPr>
          <p:spPr>
            <a:xfrm>
              <a:off x="1094942" y="7877823"/>
              <a:ext cx="4337989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1"/>
                </a:lnSpc>
              </a:pPr>
              <a:endParaRPr lang="ru-RU" sz="2400" b="1" spc="94" dirty="0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  <a:p>
              <a:pPr algn="ctr">
                <a:lnSpc>
                  <a:spcPts val="2821"/>
                </a:lnSpc>
              </a:pPr>
              <a:r>
                <a:rPr lang="ru-RU" sz="2400" b="1" spc="94" dirty="0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А</a:t>
              </a:r>
              <a:r>
                <a:rPr lang="en-US" sz="2400" b="1" spc="94" dirty="0" err="1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нализ</a:t>
              </a:r>
              <a:endParaRPr lang="en-US" sz="2400" b="1" spc="94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  <a:p>
              <a:pPr algn="ctr">
                <a:lnSpc>
                  <a:spcPts val="2821"/>
                </a:lnSpc>
              </a:pPr>
              <a:r>
                <a:rPr lang="en-US" sz="2400" b="1" spc="94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причин</a:t>
              </a:r>
              <a:r>
                <a:rPr lang="en-US" sz="2400" b="1" spc="94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2400" b="1" spc="94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недостижения</a:t>
              </a:r>
              <a:r>
                <a:rPr lang="en-US" sz="2400" b="1" spc="94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2400" b="1" spc="94" dirty="0" err="1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планируемых</a:t>
              </a:r>
              <a:r>
                <a:rPr lang="en-US" sz="2400" b="1" spc="94" dirty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ru-RU" sz="2400" b="1" spc="94" dirty="0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ОР</a:t>
              </a:r>
              <a:endParaRPr lang="en-US" sz="2400" b="1" spc="94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12993997" y="7747936"/>
            <a:ext cx="5010497" cy="2329428"/>
            <a:chOff x="12993997" y="7747936"/>
            <a:chExt cx="5010497" cy="2329428"/>
          </a:xfrm>
        </p:grpSpPr>
        <p:grpSp>
          <p:nvGrpSpPr>
            <p:cNvPr id="33" name="Group 33"/>
            <p:cNvGrpSpPr/>
            <p:nvPr/>
          </p:nvGrpSpPr>
          <p:grpSpPr>
            <a:xfrm>
              <a:off x="12993997" y="7747936"/>
              <a:ext cx="5010497" cy="2329428"/>
              <a:chOff x="108254" y="-50041"/>
              <a:chExt cx="5232026" cy="2432419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08254" y="-50041"/>
                <a:ext cx="5232026" cy="2432419"/>
              </a:xfrm>
              <a:custGeom>
                <a:avLst/>
                <a:gdLst/>
                <a:ahLst/>
                <a:cxnLst/>
                <a:rect l="l" t="t" r="r" b="b"/>
                <a:pathLst>
                  <a:path w="5232026" h="2432419">
                    <a:moveTo>
                      <a:pt x="5107565" y="2432418"/>
                    </a:moveTo>
                    <a:lnTo>
                      <a:pt x="124460" y="2432418"/>
                    </a:lnTo>
                    <a:cubicBezTo>
                      <a:pt x="55880" y="2432418"/>
                      <a:pt x="0" y="2376538"/>
                      <a:pt x="0" y="230795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107565" y="0"/>
                    </a:lnTo>
                    <a:cubicBezTo>
                      <a:pt x="5176145" y="0"/>
                      <a:pt x="5232026" y="55880"/>
                      <a:pt x="5232026" y="124460"/>
                    </a:cubicBezTo>
                    <a:lnTo>
                      <a:pt x="5232026" y="2307959"/>
                    </a:lnTo>
                    <a:cubicBezTo>
                      <a:pt x="5232026" y="2376539"/>
                      <a:pt x="5176145" y="2432419"/>
                      <a:pt x="5107565" y="2432419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</p:grpSp>
        <p:sp>
          <p:nvSpPr>
            <p:cNvPr id="36" name="TextBox 36"/>
            <p:cNvSpPr txBox="1"/>
            <p:nvPr/>
          </p:nvSpPr>
          <p:spPr>
            <a:xfrm>
              <a:off x="13113711" y="8008948"/>
              <a:ext cx="4771071" cy="1470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57"/>
                </a:lnSpc>
              </a:pPr>
              <a:r>
                <a:rPr lang="en-US" sz="1904" b="1" spc="95" dirty="0">
                  <a:solidFill>
                    <a:srgbClr val="FFFFFF"/>
                  </a:solidFill>
                  <a:latin typeface="Aileron Regular"/>
                </a:rPr>
                <a:t>   </a:t>
              </a:r>
              <a:endParaRPr lang="ru-RU" sz="1904" b="1" spc="95" dirty="0" smtClean="0">
                <a:solidFill>
                  <a:srgbClr val="FFFFFF"/>
                </a:solidFill>
                <a:latin typeface="Aileron Regular"/>
              </a:endParaRPr>
            </a:p>
            <a:p>
              <a:pPr algn="ctr">
                <a:lnSpc>
                  <a:spcPts val="2857"/>
                </a:lnSpc>
              </a:pPr>
              <a:r>
                <a:rPr lang="en-US" sz="2400" b="1" spc="95" dirty="0" err="1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Прогнозирование</a:t>
              </a:r>
              <a:r>
                <a:rPr lang="en-US" sz="2400" b="1" spc="95" dirty="0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  <a:r>
                <a:rPr lang="en-US" sz="2400" b="1" spc="95" dirty="0" err="1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эффективности</a:t>
              </a:r>
              <a:r>
                <a:rPr lang="ru-RU" sz="2400" b="1" spc="95" dirty="0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</a:t>
              </a:r>
            </a:p>
            <a:p>
              <a:pPr algn="ctr">
                <a:lnSpc>
                  <a:spcPts val="2857"/>
                </a:lnSpc>
              </a:pPr>
              <a:r>
                <a:rPr lang="ru-RU" sz="2400" b="1" spc="95" dirty="0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и выбор форм</a:t>
              </a:r>
              <a:endParaRPr lang="en-US" sz="2400" b="1" spc="95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</p:txBody>
        </p:sp>
      </p:grpSp>
      <p:pic>
        <p:nvPicPr>
          <p:cNvPr id="37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8479" y="1002503"/>
            <a:ext cx="2287215" cy="1492324"/>
          </a:xfrm>
          <a:prstGeom prst="rect">
            <a:avLst/>
          </a:prstGeom>
        </p:spPr>
      </p:pic>
      <p:grpSp>
        <p:nvGrpSpPr>
          <p:cNvPr id="44" name="Группа 43"/>
          <p:cNvGrpSpPr/>
          <p:nvPr/>
        </p:nvGrpSpPr>
        <p:grpSpPr>
          <a:xfrm>
            <a:off x="11917493" y="3489956"/>
            <a:ext cx="3884772" cy="2612646"/>
            <a:chOff x="2813942" y="3675189"/>
            <a:chExt cx="3282590" cy="1913442"/>
          </a:xfrm>
        </p:grpSpPr>
        <p:grpSp>
          <p:nvGrpSpPr>
            <p:cNvPr id="45" name="Group 3"/>
            <p:cNvGrpSpPr/>
            <p:nvPr/>
          </p:nvGrpSpPr>
          <p:grpSpPr>
            <a:xfrm>
              <a:off x="2884949" y="3675189"/>
              <a:ext cx="3211583" cy="1913442"/>
              <a:chOff x="386235" y="-568550"/>
              <a:chExt cx="9362570" cy="5578163"/>
            </a:xfrm>
          </p:grpSpPr>
          <p:sp>
            <p:nvSpPr>
              <p:cNvPr id="47" name="Freeform 4"/>
              <p:cNvSpPr/>
              <p:nvPr/>
            </p:nvSpPr>
            <p:spPr>
              <a:xfrm>
                <a:off x="386235" y="-568550"/>
                <a:ext cx="9362570" cy="5578163"/>
              </a:xfrm>
              <a:custGeom>
                <a:avLst/>
                <a:gdLst/>
                <a:ahLst/>
                <a:cxnLst/>
                <a:rect l="l" t="t" r="r" b="b"/>
                <a:pathLst>
                  <a:path w="9362570" h="5578163">
                    <a:moveTo>
                      <a:pt x="9238111" y="5578163"/>
                    </a:moveTo>
                    <a:lnTo>
                      <a:pt x="124460" y="5578163"/>
                    </a:lnTo>
                    <a:cubicBezTo>
                      <a:pt x="55880" y="5578163"/>
                      <a:pt x="0" y="5522283"/>
                      <a:pt x="0" y="54537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238111" y="0"/>
                    </a:lnTo>
                    <a:cubicBezTo>
                      <a:pt x="9306691" y="0"/>
                      <a:pt x="9362570" y="55880"/>
                      <a:pt x="9362570" y="124460"/>
                    </a:cubicBezTo>
                    <a:lnTo>
                      <a:pt x="9362570" y="5453703"/>
                    </a:lnTo>
                    <a:cubicBezTo>
                      <a:pt x="9362570" y="5522283"/>
                      <a:pt x="9306691" y="5578163"/>
                      <a:pt x="9238111" y="5578163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</p:grpSp>
        <p:sp>
          <p:nvSpPr>
            <p:cNvPr id="46" name="TextBox 20"/>
            <p:cNvSpPr txBox="1"/>
            <p:nvPr/>
          </p:nvSpPr>
          <p:spPr>
            <a:xfrm>
              <a:off x="2813942" y="4269566"/>
              <a:ext cx="3223269" cy="81710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2857"/>
                </a:lnSpc>
              </a:pPr>
              <a:r>
                <a:rPr lang="ru-RU" sz="2400" b="1" spc="95" dirty="0" smtClean="0">
                  <a:solidFill>
                    <a:srgbClr val="FFFFFF"/>
                  </a:solidFill>
                  <a:latin typeface="Montserrat Light" panose="020B0604020202020204" charset="0"/>
                  <a:cs typeface="Montserrat Light" panose="020B0604020202020204" charset="0"/>
                </a:rPr>
                <a:t> Совершенствование деятельности педагога</a:t>
              </a:r>
              <a:endParaRPr lang="en-US" sz="2400" b="1" spc="95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</p:txBody>
        </p:sp>
      </p:grpSp>
      <p:cxnSp>
        <p:nvCxnSpPr>
          <p:cNvPr id="48" name="Прямая соединительная линия 47"/>
          <p:cNvCxnSpPr/>
          <p:nvPr/>
        </p:nvCxnSpPr>
        <p:spPr>
          <a:xfrm flipV="1">
            <a:off x="11963401" y="8912651"/>
            <a:ext cx="1027650" cy="2103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5769183" y="8994753"/>
            <a:ext cx="126599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143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 t="7943" b="794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6598" y="49120"/>
            <a:ext cx="18288000" cy="1350605"/>
            <a:chOff x="-6442275" y="-10328509"/>
            <a:chExt cx="18420922" cy="1800807"/>
          </a:xfrm>
        </p:grpSpPr>
        <p:sp>
          <p:nvSpPr>
            <p:cNvPr id="7" name="AutoShape 7"/>
            <p:cNvSpPr/>
            <p:nvPr/>
          </p:nvSpPr>
          <p:spPr>
            <a:xfrm>
              <a:off x="-6442275" y="-10328509"/>
              <a:ext cx="18420922" cy="180080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-4163988" y="-9786412"/>
              <a:ext cx="15775983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59"/>
                </a:lnSpc>
              </a:pPr>
              <a:endParaRPr lang="en-US" sz="4000" b="1" spc="340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114300" y="1871478"/>
            <a:ext cx="15211834" cy="7637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3600" b="1" dirty="0" smtClean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на </a:t>
            </a:r>
            <a:r>
              <a:rPr lang="ru-RU" sz="3600" b="1" dirty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муниципальном уровне</a:t>
            </a:r>
            <a:r>
              <a:rPr lang="ru-RU" sz="3600" b="1" dirty="0" smtClean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:</a:t>
            </a:r>
          </a:p>
          <a:p>
            <a:pPr marL="571500" indent="-5715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наличие </a:t>
            </a:r>
            <a:r>
              <a:rPr lang="ru-RU" sz="3600" dirty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сетевых объединений, муниципальных творческих </a:t>
            </a:r>
            <a:r>
              <a:rPr lang="ru-RU" sz="3600" dirty="0" smtClean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групп </a:t>
            </a:r>
            <a:endParaRPr lang="ru-RU" sz="3600" dirty="0">
              <a:solidFill>
                <a:schemeClr val="bg1"/>
              </a:solidFill>
              <a:latin typeface="Montserrat Light" panose="020B0604020202020204" charset="0"/>
              <a:ea typeface="Calibri" panose="020F0502020204030204" pitchFamily="34" charset="0"/>
              <a:cs typeface="Montserrat Light" panose="020B0604020202020204" charset="0"/>
            </a:endParaRPr>
          </a:p>
          <a:p>
            <a:pPr marL="571500" indent="-5715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экспертное </a:t>
            </a:r>
            <a:r>
              <a:rPr lang="ru-RU" sz="3600" dirty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сопровождение практик ОО в </a:t>
            </a:r>
            <a:r>
              <a:rPr lang="ru-RU" sz="3600" dirty="0" smtClean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РАОП</a:t>
            </a:r>
          </a:p>
          <a:p>
            <a:pPr marL="571500" indent="-5715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наличие </a:t>
            </a:r>
            <a:r>
              <a:rPr lang="ru-RU" sz="3600" dirty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мониторинга школьных систем оценки </a:t>
            </a:r>
            <a:r>
              <a:rPr lang="ru-RU" sz="3600" dirty="0" smtClean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качества </a:t>
            </a:r>
            <a:endParaRPr lang="ru-RU" sz="3600" dirty="0">
              <a:solidFill>
                <a:schemeClr val="bg1"/>
              </a:solidFill>
              <a:latin typeface="Montserrat Light" panose="020B0604020202020204" charset="0"/>
              <a:ea typeface="Calibri" panose="020F0502020204030204" pitchFamily="34" charset="0"/>
              <a:cs typeface="Montserrat Light" panose="020B0604020202020204" charset="0"/>
            </a:endParaRPr>
          </a:p>
          <a:p>
            <a:pPr marL="571500" indent="-5715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наличие </a:t>
            </a:r>
            <a:r>
              <a:rPr lang="ru-RU" sz="3600" dirty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плана мероприятий для методистов и педагогов по овладению способами работы с результатами оценочных </a:t>
            </a:r>
            <a:r>
              <a:rPr lang="ru-RU" sz="3600" dirty="0" smtClean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процедур</a:t>
            </a:r>
          </a:p>
          <a:p>
            <a:pPr marL="571500" indent="-5715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наличие </a:t>
            </a:r>
            <a:r>
              <a:rPr lang="ru-RU" sz="3600" dirty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мониторинга образовательных потребностей и обоснование эффективных форм дополнительного профессионального образования </a:t>
            </a:r>
            <a:r>
              <a:rPr lang="ru-RU" sz="3600" dirty="0" smtClean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педагогов</a:t>
            </a:r>
            <a:endParaRPr lang="ru-RU" sz="3600" dirty="0">
              <a:solidFill>
                <a:schemeClr val="bg1"/>
              </a:solidFill>
              <a:latin typeface="Montserrat Light" panose="020B0604020202020204" charset="0"/>
              <a:ea typeface="Calibri" panose="020F0502020204030204" pitchFamily="34" charset="0"/>
              <a:cs typeface="Montserrat Light" panose="020B0604020202020204" charset="0"/>
            </a:endParaRPr>
          </a:p>
          <a:p>
            <a:pPr marL="571500" indent="-5715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наличие </a:t>
            </a:r>
            <a:r>
              <a:rPr lang="ru-RU" sz="3600" dirty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публикаций на сайте МСО результатов </a:t>
            </a:r>
            <a:r>
              <a:rPr lang="ru-RU" sz="3600" dirty="0" smtClean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исследования профессиональных </a:t>
            </a:r>
            <a:r>
              <a:rPr lang="ru-RU" sz="3600" dirty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дефицитов учителей</a:t>
            </a:r>
          </a:p>
          <a:p>
            <a:pPr>
              <a:spcBef>
                <a:spcPts val="1000"/>
              </a:spcBef>
            </a:pPr>
            <a:r>
              <a:rPr lang="ru-RU" sz="3600" dirty="0" smtClean="0">
                <a:solidFill>
                  <a:schemeClr val="bg1"/>
                </a:solidFill>
                <a:latin typeface="Montserrat Light" panose="020B0604020202020204" charset="0"/>
                <a:ea typeface="Calibri" panose="020F0502020204030204" pitchFamily="34" charset="0"/>
                <a:cs typeface="Montserrat Light" panose="020B0604020202020204" charset="0"/>
              </a:rPr>
              <a:t> </a:t>
            </a:r>
            <a:endParaRPr lang="ru-RU" sz="3600" dirty="0">
              <a:solidFill>
                <a:schemeClr val="bg1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grpSp>
        <p:nvGrpSpPr>
          <p:cNvPr id="15" name="Group 4"/>
          <p:cNvGrpSpPr/>
          <p:nvPr/>
        </p:nvGrpSpPr>
        <p:grpSpPr>
          <a:xfrm>
            <a:off x="15326134" y="1871478"/>
            <a:ext cx="2847566" cy="8187662"/>
            <a:chOff x="0" y="0"/>
            <a:chExt cx="5008115" cy="12727034"/>
          </a:xfrm>
        </p:grpSpPr>
        <p:pic>
          <p:nvPicPr>
            <p:cNvPr id="16" name="Picture 5"/>
            <p:cNvPicPr>
              <a:picLocks noChangeAspect="1"/>
            </p:cNvPicPr>
            <p:nvPr/>
          </p:nvPicPr>
          <p:blipFill>
            <a:blip r:embed="rId4" cstate="print"/>
            <a:srcRect l="12814" r="12814"/>
            <a:stretch>
              <a:fillRect/>
            </a:stretch>
          </p:blipFill>
          <p:spPr>
            <a:xfrm>
              <a:off x="0" y="0"/>
              <a:ext cx="5008115" cy="4242345"/>
            </a:xfrm>
            <a:prstGeom prst="rect">
              <a:avLst/>
            </a:prstGeom>
          </p:spPr>
        </p:pic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5" cstate="print"/>
            <a:srcRect l="10674" r="10674"/>
            <a:stretch>
              <a:fillRect/>
            </a:stretch>
          </p:blipFill>
          <p:spPr>
            <a:xfrm>
              <a:off x="0" y="4242345"/>
              <a:ext cx="5008115" cy="4242345"/>
            </a:xfrm>
            <a:prstGeom prst="rect">
              <a:avLst/>
            </a:prstGeom>
          </p:spPr>
        </p:pic>
        <p:pic>
          <p:nvPicPr>
            <p:cNvPr id="18" name="Picture 7"/>
            <p:cNvPicPr>
              <a:picLocks noChangeAspect="1"/>
            </p:cNvPicPr>
            <p:nvPr/>
          </p:nvPicPr>
          <p:blipFill>
            <a:blip r:embed="rId6" cstate="print"/>
            <a:srcRect l="5731" r="5731"/>
            <a:stretch>
              <a:fillRect/>
            </a:stretch>
          </p:blipFill>
          <p:spPr>
            <a:xfrm>
              <a:off x="0" y="8484689"/>
              <a:ext cx="5008115" cy="4242345"/>
            </a:xfrm>
            <a:prstGeom prst="rect">
              <a:avLst/>
            </a:prstGeom>
          </p:spPr>
        </p:pic>
      </p:grpSp>
      <p:pic>
        <p:nvPicPr>
          <p:cNvPr id="11" name="Picture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04800" y="-30578"/>
            <a:ext cx="1412252" cy="14122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1775774" y="132165"/>
            <a:ext cx="17277166" cy="1028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7280"/>
              </a:lnSpc>
            </a:pPr>
            <a:r>
              <a:rPr lang="ru-RU" sz="4000" b="1" spc="-56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  <a:cs typeface="Montserrat Light" panose="020B0604020202020204" charset="0"/>
              </a:rPr>
              <a:t>                          </a:t>
            </a:r>
            <a:r>
              <a:rPr lang="en-US" sz="4000" b="1" spc="-56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  <a:cs typeface="Montserrat Light" panose="020B0604020202020204" charset="0"/>
              </a:rPr>
              <a:t>СИСТЕМА</a:t>
            </a:r>
            <a:r>
              <a:rPr lang="ru-RU" sz="4000" b="1" spc="-56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4000" b="1" spc="-56" dirty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  <a:cs typeface="Montserrat Light" panose="020B0604020202020204" charset="0"/>
              </a:rPr>
              <a:t>МЕТОДИЧЕСКОЙ </a:t>
            </a:r>
            <a:r>
              <a:rPr lang="en-US" sz="4000" b="1" spc="-56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  <a:cs typeface="Montserrat Light" panose="020B0604020202020204" charset="0"/>
              </a:rPr>
              <a:t>РАБОТЫ</a:t>
            </a:r>
            <a:r>
              <a:rPr lang="ru-RU" sz="4000" b="1" spc="-56" dirty="0" smtClean="0">
                <a:solidFill>
                  <a:schemeClr val="accent1">
                    <a:lumMod val="75000"/>
                  </a:schemeClr>
                </a:solidFill>
                <a:latin typeface="Montserrat Light" panose="020B0604020202020204" charset="0"/>
                <a:cs typeface="Montserrat Light" panose="020B0604020202020204" charset="0"/>
              </a:rPr>
              <a:t>: показатели</a:t>
            </a:r>
            <a:endParaRPr lang="en-US" sz="4000" b="1" spc="-56" dirty="0">
              <a:solidFill>
                <a:schemeClr val="accent1">
                  <a:lumMod val="75000"/>
                </a:schemeClr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38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t="3763" b="113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800" y="-13116"/>
            <a:ext cx="5265295" cy="837762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" name="TextBox 11"/>
          <p:cNvSpPr txBox="1"/>
          <p:nvPr/>
        </p:nvSpPr>
        <p:spPr>
          <a:xfrm>
            <a:off x="788719" y="4838700"/>
            <a:ext cx="5309755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60"/>
              </a:lnSpc>
            </a:pPr>
            <a:r>
              <a:rPr lang="en-US" sz="4300" b="1" spc="408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МЕХАНИЗМЫ УПРАВЛЕНИЯ</a:t>
            </a:r>
          </a:p>
          <a:p>
            <a:pPr>
              <a:lnSpc>
                <a:spcPts val="5160"/>
              </a:lnSpc>
            </a:pPr>
            <a:r>
              <a:rPr lang="en-US" sz="4300" b="1" spc="408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КАЧЕСТВОМ ОБРАЗОВАНИЯ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5117" y="85073"/>
            <a:ext cx="11753286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500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Система оценки качества подготовки </a:t>
            </a:r>
            <a:r>
              <a:rPr lang="ru-RU" sz="350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обучающихся</a:t>
            </a:r>
            <a:endParaRPr lang="ru-RU" sz="3500" dirty="0">
              <a:solidFill>
                <a:schemeClr val="bg1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50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Система </a:t>
            </a:r>
            <a:r>
              <a:rPr lang="ru-RU" sz="3500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обеспечения объективности процедур оценки качества </a:t>
            </a:r>
            <a:r>
              <a:rPr lang="ru-RU" sz="350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образования</a:t>
            </a:r>
            <a:endParaRPr lang="ru-RU" sz="3500" dirty="0">
              <a:solidFill>
                <a:schemeClr val="bg1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50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Система </a:t>
            </a:r>
            <a:r>
              <a:rPr lang="ru-RU" sz="3500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мониторинга эффективности </a:t>
            </a:r>
            <a:r>
              <a:rPr lang="ru-RU" sz="350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руководителей </a:t>
            </a:r>
            <a:r>
              <a:rPr lang="ru-RU" sz="3500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образовательных </a:t>
            </a:r>
            <a:r>
              <a:rPr lang="ru-RU" sz="350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организаций  </a:t>
            </a:r>
            <a:endParaRPr lang="ru-RU" sz="3500" dirty="0">
              <a:solidFill>
                <a:schemeClr val="bg1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50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Система </a:t>
            </a:r>
            <a:r>
              <a:rPr lang="ru-RU" sz="3500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мониторинга качества повышения квалификации </a:t>
            </a:r>
            <a:r>
              <a:rPr lang="ru-RU" sz="350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педагогов</a:t>
            </a:r>
            <a:endParaRPr lang="ru-RU" sz="3500" dirty="0">
              <a:solidFill>
                <a:schemeClr val="bg1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50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Система </a:t>
            </a:r>
            <a:r>
              <a:rPr lang="ru-RU" sz="3500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методической работы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50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Система </a:t>
            </a:r>
            <a:r>
              <a:rPr lang="ru-RU" sz="3500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работы со школами с низкими образовательными </a:t>
            </a:r>
            <a:r>
              <a:rPr lang="ru-RU" sz="350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результатами</a:t>
            </a:r>
            <a:endParaRPr lang="ru-RU" sz="3500" dirty="0">
              <a:solidFill>
                <a:schemeClr val="bg1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50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Система </a:t>
            </a:r>
            <a:r>
              <a:rPr lang="ru-RU" sz="3500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развития </a:t>
            </a:r>
            <a:r>
              <a:rPr lang="ru-RU" sz="350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таланта </a:t>
            </a:r>
            <a:endParaRPr lang="ru-RU" sz="3500" dirty="0">
              <a:solidFill>
                <a:schemeClr val="bg1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50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Система профориентации</a:t>
            </a:r>
            <a:r>
              <a:rPr lang="en-US" sz="350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.</a:t>
            </a:r>
            <a:endParaRPr lang="ru-RU" sz="3500" dirty="0">
              <a:solidFill>
                <a:schemeClr val="bg1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Montserrat Light" panose="020B0604020202020204" charset="0"/>
              <a:cs typeface="Montserrat Light" panose="020B0604020202020204" charset="0"/>
            </a:endParaRP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504693" y="-419100"/>
            <a:ext cx="5105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020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/>
          <p:cNvPicPr>
            <a:picLocks noChangeAspect="1"/>
          </p:cNvPicPr>
          <p:nvPr/>
        </p:nvPicPr>
        <p:blipFill rotWithShape="1">
          <a:blip r:embed="rId3" cstate="print"/>
          <a:srcRect r="16331"/>
          <a:stretch/>
        </p:blipFill>
        <p:spPr>
          <a:xfrm>
            <a:off x="-32083" y="-2706"/>
            <a:ext cx="6661484" cy="10289706"/>
          </a:xfrm>
          <a:prstGeom prst="rect">
            <a:avLst/>
          </a:prstGeom>
          <a:solidFill>
            <a:schemeClr val="bg1">
              <a:alpha val="10000"/>
            </a:schemeClr>
          </a:solidFill>
        </p:spPr>
      </p:pic>
      <p:sp>
        <p:nvSpPr>
          <p:cNvPr id="2" name="AutoShape 2"/>
          <p:cNvSpPr/>
          <p:nvPr/>
        </p:nvSpPr>
        <p:spPr>
          <a:xfrm>
            <a:off x="-45538" y="3123"/>
            <a:ext cx="6672441" cy="10311764"/>
          </a:xfrm>
          <a:prstGeom prst="rect">
            <a:avLst/>
          </a:prstGeom>
          <a:solidFill>
            <a:srgbClr val="10609D">
              <a:alpha val="79000"/>
            </a:srgbClr>
          </a:solidFill>
        </p:spPr>
      </p:sp>
      <p:sp>
        <p:nvSpPr>
          <p:cNvPr id="24" name="AutoShape 2"/>
          <p:cNvSpPr/>
          <p:nvPr/>
        </p:nvSpPr>
        <p:spPr>
          <a:xfrm>
            <a:off x="6985522" y="666275"/>
            <a:ext cx="11074489" cy="8985459"/>
          </a:xfrm>
          <a:prstGeom prst="rect">
            <a:avLst/>
          </a:prstGeom>
          <a:solidFill>
            <a:srgbClr val="10609D"/>
          </a:solidFill>
        </p:spPr>
      </p:sp>
      <p:grpSp>
        <p:nvGrpSpPr>
          <p:cNvPr id="3" name="Group 3"/>
          <p:cNvGrpSpPr/>
          <p:nvPr/>
        </p:nvGrpSpPr>
        <p:grpSpPr>
          <a:xfrm rot="-5400000">
            <a:off x="1253209" y="-1012767"/>
            <a:ext cx="3848376" cy="6211512"/>
            <a:chOff x="0" y="0"/>
            <a:chExt cx="7413833" cy="53925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413833" cy="5392568"/>
            </a:xfrm>
            <a:custGeom>
              <a:avLst/>
              <a:gdLst/>
              <a:ahLst/>
              <a:cxnLst/>
              <a:rect l="l" t="t" r="r" b="b"/>
              <a:pathLst>
                <a:path w="7413833" h="5392568">
                  <a:moveTo>
                    <a:pt x="0" y="0"/>
                  </a:moveTo>
                  <a:lnTo>
                    <a:pt x="0" y="5392568"/>
                  </a:lnTo>
                  <a:lnTo>
                    <a:pt x="7413833" y="5392568"/>
                  </a:lnTo>
                  <a:lnTo>
                    <a:pt x="7413833" y="0"/>
                  </a:lnTo>
                  <a:lnTo>
                    <a:pt x="0" y="0"/>
                  </a:lnTo>
                  <a:close/>
                  <a:moveTo>
                    <a:pt x="7352873" y="5331608"/>
                  </a:moveTo>
                  <a:lnTo>
                    <a:pt x="59690" y="5331608"/>
                  </a:lnTo>
                  <a:lnTo>
                    <a:pt x="59690" y="59690"/>
                  </a:lnTo>
                  <a:lnTo>
                    <a:pt x="7352873" y="59690"/>
                  </a:lnTo>
                  <a:lnTo>
                    <a:pt x="7352873" y="5331608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43280" y="0"/>
            <a:ext cx="5989580" cy="3643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4200" b="1" spc="-56" dirty="0" err="1">
                <a:solidFill>
                  <a:srgbClr val="FFFFFF"/>
                </a:solidFill>
                <a:latin typeface="Montserrat Light"/>
              </a:rPr>
              <a:t>Анализ</a:t>
            </a:r>
            <a:r>
              <a:rPr lang="en-US" sz="4200" b="1" spc="-56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4200" b="1" spc="-56" dirty="0" err="1">
                <a:solidFill>
                  <a:srgbClr val="FFFFFF"/>
                </a:solidFill>
                <a:latin typeface="Montserrat Light"/>
              </a:rPr>
              <a:t>региональных</a:t>
            </a:r>
            <a:r>
              <a:rPr lang="en-US" sz="4200" b="1" spc="-56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4200" b="1" spc="-56" dirty="0" err="1">
                <a:solidFill>
                  <a:srgbClr val="FFFFFF"/>
                </a:solidFill>
                <a:latin typeface="Montserrat Light"/>
              </a:rPr>
              <a:t>управленческих</a:t>
            </a:r>
            <a:r>
              <a:rPr lang="en-US" sz="4200" b="1" spc="-56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4200" b="1" spc="-56" dirty="0" err="1">
                <a:solidFill>
                  <a:srgbClr val="FFFFFF"/>
                </a:solidFill>
                <a:latin typeface="Montserrat Light"/>
              </a:rPr>
              <a:t>механизмов</a:t>
            </a:r>
            <a:endParaRPr lang="en-US" sz="4200" b="1" spc="-56" dirty="0">
              <a:solidFill>
                <a:srgbClr val="FFFFFF"/>
              </a:solidFill>
              <a:latin typeface="Montserrat Ligh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46728194"/>
              </p:ext>
            </p:extLst>
          </p:nvPr>
        </p:nvGraphicFramePr>
        <p:xfrm>
          <a:off x="6985522" y="723601"/>
          <a:ext cx="11085446" cy="89473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7618"/>
                <a:gridCol w="8047437"/>
                <a:gridCol w="1087392"/>
                <a:gridCol w="1142999"/>
              </a:tblGrid>
              <a:tr h="23615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№ п/п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lt1"/>
                          </a:solidFill>
                          <a:effectLst/>
                          <a:latin typeface="Montserrat Light" panose="020B0604020202020204" charset="0"/>
                          <a:ea typeface="+mn-ea"/>
                          <a:cs typeface="Montserrat Light" panose="020B0604020202020204" charset="0"/>
                        </a:rPr>
                        <a:t>Характеристики</a:t>
                      </a: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 по направлениям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Балл региона/ </a:t>
                      </a:r>
                      <a:r>
                        <a:rPr lang="ru-RU" sz="2400" dirty="0" err="1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макс.балл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% от </a:t>
                      </a:r>
                      <a:r>
                        <a:rPr lang="ru-RU" sz="2400" b="1" kern="1200" dirty="0">
                          <a:solidFill>
                            <a:schemeClr val="lt1"/>
                          </a:solidFill>
                          <a:effectLst/>
                          <a:latin typeface="Montserrat Light" panose="020B0604020202020204" charset="0"/>
                          <a:ea typeface="+mn-ea"/>
                          <a:cs typeface="Montserrat Light" panose="020B0604020202020204" charset="0"/>
                        </a:rPr>
                        <a:t>макс. балла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</a:tr>
              <a:tr h="704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1</a:t>
                      </a:r>
                      <a:endParaRPr lang="ru-RU" sz="240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Система оценки качества подготовки обучающихся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19/22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86,4%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rgbClr val="00B050">
                        <a:alpha val="58000"/>
                      </a:srgbClr>
                    </a:solidFill>
                  </a:tcPr>
                </a:tc>
              </a:tr>
              <a:tr h="5575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2</a:t>
                      </a:r>
                      <a:endParaRPr lang="ru-RU" sz="240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Система обеспечения объективности процедур ОКО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11/14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78,6%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rgbClr val="00B050">
                        <a:alpha val="58000"/>
                      </a:srgbClr>
                    </a:solidFill>
                  </a:tcPr>
                </a:tc>
              </a:tr>
              <a:tr h="1070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3</a:t>
                      </a:r>
                      <a:endParaRPr lang="ru-RU" sz="240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Система мониторинга эффективности руководителей всех ОО  региона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0/29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0,0%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rgbClr val="C00000">
                        <a:alpha val="58000"/>
                      </a:srgbClr>
                    </a:solidFill>
                  </a:tcPr>
                </a:tc>
              </a:tr>
              <a:tr h="1070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4</a:t>
                      </a:r>
                      <a:endParaRPr lang="ru-RU" sz="240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Система мониторинга качества повышения квалификации педагогов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2/18</a:t>
                      </a:r>
                      <a:endParaRPr lang="ru-RU" sz="240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11,1%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rgbClr val="FF0000">
                        <a:alpha val="58000"/>
                      </a:srgbClr>
                    </a:solidFill>
                  </a:tcPr>
                </a:tc>
              </a:tr>
              <a:tr h="704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5</a:t>
                      </a:r>
                      <a:endParaRPr lang="ru-RU" sz="240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Система методической работы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3/14</a:t>
                      </a:r>
                      <a:endParaRPr lang="ru-RU" sz="240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21,4%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  <a:alpha val="58000"/>
                      </a:schemeClr>
                    </a:solidFill>
                  </a:tcPr>
                </a:tc>
              </a:tr>
              <a:tr h="1070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6</a:t>
                      </a:r>
                      <a:endParaRPr lang="ru-RU" sz="240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Система работы со школами с низкими образовательными результатами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7/13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53,8%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rgbClr val="FFFF00">
                        <a:alpha val="58000"/>
                      </a:srgbClr>
                    </a:solidFill>
                  </a:tcPr>
                </a:tc>
              </a:tr>
              <a:tr h="704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7</a:t>
                      </a:r>
                      <a:endParaRPr lang="ru-RU" sz="240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Система развития таланта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10/11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90,9%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rgbClr val="00B050">
                        <a:alpha val="58000"/>
                      </a:srgbClr>
                    </a:solidFill>
                  </a:tcPr>
                </a:tc>
              </a:tr>
              <a:tr h="704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8</a:t>
                      </a:r>
                      <a:endParaRPr lang="ru-RU" sz="240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Система профориентации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10/16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62,5%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rgbClr val="92D050">
                        <a:alpha val="58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15" name="Group 11"/>
          <p:cNvGrpSpPr/>
          <p:nvPr/>
        </p:nvGrpSpPr>
        <p:grpSpPr>
          <a:xfrm>
            <a:off x="871257" y="4684575"/>
            <a:ext cx="7401485" cy="1338152"/>
            <a:chOff x="0" y="-66675"/>
            <a:chExt cx="9868647" cy="1784204"/>
          </a:xfrm>
        </p:grpSpPr>
        <p:sp>
          <p:nvSpPr>
            <p:cNvPr id="16" name="TextBox 12"/>
            <p:cNvSpPr txBox="1"/>
            <p:nvPr/>
          </p:nvSpPr>
          <p:spPr>
            <a:xfrm>
              <a:off x="0" y="1050679"/>
              <a:ext cx="9868647" cy="6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200" b="1" spc="26" dirty="0" err="1">
                  <a:solidFill>
                    <a:srgbClr val="FFFF00"/>
                  </a:solidFill>
                  <a:latin typeface="Montserrat Light"/>
                </a:rPr>
                <a:t>Красноярский</a:t>
              </a:r>
              <a:r>
                <a:rPr lang="en-US" sz="4400" b="1" spc="26" dirty="0">
                  <a:solidFill>
                    <a:srgbClr val="FFFF00"/>
                  </a:solidFill>
                  <a:latin typeface="Montserrat Light"/>
                </a:rPr>
                <a:t> </a:t>
              </a:r>
              <a:r>
                <a:rPr lang="en-US" sz="3200" b="1" spc="26" dirty="0" err="1">
                  <a:solidFill>
                    <a:srgbClr val="FFFF00"/>
                  </a:solidFill>
                  <a:latin typeface="Montserrat Light"/>
                </a:rPr>
                <a:t>край</a:t>
              </a:r>
              <a:endParaRPr lang="en-US" sz="3200" b="1" spc="26" dirty="0">
                <a:solidFill>
                  <a:srgbClr val="FFFF00"/>
                </a:solidFill>
                <a:latin typeface="Montserrat Light"/>
              </a:endParaRPr>
            </a:p>
          </p:txBody>
        </p:sp>
        <p:sp>
          <p:nvSpPr>
            <p:cNvPr id="17" name="TextBox 13"/>
            <p:cNvSpPr txBox="1"/>
            <p:nvPr/>
          </p:nvSpPr>
          <p:spPr>
            <a:xfrm>
              <a:off x="0" y="-66675"/>
              <a:ext cx="9868647" cy="724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59"/>
                </a:lnSpc>
              </a:pPr>
              <a:r>
                <a:rPr lang="en-US" sz="2800" spc="340" dirty="0">
                  <a:solidFill>
                    <a:schemeClr val="bg1"/>
                  </a:solidFill>
                  <a:latin typeface="Montserrat Light" panose="020B0604020202020204" charset="0"/>
                  <a:cs typeface="Montserrat Light" panose="020B0604020202020204" charset="0"/>
                </a:rPr>
                <a:t>РЕГИОН: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70008" y="6378661"/>
            <a:ext cx="7239727" cy="1283265"/>
            <a:chOff x="-139565" y="-66675"/>
            <a:chExt cx="10008212" cy="1711021"/>
          </a:xfrm>
        </p:grpSpPr>
        <p:sp>
          <p:nvSpPr>
            <p:cNvPr id="19" name="TextBox 18"/>
            <p:cNvSpPr txBox="1"/>
            <p:nvPr/>
          </p:nvSpPr>
          <p:spPr>
            <a:xfrm>
              <a:off x="-139565" y="1050679"/>
              <a:ext cx="10008212" cy="5936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400" spc="26" dirty="0">
                  <a:solidFill>
                    <a:schemeClr val="bg1"/>
                  </a:solidFill>
                  <a:latin typeface="Montserrat Light"/>
                </a:rPr>
                <a:t>62 </a:t>
              </a:r>
              <a:r>
                <a:rPr lang="en-US" sz="2400" spc="26" dirty="0" err="1">
                  <a:solidFill>
                    <a:schemeClr val="bg1"/>
                  </a:solidFill>
                  <a:latin typeface="Montserrat Light"/>
                </a:rPr>
                <a:t>балла</a:t>
              </a:r>
              <a:r>
                <a:rPr lang="en-US" sz="2400" spc="26" dirty="0">
                  <a:solidFill>
                    <a:schemeClr val="bg1"/>
                  </a:solidFill>
                  <a:latin typeface="Montserrat Light"/>
                </a:rPr>
                <a:t>/137 </a:t>
              </a:r>
              <a:r>
                <a:rPr lang="en-US" sz="2400" spc="26" dirty="0" err="1">
                  <a:solidFill>
                    <a:schemeClr val="bg1"/>
                  </a:solidFill>
                  <a:latin typeface="Montserrat Light"/>
                </a:rPr>
                <a:t>баллов</a:t>
              </a:r>
              <a:endParaRPr lang="en-US" sz="2400" spc="26" dirty="0">
                <a:solidFill>
                  <a:schemeClr val="bg1"/>
                </a:solidFill>
                <a:latin typeface="Montserrat Ligh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139565" y="-66675"/>
              <a:ext cx="10008212" cy="7245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759"/>
                </a:lnSpc>
              </a:pPr>
              <a:r>
                <a:rPr lang="en-US" sz="2800" spc="340" dirty="0" smtClean="0">
                  <a:solidFill>
                    <a:schemeClr val="bg1"/>
                  </a:solidFill>
                  <a:latin typeface="Montserrat Light" panose="020B0604020202020204" charset="0"/>
                  <a:cs typeface="Montserrat Light" panose="020B0604020202020204" charset="0"/>
                </a:rPr>
                <a:t>РЕЗУЛЬТАТ РЕГИОНА: </a:t>
              </a:r>
              <a:endParaRPr lang="en-US" sz="2800" spc="340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</p:txBody>
        </p:sp>
      </p:grpSp>
      <p:grpSp>
        <p:nvGrpSpPr>
          <p:cNvPr id="21" name="Group 14"/>
          <p:cNvGrpSpPr/>
          <p:nvPr/>
        </p:nvGrpSpPr>
        <p:grpSpPr>
          <a:xfrm>
            <a:off x="871257" y="8048252"/>
            <a:ext cx="7401485" cy="1429881"/>
            <a:chOff x="-1316771" y="-40042"/>
            <a:chExt cx="9868647" cy="1906507"/>
          </a:xfrm>
        </p:grpSpPr>
        <p:sp>
          <p:nvSpPr>
            <p:cNvPr id="22" name="TextBox 15"/>
            <p:cNvSpPr txBox="1"/>
            <p:nvPr/>
          </p:nvSpPr>
          <p:spPr>
            <a:xfrm>
              <a:off x="-1316771" y="1199616"/>
              <a:ext cx="9868647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800" b="1" spc="26" dirty="0">
                  <a:solidFill>
                    <a:srgbClr val="FFFF00"/>
                  </a:solidFill>
                  <a:latin typeface="Montserrat Light"/>
                </a:rPr>
                <a:t>22 </a:t>
              </a:r>
              <a:r>
                <a:rPr lang="en-US" sz="2800" b="1" spc="26" dirty="0" err="1" smtClean="0">
                  <a:solidFill>
                    <a:srgbClr val="FFFF00"/>
                  </a:solidFill>
                  <a:latin typeface="Montserrat Light"/>
                </a:rPr>
                <a:t>место</a:t>
              </a:r>
              <a:r>
                <a:rPr lang="ru-RU" sz="2400" spc="26" dirty="0" smtClean="0">
                  <a:solidFill>
                    <a:schemeClr val="bg1"/>
                  </a:solidFill>
                  <a:latin typeface="Montserrat Light"/>
                </a:rPr>
                <a:t>/</a:t>
              </a:r>
              <a:r>
                <a:rPr lang="en-US" sz="2400" spc="26" dirty="0" smtClean="0">
                  <a:solidFill>
                    <a:schemeClr val="bg1"/>
                  </a:solidFill>
                  <a:latin typeface="Montserrat Light"/>
                </a:rPr>
                <a:t>85 </a:t>
              </a:r>
              <a:r>
                <a:rPr lang="en-US" sz="2400" spc="26" dirty="0" err="1">
                  <a:solidFill>
                    <a:schemeClr val="bg1"/>
                  </a:solidFill>
                  <a:latin typeface="Montserrat Light"/>
                </a:rPr>
                <a:t>субъектов</a:t>
              </a:r>
              <a:r>
                <a:rPr lang="en-US" sz="2400" spc="26" dirty="0">
                  <a:solidFill>
                    <a:schemeClr val="bg1"/>
                  </a:solidFill>
                  <a:latin typeface="Montserrat Light"/>
                </a:rPr>
                <a:t> </a:t>
              </a:r>
            </a:p>
          </p:txBody>
        </p:sp>
        <p:sp>
          <p:nvSpPr>
            <p:cNvPr id="23" name="TextBox 16"/>
            <p:cNvSpPr txBox="1"/>
            <p:nvPr/>
          </p:nvSpPr>
          <p:spPr>
            <a:xfrm>
              <a:off x="-1316771" y="-40042"/>
              <a:ext cx="9868647" cy="724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59"/>
                </a:lnSpc>
              </a:pPr>
              <a:r>
                <a:rPr lang="en-US" sz="2800" spc="340" dirty="0" smtClean="0">
                  <a:solidFill>
                    <a:schemeClr val="bg1"/>
                  </a:solidFill>
                  <a:latin typeface="Montserrat Light" panose="020B0604020202020204" charset="0"/>
                  <a:cs typeface="Montserrat Light" panose="020B0604020202020204" charset="0"/>
                </a:rPr>
                <a:t>РЕЙТИНГ РЕГИОНА:</a:t>
              </a:r>
              <a:endParaRPr lang="en-US" sz="2800" spc="340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9266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4111" r="141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017177" y="-5928528"/>
            <a:ext cx="2139037" cy="15621002"/>
            <a:chOff x="0" y="0"/>
            <a:chExt cx="1999489" cy="144112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9489" cy="14411278"/>
            </a:xfrm>
            <a:custGeom>
              <a:avLst/>
              <a:gdLst/>
              <a:ahLst/>
              <a:cxnLst/>
              <a:rect l="l" t="t" r="r" b="b"/>
              <a:pathLst>
                <a:path w="1999489" h="14411278">
                  <a:moveTo>
                    <a:pt x="0" y="0"/>
                  </a:moveTo>
                  <a:lnTo>
                    <a:pt x="0" y="14411278"/>
                  </a:lnTo>
                  <a:lnTo>
                    <a:pt x="1999489" y="14411278"/>
                  </a:lnTo>
                  <a:lnTo>
                    <a:pt x="1999489" y="0"/>
                  </a:lnTo>
                  <a:lnTo>
                    <a:pt x="0" y="0"/>
                  </a:lnTo>
                  <a:close/>
                  <a:moveTo>
                    <a:pt x="1938529" y="14350318"/>
                  </a:moveTo>
                  <a:lnTo>
                    <a:pt x="59690" y="14350318"/>
                  </a:lnTo>
                  <a:lnTo>
                    <a:pt x="59690" y="59690"/>
                  </a:lnTo>
                  <a:lnTo>
                    <a:pt x="1938529" y="59690"/>
                  </a:lnTo>
                  <a:lnTo>
                    <a:pt x="1938529" y="14350318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0" y="3314701"/>
            <a:ext cx="18288000" cy="69723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>
            <a:off x="1981200" y="886884"/>
            <a:ext cx="17223574" cy="1765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3600" b="1" spc="-56" dirty="0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СИСТЕМА</a:t>
            </a:r>
            <a:r>
              <a:rPr lang="ru-RU" sz="3600" b="1" spc="-56" dirty="0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ОЦЕНКИ КАЧЕСТВА ПОДГОТОВКИ ОБУЧАЮЩИХСЯ</a:t>
            </a:r>
          </a:p>
          <a:p>
            <a:pPr algn="ctr">
              <a:lnSpc>
                <a:spcPts val="7280"/>
              </a:lnSpc>
            </a:pPr>
            <a:r>
              <a:rPr lang="ru-RU" sz="3600" b="1" spc="-56" dirty="0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СИСТЕМА ОБЕСПЕЧЕНИЯ ОБЪЕКТИВНОСТИ ПРОЦЕДУР </a:t>
            </a:r>
            <a:endParaRPr lang="en-US" sz="3600" b="1" spc="-56" dirty="0">
              <a:solidFill>
                <a:srgbClr val="FFFFFF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095" y="215813"/>
            <a:ext cx="2139039" cy="2139039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8062222"/>
              </p:ext>
            </p:extLst>
          </p:nvPr>
        </p:nvGraphicFramePr>
        <p:xfrm>
          <a:off x="190500" y="3511328"/>
          <a:ext cx="17907000" cy="640669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3350150"/>
                <a:gridCol w="2278425"/>
                <a:gridCol w="2278425"/>
              </a:tblGrid>
              <a:tr h="3485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Система оценки качества подготовки обучающихся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19/22</a:t>
                      </a:r>
                      <a:endParaRPr lang="ru-RU" sz="240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86,4%</a:t>
                      </a:r>
                      <a:endParaRPr lang="ru-RU" sz="24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217815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Система проводимых процедур оценки образовательных результатов сформирована частично</a:t>
                      </a:r>
                      <a:br>
                        <a:rPr lang="ru-RU" sz="2400" b="0" dirty="0">
                          <a:effectLst/>
                        </a:rPr>
                      </a:br>
                      <a:r>
                        <a:rPr lang="ru-RU" sz="2400" b="0" dirty="0">
                          <a:effectLst/>
                        </a:rPr>
                        <a:t>Показатели оценки качества соответствуют обоснованной системе</a:t>
                      </a:r>
                      <a:br>
                        <a:rPr lang="ru-RU" sz="2400" b="0" dirty="0">
                          <a:effectLst/>
                        </a:rPr>
                      </a:br>
                      <a:r>
                        <a:rPr lang="ru-RU" sz="2400" b="0" dirty="0">
                          <a:effectLst/>
                        </a:rPr>
                        <a:t>Мониторинг проводится по всем показателям</a:t>
                      </a:r>
                      <a:br>
                        <a:rPr lang="ru-RU" sz="2400" b="0" dirty="0">
                          <a:effectLst/>
                        </a:rPr>
                      </a:br>
                      <a:r>
                        <a:rPr lang="ru-RU" sz="2400" b="0" dirty="0">
                          <a:effectLst/>
                        </a:rPr>
                        <a:t>Анализ результатов проводится по 1 и более процедурам</a:t>
                      </a:r>
                      <a:br>
                        <a:rPr lang="ru-RU" sz="2400" b="0" dirty="0">
                          <a:effectLst/>
                        </a:rPr>
                      </a:br>
                      <a:r>
                        <a:rPr lang="ru-RU" sz="2400" b="0" dirty="0">
                          <a:effectLst/>
                        </a:rPr>
                        <a:t>Адресные рекомендации представлены по результатам анализа 1 года</a:t>
                      </a:r>
                      <a:br>
                        <a:rPr lang="ru-RU" sz="2400" b="0" dirty="0">
                          <a:effectLst/>
                        </a:rPr>
                      </a:br>
                      <a:r>
                        <a:rPr lang="ru-RU" sz="2400" b="0" dirty="0">
                          <a:effectLst/>
                        </a:rPr>
                        <a:t>Управленческие решения представлены относительно нескольких групп субъектов образовательного процесса</a:t>
                      </a:r>
                      <a:endParaRPr lang="ru-RU" sz="2400" b="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85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Система обеспечения объективности процедур ОКО</a:t>
                      </a:r>
                      <a:endParaRPr lang="ru-RU" sz="2400" b="1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11/14</a:t>
                      </a:r>
                      <a:endParaRPr lang="ru-RU" sz="2400" b="1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78,6%</a:t>
                      </a:r>
                      <a:endParaRPr lang="ru-RU" sz="2400" b="1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275894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Наличие обоснованных целей по формированию позитивного отношения к вопросам объективной оценки и по использованию объективных результатов для управления качеством образования</a:t>
                      </a:r>
                      <a:br>
                        <a:rPr lang="ru-RU" sz="2400" b="0" dirty="0">
                          <a:effectLst/>
                        </a:rPr>
                      </a:br>
                      <a:r>
                        <a:rPr lang="ru-RU" sz="2400" b="0" dirty="0">
                          <a:effectLst/>
                        </a:rPr>
                        <a:t>Региональные показатели по контролю объективности в конкретных ОО, по мониторингу объективности результатов оценочных процедур, по механизмам обеспечения позитивного отношения к вопросам объективной оценки в ОО и МО представлены полностью</a:t>
                      </a:r>
                      <a:br>
                        <a:rPr lang="ru-RU" sz="2400" b="0" dirty="0">
                          <a:effectLst/>
                        </a:rPr>
                      </a:br>
                      <a:r>
                        <a:rPr lang="ru-RU" sz="2400" b="0" dirty="0">
                          <a:effectLst/>
                        </a:rPr>
                        <a:t>Мониторинг показателей проводится</a:t>
                      </a:r>
                      <a:br>
                        <a:rPr lang="ru-RU" sz="2400" b="0" dirty="0">
                          <a:effectLst/>
                        </a:rPr>
                      </a:br>
                      <a:r>
                        <a:rPr lang="ru-RU" sz="2400" b="0" dirty="0">
                          <a:effectLst/>
                        </a:rPr>
                        <a:t>Адресные рекомендации по результатам анализа отсутствуют</a:t>
                      </a:r>
                      <a:br>
                        <a:rPr lang="ru-RU" sz="2400" b="0" dirty="0">
                          <a:effectLst/>
                        </a:rPr>
                      </a:br>
                      <a:r>
                        <a:rPr lang="ru-RU" sz="2400" b="0" dirty="0">
                          <a:effectLst/>
                        </a:rPr>
                        <a:t>Мероприятия по повышению объективности оценки результатов в ОО отсутствуют</a:t>
                      </a:r>
                      <a:br>
                        <a:rPr lang="ru-RU" sz="2400" b="0" dirty="0">
                          <a:effectLst/>
                        </a:rPr>
                      </a:br>
                      <a:r>
                        <a:rPr lang="ru-RU" sz="2400" b="0" dirty="0">
                          <a:effectLst/>
                        </a:rPr>
                        <a:t>Управленческие решения по результатам анализа отсутствуют</a:t>
                      </a:r>
                      <a:endParaRPr lang="ru-RU" sz="2400" b="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130598" y="1359762"/>
            <a:ext cx="2139039" cy="213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517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t="3763" b="113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1000" y="495300"/>
            <a:ext cx="5477198" cy="9525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" name="TextBox 11"/>
          <p:cNvSpPr txBox="1"/>
          <p:nvPr/>
        </p:nvSpPr>
        <p:spPr>
          <a:xfrm>
            <a:off x="529957" y="1714500"/>
            <a:ext cx="5179284" cy="6668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60"/>
              </a:lnSpc>
            </a:pPr>
            <a:r>
              <a:rPr lang="ru-RU" sz="3000" b="1" spc="408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ИНТЕГРИРОВАННАЯ ОЦЕНКА КАЧЕСТВА И ОБЪЕКТИВНОСТИ ПРОВЕДЕНИЯ ОСНОВНОГО ПЕРИОДА ЕГЭ, </a:t>
            </a:r>
          </a:p>
          <a:p>
            <a:pPr>
              <a:lnSpc>
                <a:spcPts val="5160"/>
              </a:lnSpc>
            </a:pPr>
            <a:r>
              <a:rPr lang="ru-RU" sz="3000" b="1" spc="408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ГИА-9 И ИНЫХ ОЦЕНОЧНЫХ ПРОЦЕДУР В 2019 ГОДУ </a:t>
            </a:r>
            <a:endParaRPr lang="en-US" sz="3000" b="1" spc="408" dirty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109969"/>
              </p:ext>
            </p:extLst>
          </p:nvPr>
        </p:nvGraphicFramePr>
        <p:xfrm>
          <a:off x="6553200" y="495300"/>
          <a:ext cx="11353800" cy="596880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57400"/>
                <a:gridCol w="2012612"/>
                <a:gridCol w="1932653"/>
                <a:gridCol w="1845935"/>
                <a:gridCol w="1752600"/>
                <a:gridCol w="1752600"/>
              </a:tblGrid>
              <a:tr h="1104424"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Интегрированная </a:t>
                      </a:r>
                      <a:endParaRPr lang="en-US" sz="24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оценка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Критерии интегрированной оценки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ГИА-9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</a:tr>
              <a:tr h="259877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ВПР и механизмы управления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Орг</a:t>
                      </a:r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-технолог.</a:t>
                      </a:r>
                      <a:r>
                        <a:rPr lang="ru-RU" sz="24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 обеспечение ЕГЭ и результаты оценивания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Контроль (надзор) на ЕГЭ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Открытость</a:t>
                      </a:r>
                      <a:r>
                        <a:rPr lang="ru-RU" sz="24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 деятельности ОИВ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1073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max – </a:t>
                      </a:r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1000 </a:t>
                      </a:r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б</a:t>
                      </a:r>
                      <a:r>
                        <a:rPr lang="ru-RU" sz="24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 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max</a:t>
                      </a:r>
                      <a:r>
                        <a:rPr lang="en-US" sz="20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 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– 400 </a:t>
                      </a:r>
                      <a:r>
                        <a:rPr lang="ru-RU" sz="24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б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max –</a:t>
                      </a:r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300 </a:t>
                      </a:r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б 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max –</a:t>
                      </a:r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 200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б</a:t>
                      </a:r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 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max</a:t>
                      </a:r>
                      <a:r>
                        <a:rPr lang="en-US" sz="20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 –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 100 </a:t>
                      </a:r>
                      <a:r>
                        <a:rPr lang="ru-RU" sz="24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б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max –</a:t>
                      </a:r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 680 </a:t>
                      </a:r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б</a:t>
                      </a:r>
                      <a:r>
                        <a:rPr lang="ru-RU" sz="24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 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</a:tr>
              <a:tr h="1454873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65</a:t>
                      </a:r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/ 666 б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23</a:t>
                      </a:r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/ 266 б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81-82</a:t>
                      </a:r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/ </a:t>
                      </a:r>
                      <a:endParaRPr lang="en-US" sz="24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  <a:p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127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б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1-45</a:t>
                      </a:r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/</a:t>
                      </a:r>
                      <a:r>
                        <a:rPr lang="ru-RU" sz="24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 200 б.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68-75</a:t>
                      </a:r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/ 73 </a:t>
                      </a:r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б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35</a:t>
                      </a:r>
                      <a:r>
                        <a:rPr lang="ru-RU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/</a:t>
                      </a:r>
                      <a:r>
                        <a:rPr lang="ru-RU" sz="24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ontserrat Light" panose="020B0604020202020204" charset="0"/>
                          <a:cs typeface="Montserrat Light" panose="020B0604020202020204" charset="0"/>
                        </a:rPr>
                        <a:t> 496 б</a:t>
                      </a:r>
                      <a:endParaRPr lang="ru-RU" sz="2400" dirty="0">
                        <a:solidFill>
                          <a:schemeClr val="bg1">
                            <a:lumMod val="95000"/>
                          </a:schemeClr>
                        </a:solidFill>
                        <a:latin typeface="Montserrat Light" panose="020B0604020202020204" charset="0"/>
                        <a:cs typeface="Montserrat Ligh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alpha val="96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705600" y="7048500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759"/>
              </a:lnSpc>
            </a:pPr>
            <a:r>
              <a:rPr lang="en-US" sz="2800" spc="34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РЕГИОН</a:t>
            </a:r>
            <a:r>
              <a:rPr lang="ru-RU" sz="2800" spc="34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2800" b="1" spc="26" dirty="0" err="1">
                <a:solidFill>
                  <a:srgbClr val="FFFF00"/>
                </a:solidFill>
                <a:latin typeface="Montserrat Light"/>
              </a:rPr>
              <a:t>Красноярский</a:t>
            </a:r>
            <a:r>
              <a:rPr lang="en-US" sz="4000" b="1" spc="26" dirty="0">
                <a:solidFill>
                  <a:srgbClr val="FFFF00"/>
                </a:solidFill>
                <a:latin typeface="Montserrat Light"/>
              </a:rPr>
              <a:t> </a:t>
            </a:r>
            <a:r>
              <a:rPr lang="en-US" sz="2800" b="1" spc="26" dirty="0" err="1">
                <a:solidFill>
                  <a:srgbClr val="FFFF00"/>
                </a:solidFill>
                <a:latin typeface="Montserrat Light"/>
              </a:rPr>
              <a:t>край</a:t>
            </a:r>
            <a:endParaRPr lang="en-US" sz="2800" b="1" spc="26" dirty="0">
              <a:solidFill>
                <a:srgbClr val="FFFF00"/>
              </a:solidFill>
              <a:latin typeface="Montserrat Light"/>
            </a:endParaRPr>
          </a:p>
          <a:p>
            <a:pPr>
              <a:lnSpc>
                <a:spcPts val="4759"/>
              </a:lnSpc>
            </a:pPr>
            <a:r>
              <a:rPr lang="ru-RU" sz="2800" spc="34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2800" spc="34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:</a:t>
            </a:r>
            <a:endParaRPr lang="en-US" sz="2800" spc="340" dirty="0">
              <a:solidFill>
                <a:schemeClr val="bg1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77800" y="7048500"/>
            <a:ext cx="449469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spc="340" dirty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МЕСТО В </a:t>
            </a:r>
            <a:r>
              <a:rPr lang="ru-RU" sz="2800" spc="340" dirty="0" smtClean="0">
                <a:solidFill>
                  <a:schemeClr val="bg1"/>
                </a:solidFill>
                <a:latin typeface="Montserrat Light" panose="020B0604020202020204" charset="0"/>
                <a:cs typeface="Montserrat Light" panose="020B0604020202020204" charset="0"/>
              </a:rPr>
              <a:t>РЕЙТИНГЕ</a:t>
            </a:r>
          </a:p>
          <a:p>
            <a:endParaRPr lang="ru-RU" sz="2800" spc="340" dirty="0">
              <a:solidFill>
                <a:schemeClr val="bg1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r>
              <a:rPr lang="ru-RU" sz="2800" b="1" spc="26" dirty="0" smtClean="0">
                <a:solidFill>
                  <a:srgbClr val="FFFF00"/>
                </a:solidFill>
                <a:latin typeface="Montserrat Light"/>
              </a:rPr>
              <a:t>65/</a:t>
            </a:r>
            <a:r>
              <a:rPr lang="ru-RU" sz="2800" spc="26" dirty="0" smtClean="0">
                <a:latin typeface="Montserrat Light"/>
              </a:rPr>
              <a:t>85</a:t>
            </a:r>
            <a:endParaRPr lang="ru-RU" sz="2800" b="1" spc="26" dirty="0">
              <a:solidFill>
                <a:srgbClr val="FFFF00"/>
              </a:solidFill>
              <a:latin typeface="Montserrat Ligh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4999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t="20087" b="49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86140" y="-147683"/>
            <a:ext cx="6001490" cy="10434683"/>
          </a:xfrm>
          <a:prstGeom prst="rect">
            <a:avLst/>
          </a:prstGeom>
          <a:solidFill>
            <a:srgbClr val="FFFFFF">
              <a:alpha val="72000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889432" y="2369768"/>
            <a:ext cx="4945292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5500" b="1" spc="522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СИСТЕМА РАЗВИТИЯ ТАЛАНТА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8861056"/>
              </p:ext>
            </p:extLst>
          </p:nvPr>
        </p:nvGraphicFramePr>
        <p:xfrm>
          <a:off x="6582216" y="227120"/>
          <a:ext cx="11381934" cy="9716982"/>
        </p:xfrm>
        <a:graphic>
          <a:graphicData uri="http://schemas.openxmlformats.org/drawingml/2006/table">
            <a:tbl>
              <a:tblPr firstRow="1" firstCol="1" bandRow="1">
                <a:effectLst>
                  <a:reflection endPos="0" dist="50800" dir="5400000" sy="-100000" algn="bl" rotWithShape="0"/>
                </a:effectLst>
                <a:tableStyleId>{5C22544A-7EE6-4342-B048-85BDC9FD1C3A}</a:tableStyleId>
              </a:tblPr>
              <a:tblGrid>
                <a:gridCol w="9973860"/>
                <a:gridCol w="1408074"/>
              </a:tblGrid>
              <a:tr h="6520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Система развития таланта</a:t>
                      </a:r>
                      <a:endParaRPr lang="ru-RU" sz="28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10</a:t>
                      </a:r>
                      <a:endParaRPr lang="ru-RU" sz="2800" dirty="0"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ctr">
                    <a:solidFill>
                      <a:srgbClr val="00B050">
                        <a:alpha val="57000"/>
                      </a:srgbClr>
                    </a:solidFill>
                  </a:tcPr>
                </a:tc>
              </a:tr>
              <a:tr h="6099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Наличие обоснованной методики развития таланта, включающей:</a:t>
                      </a:r>
                      <a:endParaRPr lang="ru-RU" sz="2400" b="0" dirty="0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 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</a:tr>
              <a:tr h="5678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учет специфики ОО</a:t>
                      </a:r>
                      <a:endParaRPr lang="ru-RU" sz="2400" b="0" dirty="0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1</a:t>
                      </a:r>
                      <a:endParaRPr lang="ru-RU" sz="2400" b="1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</a:tr>
              <a:tr h="6099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систему выявления таланта</a:t>
                      </a:r>
                      <a:endParaRPr lang="ru-RU" sz="2400" b="0" dirty="0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1</a:t>
                      </a:r>
                      <a:endParaRPr lang="ru-RU" sz="2400" b="1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</a:tr>
              <a:tr h="6099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систему поддержки и развития таланта</a:t>
                      </a:r>
                      <a:endParaRPr lang="ru-RU" sz="2400" b="0" dirty="0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1</a:t>
                      </a:r>
                      <a:endParaRPr lang="ru-RU" sz="2400" b="1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</a:tr>
              <a:tr h="1219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Наличие региональных показателей (2 - соответствующих обоснованной методике, 1 - не соответствующих методике, 0 - нет):</a:t>
                      </a:r>
                      <a:endParaRPr lang="ru-RU" sz="2400" b="0" dirty="0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 </a:t>
                      </a:r>
                      <a:endParaRPr lang="ru-RU" sz="2400" b="1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</a:tr>
              <a:tr h="6099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rgbClr val="92D050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по выявлению таланта</a:t>
                      </a:r>
                      <a:endParaRPr lang="ru-RU" sz="2400" b="0" dirty="0">
                        <a:solidFill>
                          <a:srgbClr val="92D050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0</a:t>
                      </a:r>
                      <a:endParaRPr lang="ru-RU" sz="2400" b="1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</a:tr>
              <a:tr h="6099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rgbClr val="92D050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по поддержке и развитию таланта</a:t>
                      </a:r>
                      <a:endParaRPr lang="ru-RU" sz="2400" b="0" dirty="0">
                        <a:solidFill>
                          <a:srgbClr val="92D050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2</a:t>
                      </a:r>
                      <a:endParaRPr lang="ru-RU" sz="2400" b="1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</a:tr>
              <a:tr h="6099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Наличие показателей с негативными последствиями</a:t>
                      </a:r>
                      <a:endParaRPr lang="ru-RU" sz="2400" b="0" dirty="0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0</a:t>
                      </a:r>
                      <a:endParaRPr lang="ru-RU" sz="2400" b="1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</a:tr>
              <a:tr h="6099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Наличие мониторинга показателей</a:t>
                      </a:r>
                      <a:endParaRPr lang="ru-RU" sz="2400" b="0" dirty="0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1</a:t>
                      </a:r>
                      <a:endParaRPr lang="ru-RU" sz="2400" b="1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</a:tr>
              <a:tr h="6099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Проведение анализа результатов мониторинга</a:t>
                      </a:r>
                      <a:endParaRPr lang="ru-RU" sz="2400" b="0" dirty="0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1</a:t>
                      </a:r>
                      <a:endParaRPr lang="ru-RU" sz="2400" b="1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</a:tr>
              <a:tr h="1219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Наличие адресных рекомендаций по результатам анализа (своего и/или внешнего)</a:t>
                      </a:r>
                      <a:endParaRPr lang="ru-RU" sz="2400" b="0" dirty="0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0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</a:tr>
              <a:tr h="6099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Наличие управленческих решений по результатам анализа</a:t>
                      </a:r>
                      <a:endParaRPr lang="ru-RU" sz="2400" b="0" dirty="0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1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</a:tr>
              <a:tr h="5678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Наличие отдельных мероприятий по направлению</a:t>
                      </a:r>
                      <a:endParaRPr lang="ru-RU" sz="2400" b="0" dirty="0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Montserrat Light" panose="020B0604020202020204" charset="0"/>
                          <a:cs typeface="Montserrat Light" panose="020B0604020202020204" charset="0"/>
                        </a:rPr>
                        <a:t>2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Montserrat Light" panose="020B0604020202020204" charset="0"/>
                        <a:ea typeface="Calibri" panose="020F0502020204030204" pitchFamily="34" charset="0"/>
                        <a:cs typeface="Montserrat Light" panose="020B060402020202020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57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27120"/>
            <a:ext cx="1947862" cy="19478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28292" y="6132981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200" b="1" dirty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568" y="6877088"/>
            <a:ext cx="6345648" cy="1497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b="1" spc="340" dirty="0">
                <a:solidFill>
                  <a:srgbClr val="10609D"/>
                </a:solidFill>
                <a:latin typeface="Montserrat Light"/>
              </a:rPr>
              <a:t>САЙТ И БАЗА ДАННЫХ</a:t>
            </a:r>
          </a:p>
          <a:p>
            <a:pPr algn="ctr">
              <a:lnSpc>
                <a:spcPts val="4420"/>
              </a:lnSpc>
            </a:pPr>
            <a:r>
              <a:rPr lang="en-US" b="1" spc="340" dirty="0">
                <a:solidFill>
                  <a:srgbClr val="10609D"/>
                </a:solidFill>
                <a:latin typeface="Montserrat Light"/>
              </a:rPr>
              <a:t>«ОДАРЕННЫЕ ДЕТИ КРАСНОЯРЬЯ»</a:t>
            </a:r>
          </a:p>
          <a:p>
            <a:endParaRPr lang="ru-RU" dirty="0">
              <a:solidFill>
                <a:srgbClr val="106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331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66" y="5306339"/>
            <a:ext cx="18721569" cy="492189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-12666" y="2054768"/>
            <a:ext cx="13709405" cy="3378666"/>
            <a:chOff x="0" y="0"/>
            <a:chExt cx="18279207" cy="45048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/>
            <a:srcRect l="4943" r="4943"/>
            <a:stretch>
              <a:fillRect/>
            </a:stretch>
          </p:blipFill>
          <p:spPr>
            <a:xfrm>
              <a:off x="0" y="0"/>
              <a:ext cx="6093069" cy="45048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print"/>
            <a:srcRect l="4943" r="4943"/>
            <a:stretch>
              <a:fillRect/>
            </a:stretch>
          </p:blipFill>
          <p:spPr>
            <a:xfrm>
              <a:off x="6093069" y="0"/>
              <a:ext cx="6093069" cy="450488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/>
            <a:srcRect l="5196" r="5196"/>
            <a:stretch>
              <a:fillRect/>
            </a:stretch>
          </p:blipFill>
          <p:spPr>
            <a:xfrm>
              <a:off x="12186138" y="0"/>
              <a:ext cx="6093069" cy="4504888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-5400000">
            <a:off x="9174225" y="-6282252"/>
            <a:ext cx="1447800" cy="14481854"/>
            <a:chOff x="0" y="0"/>
            <a:chExt cx="2489798" cy="144112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9798" cy="14411278"/>
            </a:xfrm>
            <a:custGeom>
              <a:avLst/>
              <a:gdLst/>
              <a:ahLst/>
              <a:cxnLst/>
              <a:rect l="l" t="t" r="r" b="b"/>
              <a:pathLst>
                <a:path w="2489798" h="14411278">
                  <a:moveTo>
                    <a:pt x="0" y="0"/>
                  </a:moveTo>
                  <a:lnTo>
                    <a:pt x="0" y="14411278"/>
                  </a:lnTo>
                  <a:lnTo>
                    <a:pt x="2489798" y="14411278"/>
                  </a:lnTo>
                  <a:lnTo>
                    <a:pt x="2489798" y="0"/>
                  </a:lnTo>
                  <a:lnTo>
                    <a:pt x="0" y="0"/>
                  </a:lnTo>
                  <a:close/>
                  <a:moveTo>
                    <a:pt x="2428838" y="14350318"/>
                  </a:moveTo>
                  <a:lnTo>
                    <a:pt x="59690" y="14350318"/>
                  </a:lnTo>
                  <a:lnTo>
                    <a:pt x="59690" y="59690"/>
                  </a:lnTo>
                  <a:lnTo>
                    <a:pt x="2428838" y="59690"/>
                  </a:lnTo>
                  <a:lnTo>
                    <a:pt x="2428838" y="14350318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4700120" y="5986807"/>
            <a:ext cx="4185925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00" spc="229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СПОНТАННОЕ ВЫЯВЛЕНИЕ ТАЛАНТОВ,</a:t>
            </a:r>
          </a:p>
          <a:p>
            <a:pPr algn="ctr">
              <a:lnSpc>
                <a:spcPts val="3219"/>
              </a:lnSpc>
            </a:pPr>
            <a:r>
              <a:rPr lang="en-US" sz="2200" spc="229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А НЕ </a:t>
            </a:r>
            <a:r>
              <a:rPr lang="ru-RU" sz="2200" spc="229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ЗА СЧЕТ </a:t>
            </a:r>
            <a:r>
              <a:rPr lang="en-US" sz="2200" spc="229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ЗАКРЕПЛЕННЫХ И ВОСПРОИЗВОДИМЫХ</a:t>
            </a:r>
          </a:p>
          <a:p>
            <a:pPr algn="ctr">
              <a:lnSpc>
                <a:spcPts val="3219"/>
              </a:lnSpc>
            </a:pPr>
            <a:r>
              <a:rPr lang="en-US" sz="2200" spc="229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УПРАВЛЕНЧЕСКИХ РЕШЕНИЙ</a:t>
            </a:r>
            <a:endParaRPr lang="en-US" sz="2200" spc="229" dirty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410375" y="571500"/>
            <a:ext cx="14513103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200" b="1" spc="-42" dirty="0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ПРОБЛЕМЫ</a:t>
            </a:r>
            <a:endParaRPr lang="en-US" sz="4200" b="1" spc="-42" dirty="0">
              <a:solidFill>
                <a:srgbClr val="FFFFFF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225937" y="5946726"/>
            <a:ext cx="4470802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2"/>
              </a:lnSpc>
            </a:pPr>
            <a:r>
              <a:rPr lang="en-US" sz="2200" spc="228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ПОДДЕРЖКА И РАЗВИТИЕ ТАЛАНТОВ НА ОСНОВАНИИ ПЕДАГОГИЧЕСКОЙ ИНТУИЦИИ, А НЕ НА ОСНОВЕ ВЫВЕРЕННЫХ ПЕДАГОГИЧЕСКИХ ТЕХНОЛОГИЙ</a:t>
            </a:r>
            <a:endParaRPr lang="en-US" sz="2200" spc="228" dirty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796409" y="5986807"/>
            <a:ext cx="4402009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9"/>
              </a:lnSpc>
            </a:pPr>
            <a:r>
              <a:rPr lang="ru-RU" sz="2200" spc="206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НЕТ МЕСТА ПРЕЗЕНТАЦИИ ОПЫТА</a:t>
            </a:r>
            <a:endParaRPr lang="en-US" sz="2200" b="1" spc="206" dirty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/>
          <a:srcRect l="23796" t="8726" r="2337" b="9460"/>
          <a:stretch>
            <a:fillRect/>
          </a:stretch>
        </p:blipFill>
        <p:spPr>
          <a:xfrm>
            <a:off x="13696739" y="2054768"/>
            <a:ext cx="4591261" cy="337866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995899" y="9321981"/>
            <a:ext cx="15075266" cy="371897"/>
          </a:xfrm>
          <a:prstGeom prst="rect">
            <a:avLst/>
          </a:prstGeom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89"/>
              </a:lnSpc>
            </a:pPr>
            <a:r>
              <a:rPr lang="en-US" sz="2800" b="1" spc="206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ОТСУТСТВИЕ </a:t>
            </a:r>
            <a:r>
              <a:rPr lang="en-US" sz="2800" b="1" spc="206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ЦЕЛОСТНОЙ </a:t>
            </a:r>
            <a:r>
              <a:rPr lang="en-US" sz="2800" b="1" spc="206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СИСТЕМНОЙ РАБОТЫ С ТАЛАНТАМИ</a:t>
            </a:r>
          </a:p>
        </p:txBody>
      </p:sp>
      <p:sp>
        <p:nvSpPr>
          <p:cNvPr id="18" name="TextBox 9"/>
          <p:cNvSpPr txBox="1"/>
          <p:nvPr/>
        </p:nvSpPr>
        <p:spPr>
          <a:xfrm>
            <a:off x="76326" y="5553022"/>
            <a:ext cx="4185925" cy="2423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endParaRPr lang="ru-RU" sz="2200" spc="229" dirty="0" smtClean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 algn="ctr">
              <a:lnSpc>
                <a:spcPts val="3219"/>
              </a:lnSpc>
            </a:pPr>
            <a:r>
              <a:rPr lang="ru-RU" sz="2200" spc="229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БОЛЬШЕЕ ВНИМАНИЕ УДЕЛЯЕТСЯ ДЕФИЦИТАМ, ЧЕМ СКРЫТЫМ ВОЗМОЖНОСТЯМ</a:t>
            </a:r>
            <a:endParaRPr lang="en-US" sz="2200" spc="229" dirty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304800" y="9098267"/>
            <a:ext cx="2352397" cy="819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000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307365" y="-560941"/>
            <a:ext cx="1857848" cy="8965353"/>
            <a:chOff x="0" y="0"/>
            <a:chExt cx="2369957" cy="134753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9957" cy="13475357"/>
            </a:xfrm>
            <a:custGeom>
              <a:avLst/>
              <a:gdLst/>
              <a:ahLst/>
              <a:cxnLst/>
              <a:rect l="l" t="t" r="r" b="b"/>
              <a:pathLst>
                <a:path w="2369957" h="13475357">
                  <a:moveTo>
                    <a:pt x="0" y="0"/>
                  </a:moveTo>
                  <a:lnTo>
                    <a:pt x="0" y="13475357"/>
                  </a:lnTo>
                  <a:lnTo>
                    <a:pt x="2369957" y="13475357"/>
                  </a:lnTo>
                  <a:lnTo>
                    <a:pt x="2369957" y="0"/>
                  </a:lnTo>
                  <a:lnTo>
                    <a:pt x="0" y="0"/>
                  </a:lnTo>
                  <a:close/>
                  <a:moveTo>
                    <a:pt x="2308997" y="13414397"/>
                  </a:moveTo>
                  <a:lnTo>
                    <a:pt x="59690" y="13414397"/>
                  </a:lnTo>
                  <a:lnTo>
                    <a:pt x="59690" y="59690"/>
                  </a:lnTo>
                  <a:lnTo>
                    <a:pt x="2308997" y="59690"/>
                  </a:lnTo>
                  <a:lnTo>
                    <a:pt x="2308997" y="13414397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9096190" y="2237249"/>
            <a:ext cx="92499" cy="7564170"/>
          </a:xfrm>
          <a:prstGeom prst="rect">
            <a:avLst/>
          </a:prstGeom>
          <a:solidFill>
            <a:srgbClr val="10609D">
              <a:alpha val="9803"/>
            </a:srgbClr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/>
          <a:srcRect t="2677" r="1807" b="2677"/>
          <a:stretch>
            <a:fillRect/>
          </a:stretch>
        </p:blipFill>
        <p:spPr>
          <a:xfrm>
            <a:off x="-4047896" y="7793968"/>
            <a:ext cx="3882116" cy="24930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/>
          <a:srcRect l="2485" r="2485"/>
          <a:stretch>
            <a:fillRect/>
          </a:stretch>
        </p:blipFill>
        <p:spPr>
          <a:xfrm>
            <a:off x="-4059497" y="10096500"/>
            <a:ext cx="3813109" cy="26683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3124199" y="2213285"/>
            <a:ext cx="1049283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ru-RU" sz="4400" b="1" spc="-48" dirty="0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Действия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6911" y="5510612"/>
            <a:ext cx="8552055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3466"/>
              </a:lnSpc>
              <a:buFont typeface="Arial" panose="020B0604020202020204" pitchFamily="34" charset="0"/>
              <a:buChar char="•"/>
            </a:pPr>
            <a:r>
              <a:rPr lang="en-US" sz="2600" spc="23" dirty="0" err="1">
                <a:solidFill>
                  <a:schemeClr val="bg1"/>
                </a:solidFill>
                <a:latin typeface="Montserrat Light"/>
              </a:rPr>
              <a:t>Формирование</a:t>
            </a:r>
            <a:r>
              <a:rPr lang="en-US" sz="2600" spc="23" dirty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3" dirty="0" smtClean="0">
                <a:solidFill>
                  <a:schemeClr val="bg1"/>
                </a:solidFill>
                <a:latin typeface="Montserrat Light"/>
              </a:rPr>
              <a:t>у</a:t>
            </a:r>
            <a:r>
              <a:rPr lang="ru-RU" sz="2600" spc="23" dirty="0" smtClean="0">
                <a:solidFill>
                  <a:schemeClr val="bg1"/>
                </a:solidFill>
                <a:latin typeface="Montserrat Light"/>
              </a:rPr>
              <a:t> п</a:t>
            </a:r>
            <a:r>
              <a:rPr lang="en-US" sz="2600" spc="23" dirty="0" err="1" smtClean="0">
                <a:solidFill>
                  <a:schemeClr val="bg1"/>
                </a:solidFill>
                <a:latin typeface="Montserrat Light"/>
              </a:rPr>
              <a:t>едагогических</a:t>
            </a:r>
            <a:r>
              <a:rPr lang="en-US" sz="2600" spc="23" dirty="0" smtClean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3" dirty="0" err="1" smtClean="0">
                <a:solidFill>
                  <a:schemeClr val="bg1"/>
                </a:solidFill>
                <a:latin typeface="Montserrat Light"/>
              </a:rPr>
              <a:t>работников</a:t>
            </a:r>
            <a:r>
              <a:rPr lang="ru-RU" sz="2600" spc="23" dirty="0" smtClean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3" dirty="0" err="1" smtClean="0">
                <a:solidFill>
                  <a:schemeClr val="bg1"/>
                </a:solidFill>
                <a:latin typeface="Montserrat Light"/>
              </a:rPr>
              <a:t>необходимых</a:t>
            </a:r>
            <a:r>
              <a:rPr lang="ru-RU" sz="2600" spc="23" dirty="0" smtClean="0">
                <a:solidFill>
                  <a:schemeClr val="bg1"/>
                </a:solidFill>
                <a:latin typeface="Montserrat Light"/>
              </a:rPr>
              <a:t>  </a:t>
            </a:r>
            <a:r>
              <a:rPr lang="ru-RU" sz="2600" spc="23" dirty="0">
                <a:solidFill>
                  <a:schemeClr val="bg1"/>
                </a:solidFill>
                <a:latin typeface="Montserrat Light"/>
              </a:rPr>
              <a:t>к</a:t>
            </a:r>
            <a:r>
              <a:rPr lang="en-US" sz="2600" spc="23" dirty="0" err="1" smtClean="0">
                <a:solidFill>
                  <a:schemeClr val="bg1"/>
                </a:solidFill>
                <a:latin typeface="Montserrat Light"/>
              </a:rPr>
              <a:t>омпетентностей</a:t>
            </a:r>
            <a:r>
              <a:rPr lang="en-US" sz="2600" spc="23" dirty="0" smtClean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3" dirty="0">
                <a:solidFill>
                  <a:schemeClr val="bg1"/>
                </a:solidFill>
                <a:latin typeface="Montserrat Light"/>
              </a:rPr>
              <a:t>и </a:t>
            </a:r>
            <a:r>
              <a:rPr lang="en-US" sz="2600" spc="23" dirty="0" err="1">
                <a:solidFill>
                  <a:schemeClr val="bg1"/>
                </a:solidFill>
                <a:latin typeface="Montserrat Light"/>
              </a:rPr>
              <a:t>запроса</a:t>
            </a:r>
            <a:r>
              <a:rPr lang="en-US" sz="2600" spc="23" dirty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3" dirty="0" err="1">
                <a:solidFill>
                  <a:schemeClr val="bg1"/>
                </a:solidFill>
                <a:latin typeface="Montserrat Light"/>
              </a:rPr>
              <a:t>на</a:t>
            </a:r>
            <a:r>
              <a:rPr lang="en-US" sz="2600" spc="23" dirty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3" dirty="0" err="1" smtClean="0">
                <a:solidFill>
                  <a:schemeClr val="bg1"/>
                </a:solidFill>
                <a:latin typeface="Montserrat Light"/>
              </a:rPr>
              <a:t>повышение</a:t>
            </a:r>
            <a:r>
              <a:rPr lang="ru-RU" sz="2600" spc="23" dirty="0" smtClean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3" dirty="0" err="1" smtClean="0">
                <a:solidFill>
                  <a:schemeClr val="bg1"/>
                </a:solidFill>
                <a:latin typeface="Montserrat Light"/>
              </a:rPr>
              <a:t>квалификации</a:t>
            </a:r>
            <a:endParaRPr lang="en-US" sz="2600" spc="23" dirty="0">
              <a:solidFill>
                <a:schemeClr val="bg1"/>
              </a:solidFill>
              <a:latin typeface="Montserrat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0947" y="7333184"/>
            <a:ext cx="8558019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3307"/>
              </a:lnSpc>
              <a:buFont typeface="Arial" panose="020B0604020202020204" pitchFamily="34" charset="0"/>
              <a:buChar char="•"/>
            </a:pPr>
            <a:r>
              <a:rPr lang="en-US" sz="2600" spc="22" dirty="0" err="1">
                <a:solidFill>
                  <a:schemeClr val="bg1"/>
                </a:solidFill>
                <a:latin typeface="Montserrat Light"/>
              </a:rPr>
              <a:t>Способность</a:t>
            </a:r>
            <a:r>
              <a:rPr lang="en-US" sz="2600" spc="22" dirty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2" dirty="0" err="1" smtClean="0">
                <a:solidFill>
                  <a:schemeClr val="bg1"/>
                </a:solidFill>
                <a:latin typeface="Montserrat Light"/>
              </a:rPr>
              <a:t>организовать</a:t>
            </a:r>
            <a:r>
              <a:rPr lang="ru-RU" sz="2600" spc="22" dirty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2" dirty="0" err="1" smtClean="0">
                <a:solidFill>
                  <a:schemeClr val="bg1"/>
                </a:solidFill>
                <a:latin typeface="Montserrat Light"/>
              </a:rPr>
              <a:t>предметную</a:t>
            </a:r>
            <a:r>
              <a:rPr lang="en-US" sz="2600" spc="22" dirty="0" smtClean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2" dirty="0" err="1">
                <a:solidFill>
                  <a:schemeClr val="bg1"/>
                </a:solidFill>
                <a:latin typeface="Montserrat Light"/>
              </a:rPr>
              <a:t>подготовку</a:t>
            </a:r>
            <a:r>
              <a:rPr lang="en-US" sz="2600" spc="22" dirty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2" dirty="0" err="1">
                <a:solidFill>
                  <a:schemeClr val="bg1"/>
                </a:solidFill>
                <a:latin typeface="Montserrat Light"/>
              </a:rPr>
              <a:t>школьников</a:t>
            </a:r>
            <a:r>
              <a:rPr lang="en-US" sz="2600" spc="22" dirty="0">
                <a:solidFill>
                  <a:schemeClr val="bg1"/>
                </a:solidFill>
                <a:latin typeface="Montserrat Light"/>
              </a:rPr>
              <a:t> к </a:t>
            </a:r>
            <a:r>
              <a:rPr lang="en-US" sz="2600" spc="22" dirty="0" err="1">
                <a:solidFill>
                  <a:schemeClr val="bg1"/>
                </a:solidFill>
                <a:latin typeface="Montserrat Light"/>
              </a:rPr>
              <a:t>участию</a:t>
            </a:r>
            <a:r>
              <a:rPr lang="en-US" sz="2600" spc="22" dirty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2" dirty="0" err="1">
                <a:solidFill>
                  <a:schemeClr val="bg1"/>
                </a:solidFill>
                <a:latin typeface="Montserrat Light"/>
              </a:rPr>
              <a:t>во</a:t>
            </a:r>
            <a:r>
              <a:rPr lang="en-US" sz="2600" spc="22" dirty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2" dirty="0" err="1">
                <a:solidFill>
                  <a:schemeClr val="bg1"/>
                </a:solidFill>
                <a:latin typeface="Montserrat Light"/>
              </a:rPr>
              <a:t>всероссийских</a:t>
            </a:r>
            <a:r>
              <a:rPr lang="en-US" sz="2600" spc="22" dirty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2" dirty="0" err="1" smtClean="0">
                <a:solidFill>
                  <a:schemeClr val="bg1"/>
                </a:solidFill>
                <a:latin typeface="Montserrat Light"/>
              </a:rPr>
              <a:t>предметных</a:t>
            </a:r>
            <a:r>
              <a:rPr lang="ru-RU" sz="2600" spc="22" dirty="0" smtClean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2" dirty="0" err="1" smtClean="0">
                <a:solidFill>
                  <a:schemeClr val="bg1"/>
                </a:solidFill>
                <a:latin typeface="Montserrat Light"/>
              </a:rPr>
              <a:t>олимпиадах</a:t>
            </a:r>
            <a:r>
              <a:rPr lang="en-US" sz="2600" spc="22" dirty="0" smtClean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2" dirty="0" err="1">
                <a:solidFill>
                  <a:schemeClr val="bg1"/>
                </a:solidFill>
                <a:latin typeface="Montserrat Light"/>
              </a:rPr>
              <a:t>на</a:t>
            </a:r>
            <a:r>
              <a:rPr lang="en-US" sz="2600" spc="22" dirty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2" dirty="0" err="1">
                <a:solidFill>
                  <a:schemeClr val="bg1"/>
                </a:solidFill>
                <a:latin typeface="Montserrat Light"/>
              </a:rPr>
              <a:t>необходимом</a:t>
            </a:r>
            <a:r>
              <a:rPr lang="en-US" sz="2600" spc="22" dirty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2" dirty="0" err="1">
                <a:solidFill>
                  <a:schemeClr val="bg1"/>
                </a:solidFill>
                <a:latin typeface="Montserrat Light"/>
              </a:rPr>
              <a:t>для</a:t>
            </a:r>
            <a:r>
              <a:rPr lang="en-US" sz="2600" spc="22" dirty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2" dirty="0" err="1">
                <a:solidFill>
                  <a:schemeClr val="bg1"/>
                </a:solidFill>
                <a:latin typeface="Montserrat Light"/>
              </a:rPr>
              <a:t>этого</a:t>
            </a:r>
            <a:r>
              <a:rPr lang="en-US" sz="2600" spc="22" dirty="0">
                <a:solidFill>
                  <a:schemeClr val="bg1"/>
                </a:solidFill>
                <a:latin typeface="Montserrat Light"/>
              </a:rPr>
              <a:t> </a:t>
            </a:r>
            <a:r>
              <a:rPr lang="en-US" sz="2600" spc="22" dirty="0" err="1" smtClean="0">
                <a:solidFill>
                  <a:schemeClr val="bg1"/>
                </a:solidFill>
                <a:latin typeface="Montserrat Light"/>
              </a:rPr>
              <a:t>уровн</a:t>
            </a:r>
            <a:r>
              <a:rPr lang="ru-RU" sz="2600" spc="22" dirty="0">
                <a:solidFill>
                  <a:schemeClr val="bg1"/>
                </a:solidFill>
                <a:latin typeface="Montserrat Light"/>
              </a:rPr>
              <a:t>е</a:t>
            </a:r>
            <a:endParaRPr lang="en-US" sz="2600" spc="22" dirty="0">
              <a:solidFill>
                <a:schemeClr val="bg1"/>
              </a:solidFill>
              <a:latin typeface="Montserrat Light"/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9085856" y="2213285"/>
            <a:ext cx="914556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45"/>
              </a:lnSpc>
            </a:pPr>
            <a:r>
              <a:rPr lang="en-US" sz="4400" b="1" spc="-37" dirty="0" err="1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Показатели</a:t>
            </a:r>
            <a:r>
              <a:rPr lang="en-US" sz="4400" b="1" spc="-37" dirty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 </a:t>
            </a:r>
            <a:r>
              <a:rPr lang="en-US" sz="4400" b="1" spc="-37" dirty="0" err="1" smtClean="0">
                <a:solidFill>
                  <a:srgbClr val="FFFFFF"/>
                </a:solidFill>
                <a:latin typeface="Montserrat Light" panose="020B0604020202020204" charset="0"/>
                <a:cs typeface="Montserrat Light" panose="020B0604020202020204" charset="0"/>
              </a:rPr>
              <a:t>эффективности</a:t>
            </a:r>
            <a:endParaRPr lang="en-US" sz="4400" b="1" spc="-37" dirty="0">
              <a:solidFill>
                <a:srgbClr val="FFFFFF"/>
              </a:solidFill>
              <a:latin typeface="Montserrat Light" panose="020B0604020202020204" charset="0"/>
              <a:cs typeface="Montserrat Light" panose="020B0604020202020204" charset="0"/>
            </a:endParaRPr>
          </a:p>
        </p:txBody>
      </p:sp>
      <p:grpSp>
        <p:nvGrpSpPr>
          <p:cNvPr id="15" name="Group 2"/>
          <p:cNvGrpSpPr/>
          <p:nvPr/>
        </p:nvGrpSpPr>
        <p:grpSpPr>
          <a:xfrm rot="-5400000">
            <a:off x="11313514" y="-2533273"/>
            <a:ext cx="1857846" cy="8993160"/>
            <a:chOff x="0" y="0"/>
            <a:chExt cx="2369957" cy="13475357"/>
          </a:xfrm>
        </p:grpSpPr>
        <p:sp>
          <p:nvSpPr>
            <p:cNvPr id="16" name="Freeform 3"/>
            <p:cNvSpPr/>
            <p:nvPr/>
          </p:nvSpPr>
          <p:spPr>
            <a:xfrm>
              <a:off x="0" y="0"/>
              <a:ext cx="2369957" cy="13475357"/>
            </a:xfrm>
            <a:custGeom>
              <a:avLst/>
              <a:gdLst/>
              <a:ahLst/>
              <a:cxnLst/>
              <a:rect l="l" t="t" r="r" b="b"/>
              <a:pathLst>
                <a:path w="2369957" h="13475357">
                  <a:moveTo>
                    <a:pt x="0" y="0"/>
                  </a:moveTo>
                  <a:lnTo>
                    <a:pt x="0" y="13475357"/>
                  </a:lnTo>
                  <a:lnTo>
                    <a:pt x="2369957" y="13475357"/>
                  </a:lnTo>
                  <a:lnTo>
                    <a:pt x="2369957" y="0"/>
                  </a:lnTo>
                  <a:lnTo>
                    <a:pt x="0" y="0"/>
                  </a:lnTo>
                  <a:close/>
                  <a:moveTo>
                    <a:pt x="2308997" y="13414397"/>
                  </a:moveTo>
                  <a:lnTo>
                    <a:pt x="59690" y="13414397"/>
                  </a:lnTo>
                  <a:lnTo>
                    <a:pt x="59690" y="59690"/>
                  </a:lnTo>
                  <a:lnTo>
                    <a:pt x="2308997" y="59690"/>
                  </a:lnTo>
                  <a:lnTo>
                    <a:pt x="2308997" y="13414397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</p:sp>
      </p:grpSp>
      <p:sp>
        <p:nvSpPr>
          <p:cNvPr id="17" name="TextBox 16"/>
          <p:cNvSpPr txBox="1"/>
          <p:nvPr/>
        </p:nvSpPr>
        <p:spPr>
          <a:xfrm>
            <a:off x="11353800" y="11163300"/>
            <a:ext cx="6377673" cy="8207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571750" lvl="5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Наличие муниципальной Программы развития и поддержки талантов, и степень ее реализации</a:t>
            </a: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Динамика вовлечения школьников в участники всероссийских предметных олимпиад.</a:t>
            </a: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Количество </a:t>
            </a:r>
            <a:r>
              <a:rPr lang="ru-RU" sz="2800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ИОП для одаренных школьников </a:t>
            </a:r>
            <a:endParaRPr lang="ru-RU" sz="2800" dirty="0" smtClean="0">
              <a:solidFill>
                <a:srgbClr val="10609D"/>
              </a:solidFill>
              <a:latin typeface="Montserrat Light" panose="020B0604020202020204" charset="0"/>
              <a:cs typeface="Montserrat Light" panose="020B0604020202020204" charset="0"/>
            </a:endParaRP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% </a:t>
            </a:r>
            <a:r>
              <a:rPr lang="ru-RU" sz="2800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педагогов, освоивших методики диагностики, развития и сопровождения одаренности</a:t>
            </a: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% </a:t>
            </a:r>
            <a:r>
              <a:rPr lang="ru-RU" sz="2800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педагогов, имеющих предметную подготовку на </a:t>
            </a:r>
            <a:r>
              <a:rPr lang="ru-RU" sz="2800" dirty="0" smtClean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необходимом </a:t>
            </a:r>
            <a:r>
              <a:rPr lang="ru-RU" sz="2800" dirty="0">
                <a:solidFill>
                  <a:srgbClr val="10609D"/>
                </a:solidFill>
                <a:latin typeface="Montserrat Light" panose="020B0604020202020204" charset="0"/>
                <a:cs typeface="Montserrat Light" panose="020B0604020202020204" charset="0"/>
              </a:rPr>
              <a:t>уровне. 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3527131"/>
            <a:ext cx="9880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Разработка муниципальной программы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600" dirty="0" smtClean="0">
                <a:solidFill>
                  <a:schemeClr val="bg1"/>
                </a:solidFill>
              </a:rPr>
              <a:t>мероприятий, направленной </a:t>
            </a:r>
            <a:r>
              <a:rPr lang="ru-RU" sz="3600" dirty="0" err="1" smtClean="0">
                <a:solidFill>
                  <a:schemeClr val="bg1"/>
                </a:solidFill>
              </a:rPr>
              <a:t>на:</a:t>
            </a:r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</a:rPr>
              <a:t>на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88536" y="503217"/>
            <a:ext cx="13428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СИСТЕМА РАЗВИТИЯ ТАЛАНТА: действия и показатели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36654" y="325526"/>
            <a:ext cx="1219200" cy="12192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565912" y="3459351"/>
            <a:ext cx="8415024" cy="63248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solidFill>
                  <a:srgbClr val="10609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муниципальной Программы развития и поддержки </a:t>
            </a:r>
            <a:r>
              <a:rPr lang="ru-RU" sz="2800" dirty="0" smtClean="0">
                <a:solidFill>
                  <a:srgbClr val="10609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талантов.</a:t>
            </a:r>
            <a:endParaRPr lang="ru-RU" sz="2000" dirty="0">
              <a:solidFill>
                <a:srgbClr val="10609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solidFill>
                  <a:srgbClr val="10609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Динамика вовлечения школьников в участники всероссийских предметных олимпиад.</a:t>
            </a:r>
            <a:endParaRPr lang="ru-RU" sz="2000" dirty="0">
              <a:solidFill>
                <a:srgbClr val="10609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solidFill>
                  <a:srgbClr val="10609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ИОП для одаренных школьников </a:t>
            </a:r>
            <a:endParaRPr lang="ru-RU" sz="2800" dirty="0" smtClean="0">
              <a:solidFill>
                <a:srgbClr val="10609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 smtClean="0">
                <a:solidFill>
                  <a:srgbClr val="10609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ru-RU" sz="2800" dirty="0">
                <a:solidFill>
                  <a:srgbClr val="10609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педагогов, освоивших методики диагностики, развития и сопровождения </a:t>
            </a:r>
            <a:r>
              <a:rPr lang="ru-RU" sz="2800" dirty="0" smtClean="0">
                <a:solidFill>
                  <a:srgbClr val="10609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одаренности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 smtClean="0">
                <a:solidFill>
                  <a:srgbClr val="10609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педагогов, имеющих достаточную предметную подготовку</a:t>
            </a:r>
            <a:endParaRPr lang="ru-RU" sz="2000" dirty="0">
              <a:solidFill>
                <a:srgbClr val="10609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ru-RU" dirty="0">
              <a:solidFill>
                <a:srgbClr val="10609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309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1705</TotalTime>
  <Words>1144</Words>
  <Application>Microsoft Office PowerPoint</Application>
  <PresentationFormat>Произвольный</PresentationFormat>
  <Paragraphs>281</Paragraphs>
  <Slides>25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Arial</vt:lpstr>
      <vt:lpstr>Montserrat Light</vt:lpstr>
      <vt:lpstr>Calibri</vt:lpstr>
      <vt:lpstr>Montserrat Classic</vt:lpstr>
      <vt:lpstr>MS PGothic</vt:lpstr>
      <vt:lpstr>Roboto Condensed</vt:lpstr>
      <vt:lpstr>Wingdings</vt:lpstr>
      <vt:lpstr>Times New Roman</vt:lpstr>
      <vt:lpstr>Aileron Regular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Механизмы управления качеством образования: взаимосвязь регионального и муниципального уровней</dc:title>
  <dc:creator>Александр</dc:creator>
  <cp:lastModifiedBy>Admin</cp:lastModifiedBy>
  <cp:revision>129</cp:revision>
  <dcterms:created xsi:type="dcterms:W3CDTF">2006-08-16T00:00:00Z</dcterms:created>
  <dcterms:modified xsi:type="dcterms:W3CDTF">2019-11-25T02:05:39Z</dcterms:modified>
  <dc:identifier>DADqlpIZCjQ</dc:identifier>
</cp:coreProperties>
</file>