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4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custDataLst>
    <p:tags r:id="rId5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математика профильная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обществознание</c:v>
                </c:pt>
                <c:pt idx="6">
                  <c:v>литература</c:v>
                </c:pt>
                <c:pt idx="7">
                  <c:v>английский язык</c:v>
                </c:pt>
                <c:pt idx="8">
                  <c:v>информатика</c:v>
                </c:pt>
              </c:strCache>
            </c:strRef>
          </c:cat>
          <c:val>
            <c:numRef>
              <c:f>Лист1!$B$2:$B$10</c:f>
              <c:numCache>
                <c:formatCode>Основной</c:formatCode>
                <c:ptCount val="9"/>
                <c:pt idx="0">
                  <c:v>44</c:v>
                </c:pt>
                <c:pt idx="1">
                  <c:v>66</c:v>
                </c:pt>
                <c:pt idx="2">
                  <c:v>48</c:v>
                </c:pt>
                <c:pt idx="3">
                  <c:v>46</c:v>
                </c:pt>
                <c:pt idx="4">
                  <c:v>47</c:v>
                </c:pt>
                <c:pt idx="5">
                  <c:v>53</c:v>
                </c:pt>
                <c:pt idx="6">
                  <c:v>74</c:v>
                </c:pt>
                <c:pt idx="7">
                  <c:v>88</c:v>
                </c:pt>
                <c:pt idx="8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12-4DA6-A754-103E25DDF1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математика профильная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обществознание</c:v>
                </c:pt>
                <c:pt idx="6">
                  <c:v>литература</c:v>
                </c:pt>
                <c:pt idx="7">
                  <c:v>английский язык</c:v>
                </c:pt>
                <c:pt idx="8">
                  <c:v>информатика</c:v>
                </c:pt>
              </c:strCache>
            </c:strRef>
          </c:cat>
          <c:val>
            <c:numRef>
              <c:f>Лист1!$C$2:$C$10</c:f>
              <c:numCache>
                <c:formatCode>Основной</c:formatCode>
                <c:ptCount val="9"/>
                <c:pt idx="0">
                  <c:v>50</c:v>
                </c:pt>
                <c:pt idx="1">
                  <c:v>64</c:v>
                </c:pt>
                <c:pt idx="2">
                  <c:v>47</c:v>
                </c:pt>
                <c:pt idx="3">
                  <c:v>47</c:v>
                </c:pt>
                <c:pt idx="4">
                  <c:v>46</c:v>
                </c:pt>
                <c:pt idx="5">
                  <c:v>50</c:v>
                </c:pt>
                <c:pt idx="6">
                  <c:v>54</c:v>
                </c:pt>
                <c:pt idx="7">
                  <c:v>61</c:v>
                </c:pt>
                <c:pt idx="8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12-4DA6-A754-103E25DDF1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математика профильная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обществознание</c:v>
                </c:pt>
                <c:pt idx="6">
                  <c:v>литература</c:v>
                </c:pt>
                <c:pt idx="7">
                  <c:v>английский язык</c:v>
                </c:pt>
                <c:pt idx="8">
                  <c:v>информатика</c:v>
                </c:pt>
              </c:strCache>
            </c:strRef>
          </c:cat>
          <c:val>
            <c:numRef>
              <c:f>Лист1!$D$2:$D$10</c:f>
              <c:numCache>
                <c:formatCode>Основной</c:formatCode>
                <c:ptCount val="9"/>
                <c:pt idx="0">
                  <c:v>49</c:v>
                </c:pt>
                <c:pt idx="1">
                  <c:v>71</c:v>
                </c:pt>
                <c:pt idx="2">
                  <c:v>46</c:v>
                </c:pt>
                <c:pt idx="3">
                  <c:v>52</c:v>
                </c:pt>
                <c:pt idx="4">
                  <c:v>51</c:v>
                </c:pt>
                <c:pt idx="5">
                  <c:v>57</c:v>
                </c:pt>
                <c:pt idx="6">
                  <c:v>34</c:v>
                </c:pt>
                <c:pt idx="7">
                  <c:v>75</c:v>
                </c:pt>
                <c:pt idx="8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12-4DA6-A754-103E25DDF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41376"/>
        <c:axId val="31942912"/>
      </c:barChart>
      <c:catAx>
        <c:axId val="31941376"/>
        <c:scaling>
          <c:orientation val="minMax"/>
        </c:scaling>
        <c:delete val="0"/>
        <c:axPos val="b"/>
        <c:numFmt formatCode="Основной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42912"/>
        <c:crosses val="autoZero"/>
        <c:auto val="1"/>
        <c:lblAlgn val="ctr"/>
        <c:lblOffset val="100"/>
        <c:noMultiLvlLbl val="0"/>
      </c:catAx>
      <c:valAx>
        <c:axId val="3194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Основно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4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Основной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Основной</c:formatCode>
                <c:ptCount val="3"/>
                <c:pt idx="0">
                  <c:v>4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631616"/>
        <c:axId val="327633920"/>
      </c:lineChart>
      <c:catAx>
        <c:axId val="327631616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crossAx val="327633920"/>
        <c:crosses val="autoZero"/>
        <c:auto val="1"/>
        <c:lblAlgn val="ctr"/>
        <c:lblOffset val="100"/>
        <c:noMultiLvlLbl val="0"/>
      </c:catAx>
      <c:valAx>
        <c:axId val="327633920"/>
        <c:scaling>
          <c:orientation val="minMax"/>
        </c:scaling>
        <c:delete val="0"/>
        <c:axPos val="l"/>
        <c:majorGridlines/>
        <c:numFmt formatCode="Основной" sourceLinked="1"/>
        <c:majorTickMark val="out"/>
        <c:minorTickMark val="none"/>
        <c:tickLblPos val="nextTo"/>
        <c:crossAx val="32763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 участников</a:t>
            </a:r>
            <a:endParaRPr lang="ru-RU" dirty="0"/>
          </a:p>
        </c:rich>
      </c:tx>
      <c:layout>
        <c:manualLayout>
          <c:xMode val="edge"/>
          <c:yMode val="edge"/>
          <c:x val="0.36741895110333428"/>
          <c:y val="1.40301664044019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школьный этап</c:v>
                </c:pt>
                <c:pt idx="1">
                  <c:v>муниципальный этап</c:v>
                </c:pt>
                <c:pt idx="2">
                  <c:v>региональный этап</c:v>
                </c:pt>
              </c:strCache>
            </c:strRef>
          </c:cat>
          <c:val>
            <c:numRef>
              <c:f>Лист1!$B$2:$B$4</c:f>
              <c:numCache>
                <c:formatCode>Основной</c:formatCode>
                <c:ptCount val="3"/>
                <c:pt idx="0">
                  <c:v>2540</c:v>
                </c:pt>
                <c:pt idx="1">
                  <c:v>388</c:v>
                </c:pt>
                <c:pt idx="2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718-4227-88CA-2B204206BE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школьный этап</c:v>
                </c:pt>
                <c:pt idx="1">
                  <c:v>муниципальный этап</c:v>
                </c:pt>
                <c:pt idx="2">
                  <c:v>региональный этап</c:v>
                </c:pt>
              </c:strCache>
            </c:strRef>
          </c:cat>
          <c:val>
            <c:numRef>
              <c:f>Лист1!$C$2:$C$4</c:f>
              <c:numCache>
                <c:formatCode>Основной</c:formatCode>
                <c:ptCount val="3"/>
                <c:pt idx="0">
                  <c:v>2152</c:v>
                </c:pt>
                <c:pt idx="1">
                  <c:v>457</c:v>
                </c:pt>
                <c:pt idx="2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718-4227-88CA-2B204206BE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школьный этап</c:v>
                </c:pt>
                <c:pt idx="1">
                  <c:v>муниципальный этап</c:v>
                </c:pt>
                <c:pt idx="2">
                  <c:v>региональный этап</c:v>
                </c:pt>
              </c:strCache>
            </c:strRef>
          </c:cat>
          <c:val>
            <c:numRef>
              <c:f>Лист1!$D$2:$D$4</c:f>
              <c:numCache>
                <c:formatCode>Основной</c:formatCode>
                <c:ptCount val="3"/>
                <c:pt idx="0">
                  <c:v>2090</c:v>
                </c:pt>
                <c:pt idx="1">
                  <c:v>566</c:v>
                </c:pt>
                <c:pt idx="2">
                  <c:v>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718-4227-88CA-2B204206B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920256"/>
        <c:axId val="175921792"/>
      </c:lineChart>
      <c:catAx>
        <c:axId val="175920256"/>
        <c:scaling>
          <c:orientation val="minMax"/>
        </c:scaling>
        <c:delete val="0"/>
        <c:axPos val="b"/>
        <c:numFmt formatCode="Основной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921792"/>
        <c:crosses val="autoZero"/>
        <c:auto val="1"/>
        <c:lblAlgn val="ctr"/>
        <c:lblOffset val="100"/>
        <c:noMultiLvlLbl val="0"/>
      </c:catAx>
      <c:valAx>
        <c:axId val="17592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Основно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92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Победители и призеры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школьный этап</c:v>
                </c:pt>
                <c:pt idx="1">
                  <c:v>муниципальный этап</c:v>
                </c:pt>
                <c:pt idx="2">
                  <c:v>региональный этап</c:v>
                </c:pt>
              </c:strCache>
            </c:strRef>
          </c:cat>
          <c:val>
            <c:numRef>
              <c:f>Лист1!$B$2:$B$4</c:f>
              <c:numCache>
                <c:formatCode>Основной</c:formatCode>
                <c:ptCount val="3"/>
                <c:pt idx="0">
                  <c:v>2309</c:v>
                </c:pt>
                <c:pt idx="1">
                  <c:v>210</c:v>
                </c:pt>
                <c:pt idx="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902-415C-978F-D59BE84E29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школьный этап</c:v>
                </c:pt>
                <c:pt idx="1">
                  <c:v>муниципальный этап</c:v>
                </c:pt>
                <c:pt idx="2">
                  <c:v>региональный этап</c:v>
                </c:pt>
              </c:strCache>
            </c:strRef>
          </c:cat>
          <c:val>
            <c:numRef>
              <c:f>Лист1!$C$2:$C$4</c:f>
              <c:numCache>
                <c:formatCode>Основной</c:formatCode>
                <c:ptCount val="3"/>
                <c:pt idx="0">
                  <c:v>2055</c:v>
                </c:pt>
                <c:pt idx="1">
                  <c:v>276</c:v>
                </c:pt>
                <c:pt idx="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902-415C-978F-D59BE84E29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школьный этап</c:v>
                </c:pt>
                <c:pt idx="1">
                  <c:v>муниципальный этап</c:v>
                </c:pt>
                <c:pt idx="2">
                  <c:v>региональный этап</c:v>
                </c:pt>
              </c:strCache>
            </c:strRef>
          </c:cat>
          <c:val>
            <c:numRef>
              <c:f>Лист1!$D$2:$D$4</c:f>
              <c:numCache>
                <c:formatCode>Основной</c:formatCode>
                <c:ptCount val="3"/>
                <c:pt idx="0">
                  <c:v>2076</c:v>
                </c:pt>
                <c:pt idx="1">
                  <c:v>229</c:v>
                </c:pt>
                <c:pt idx="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902-415C-978F-D59BE84E2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141696"/>
        <c:axId val="184143232"/>
      </c:lineChart>
      <c:catAx>
        <c:axId val="184141696"/>
        <c:scaling>
          <c:orientation val="minMax"/>
        </c:scaling>
        <c:delete val="0"/>
        <c:axPos val="b"/>
        <c:numFmt formatCode="Основной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143232"/>
        <c:crosses val="autoZero"/>
        <c:auto val="1"/>
        <c:lblAlgn val="ctr"/>
        <c:lblOffset val="100"/>
        <c:noMultiLvlLbl val="0"/>
      </c:catAx>
      <c:valAx>
        <c:axId val="18414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Основно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14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</a:rPr>
              <a:t>Педагоги  по </a:t>
            </a:r>
            <a:r>
              <a:rPr lang="ru-RU" sz="1800" dirty="0" smtClean="0">
                <a:effectLst/>
              </a:rPr>
              <a:t>возрасту</a:t>
            </a:r>
            <a:endParaRPr lang="ru-RU" sz="18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до 25 лет</c:v>
                </c:pt>
                <c:pt idx="1">
                  <c:v>от 25 до 29 лет</c:v>
                </c:pt>
                <c:pt idx="2">
                  <c:v>от 30 до 34 лет</c:v>
                </c:pt>
                <c:pt idx="3">
                  <c:v>от 35 до 39 лет</c:v>
                </c:pt>
                <c:pt idx="4">
                  <c:v>от 40 до 44 лет</c:v>
                </c:pt>
                <c:pt idx="5">
                  <c:v>от 45 до 49 лет</c:v>
                </c:pt>
                <c:pt idx="6">
                  <c:v>от 50 до 54 лет</c:v>
                </c:pt>
                <c:pt idx="7">
                  <c:v>от 55 до 59 лет</c:v>
                </c:pt>
                <c:pt idx="8">
                  <c:v>от 60 до 64 лет</c:v>
                </c:pt>
                <c:pt idx="9">
                  <c:v>от 65 лет и больше</c:v>
                </c:pt>
              </c:strCache>
            </c:strRef>
          </c:cat>
          <c:val>
            <c:numRef>
              <c:f>Лист1!$B$2:$B$11</c:f>
              <c:numCache>
                <c:formatCode>Основной</c:formatCode>
                <c:ptCount val="10"/>
                <c:pt idx="0">
                  <c:v>30</c:v>
                </c:pt>
                <c:pt idx="1">
                  <c:v>68</c:v>
                </c:pt>
                <c:pt idx="2">
                  <c:v>78</c:v>
                </c:pt>
                <c:pt idx="3">
                  <c:v>70</c:v>
                </c:pt>
                <c:pt idx="4">
                  <c:v>82</c:v>
                </c:pt>
                <c:pt idx="5">
                  <c:v>88</c:v>
                </c:pt>
                <c:pt idx="6">
                  <c:v>110</c:v>
                </c:pt>
                <c:pt idx="7">
                  <c:v>87</c:v>
                </c:pt>
                <c:pt idx="8">
                  <c:v>57</c:v>
                </c:pt>
                <c:pt idx="9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333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до 25 лет</c:v>
                </c:pt>
                <c:pt idx="1">
                  <c:v>от 25 до 29 лет</c:v>
                </c:pt>
                <c:pt idx="2">
                  <c:v>от 30 до 34 лет</c:v>
                </c:pt>
                <c:pt idx="3">
                  <c:v>от 35 до 39 лет</c:v>
                </c:pt>
                <c:pt idx="4">
                  <c:v>от 40 до 44 лет</c:v>
                </c:pt>
                <c:pt idx="5">
                  <c:v>от 45 до 49 лет</c:v>
                </c:pt>
                <c:pt idx="6">
                  <c:v>от 50 до 54 лет</c:v>
                </c:pt>
                <c:pt idx="7">
                  <c:v>от 55 до 59 лет</c:v>
                </c:pt>
                <c:pt idx="8">
                  <c:v>от 60 до 64 лет</c:v>
                </c:pt>
                <c:pt idx="9">
                  <c:v>от 65 лет и больше</c:v>
                </c:pt>
              </c:strCache>
            </c:strRef>
          </c:cat>
          <c:val>
            <c:numRef>
              <c:f>Лист1!$C$2:$C$11</c:f>
              <c:numCache>
                <c:formatCode>Основной</c:formatCode>
                <c:ptCount val="10"/>
                <c:pt idx="0">
                  <c:v>18</c:v>
                </c:pt>
                <c:pt idx="1">
                  <c:v>22</c:v>
                </c:pt>
                <c:pt idx="2">
                  <c:v>34</c:v>
                </c:pt>
                <c:pt idx="3">
                  <c:v>39</c:v>
                </c:pt>
                <c:pt idx="4">
                  <c:v>42</c:v>
                </c:pt>
                <c:pt idx="5">
                  <c:v>40</c:v>
                </c:pt>
                <c:pt idx="6">
                  <c:v>30</c:v>
                </c:pt>
                <c:pt idx="7">
                  <c:v>32</c:v>
                </c:pt>
                <c:pt idx="8">
                  <c:v>20</c:v>
                </c:pt>
                <c:pt idx="9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992640"/>
        <c:axId val="254152704"/>
        <c:axId val="0"/>
      </c:bar3DChart>
      <c:catAx>
        <c:axId val="242992640"/>
        <c:scaling>
          <c:orientation val="minMax"/>
        </c:scaling>
        <c:delete val="0"/>
        <c:axPos val="b"/>
        <c:majorTickMark val="out"/>
        <c:minorTickMark val="none"/>
        <c:tickLblPos val="nextTo"/>
        <c:crossAx val="254152704"/>
        <c:crosses val="autoZero"/>
        <c:auto val="1"/>
        <c:lblAlgn val="ctr"/>
        <c:lblOffset val="100"/>
        <c:noMultiLvlLbl val="0"/>
      </c:catAx>
      <c:valAx>
        <c:axId val="254152704"/>
        <c:scaling>
          <c:orientation val="minMax"/>
        </c:scaling>
        <c:delete val="0"/>
        <c:axPos val="l"/>
        <c:majorGridlines/>
        <c:numFmt formatCode="Основной" sourceLinked="1"/>
        <c:majorTickMark val="out"/>
        <c:minorTickMark val="none"/>
        <c:tickLblPos val="nextTo"/>
        <c:crossAx val="242992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90305709035952"/>
          <c:y val="6.1211111960047512E-2"/>
          <c:w val="0.89133234750823742"/>
          <c:h val="0.800672531273659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высшее </c:v>
                </c:pt>
                <c:pt idx="1">
                  <c:v>среднее профессиональное </c:v>
                </c:pt>
              </c:strCache>
            </c:strRef>
          </c:cat>
          <c:val>
            <c:numRef>
              <c:f>Лист1!$B$2:$B$3</c:f>
              <c:numCache>
                <c:formatCode>Основной</c:formatCode>
                <c:ptCount val="2"/>
                <c:pt idx="0">
                  <c:v>487</c:v>
                </c:pt>
                <c:pt idx="1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высшее </c:v>
                </c:pt>
                <c:pt idx="1">
                  <c:v>среднее профессиональное </c:v>
                </c:pt>
              </c:strCache>
            </c:strRef>
          </c:cat>
          <c:val>
            <c:numRef>
              <c:f>Лист1!$C$2:$C$3</c:f>
              <c:numCache>
                <c:formatCode>Основной</c:formatCode>
                <c:ptCount val="2"/>
                <c:pt idx="0">
                  <c:v>67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714304"/>
        <c:axId val="327716224"/>
      </c:barChart>
      <c:catAx>
        <c:axId val="327714304"/>
        <c:scaling>
          <c:orientation val="minMax"/>
        </c:scaling>
        <c:delete val="0"/>
        <c:axPos val="b"/>
        <c:majorTickMark val="out"/>
        <c:minorTickMark val="none"/>
        <c:tickLblPos val="nextTo"/>
        <c:crossAx val="327716224"/>
        <c:crosses val="autoZero"/>
        <c:auto val="1"/>
        <c:lblAlgn val="ctr"/>
        <c:lblOffset val="100"/>
        <c:noMultiLvlLbl val="0"/>
      </c:catAx>
      <c:valAx>
        <c:axId val="327716224"/>
        <c:scaling>
          <c:orientation val="minMax"/>
        </c:scaling>
        <c:delete val="0"/>
        <c:axPos val="l"/>
        <c:majorGridlines/>
        <c:numFmt formatCode="Основной" sourceLinked="1"/>
        <c:majorTickMark val="out"/>
        <c:minorTickMark val="none"/>
        <c:tickLblPos val="nextTo"/>
        <c:crossAx val="327714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 профессиональное</c:v>
                </c:pt>
              </c:strCache>
            </c:strRef>
          </c:cat>
          <c:val>
            <c:numRef>
              <c:f>Лист1!$B$2:$B$3</c:f>
              <c:numCache>
                <c:formatCode>Основной</c:formatCode>
                <c:ptCount val="2"/>
                <c:pt idx="0">
                  <c:v>130</c:v>
                </c:pt>
                <c:pt idx="1">
                  <c:v>143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 профессиональное</c:v>
                </c:pt>
              </c:strCache>
            </c:strRef>
          </c:cat>
          <c:val>
            <c:numRef>
              <c:f>Лист1!$C$2:$C$3</c:f>
              <c:numCache>
                <c:formatCode>Основной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4278656"/>
        <c:axId val="326784512"/>
      </c:barChart>
      <c:catAx>
        <c:axId val="254278656"/>
        <c:scaling>
          <c:orientation val="minMax"/>
        </c:scaling>
        <c:delete val="0"/>
        <c:axPos val="b"/>
        <c:majorTickMark val="out"/>
        <c:minorTickMark val="none"/>
        <c:tickLblPos val="nextTo"/>
        <c:crossAx val="326784512"/>
        <c:crosses val="autoZero"/>
        <c:auto val="1"/>
        <c:lblAlgn val="ctr"/>
        <c:lblOffset val="100"/>
        <c:noMultiLvlLbl val="0"/>
      </c:catAx>
      <c:valAx>
        <c:axId val="326784512"/>
        <c:scaling>
          <c:orientation val="minMax"/>
        </c:scaling>
        <c:delete val="0"/>
        <c:axPos val="l"/>
        <c:majorGridlines/>
        <c:numFmt formatCode="Основной" sourceLinked="1"/>
        <c:majorTickMark val="out"/>
        <c:minorTickMark val="none"/>
        <c:tickLblPos val="nextTo"/>
        <c:crossAx val="254278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52376786235057E-2"/>
          <c:y val="4.8025871766029245E-2"/>
          <c:w val="0.90281058617672794"/>
          <c:h val="0.80833678694385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 3-х лет</c:v>
                </c:pt>
                <c:pt idx="1">
                  <c:v>от 3 до 5 лет</c:v>
                </c:pt>
                <c:pt idx="2">
                  <c:v>от 5 до 10 лет</c:v>
                </c:pt>
                <c:pt idx="3">
                  <c:v>от 10 до 15 лет</c:v>
                </c:pt>
                <c:pt idx="4">
                  <c:v>от 15 до 20 лет</c:v>
                </c:pt>
                <c:pt idx="5">
                  <c:v>от 20 и более лет</c:v>
                </c:pt>
              </c:strCache>
            </c:strRef>
          </c:cat>
          <c:val>
            <c:numRef>
              <c:f>Лист1!$B$2:$B$7</c:f>
              <c:numCache>
                <c:formatCode>Основной</c:formatCode>
                <c:ptCount val="6"/>
                <c:pt idx="0">
                  <c:v>60</c:v>
                </c:pt>
                <c:pt idx="1">
                  <c:v>48</c:v>
                </c:pt>
                <c:pt idx="2">
                  <c:v>95</c:v>
                </c:pt>
                <c:pt idx="3">
                  <c:v>85</c:v>
                </c:pt>
                <c:pt idx="4">
                  <c:v>56</c:v>
                </c:pt>
                <c:pt idx="5">
                  <c:v>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448768"/>
        <c:axId val="326771456"/>
      </c:barChart>
      <c:catAx>
        <c:axId val="316448768"/>
        <c:scaling>
          <c:orientation val="minMax"/>
        </c:scaling>
        <c:delete val="0"/>
        <c:axPos val="b"/>
        <c:majorTickMark val="out"/>
        <c:minorTickMark val="none"/>
        <c:tickLblPos val="nextTo"/>
        <c:crossAx val="326771456"/>
        <c:crosses val="autoZero"/>
        <c:auto val="1"/>
        <c:lblAlgn val="ctr"/>
        <c:lblOffset val="100"/>
        <c:noMultiLvlLbl val="0"/>
      </c:catAx>
      <c:valAx>
        <c:axId val="326771456"/>
        <c:scaling>
          <c:orientation val="minMax"/>
        </c:scaling>
        <c:delete val="0"/>
        <c:axPos val="l"/>
        <c:majorGridlines/>
        <c:numFmt formatCode="Основной" sourceLinked="1"/>
        <c:majorTickMark val="out"/>
        <c:minorTickMark val="none"/>
        <c:tickLblPos val="nextTo"/>
        <c:crossAx val="316448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 3-х лет</c:v>
                </c:pt>
                <c:pt idx="1">
                  <c:v>от 3 до 5 лет</c:v>
                </c:pt>
                <c:pt idx="2">
                  <c:v>от 5 до 10 лет</c:v>
                </c:pt>
                <c:pt idx="3">
                  <c:v>от 10 до 15 лет</c:v>
                </c:pt>
                <c:pt idx="4">
                  <c:v>от 15 до 20 лет</c:v>
                </c:pt>
                <c:pt idx="5">
                  <c:v>от 20 и более лет</c:v>
                </c:pt>
              </c:strCache>
            </c:strRef>
          </c:cat>
          <c:val>
            <c:numRef>
              <c:f>Лист1!$B$2:$B$7</c:f>
              <c:numCache>
                <c:formatCode>Основной</c:formatCode>
                <c:ptCount val="6"/>
                <c:pt idx="0">
                  <c:v>33</c:v>
                </c:pt>
                <c:pt idx="1">
                  <c:v>35</c:v>
                </c:pt>
                <c:pt idx="2">
                  <c:v>55</c:v>
                </c:pt>
                <c:pt idx="3">
                  <c:v>37</c:v>
                </c:pt>
                <c:pt idx="4">
                  <c:v>31</c:v>
                </c:pt>
                <c:pt idx="5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616960"/>
        <c:axId val="348622848"/>
      </c:barChart>
      <c:catAx>
        <c:axId val="34861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348622848"/>
        <c:crosses val="autoZero"/>
        <c:auto val="1"/>
        <c:lblAlgn val="ctr"/>
        <c:lblOffset val="100"/>
        <c:noMultiLvlLbl val="0"/>
      </c:catAx>
      <c:valAx>
        <c:axId val="348622848"/>
        <c:scaling>
          <c:orientation val="minMax"/>
        </c:scaling>
        <c:delete val="0"/>
        <c:axPos val="l"/>
        <c:majorGridlines/>
        <c:numFmt formatCode="Основной" sourceLinked="1"/>
        <c:majorTickMark val="out"/>
        <c:minorTickMark val="none"/>
        <c:tickLblPos val="nextTo"/>
        <c:crossAx val="348616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Без категории</c:v>
                </c:pt>
                <c:pt idx="1">
                  <c:v>Первая квалификационная категория</c:v>
                </c:pt>
                <c:pt idx="2">
                  <c:v>Высшая квалификационная категория</c:v>
                </c:pt>
              </c:strCache>
            </c:strRef>
          </c:cat>
          <c:val>
            <c:numRef>
              <c:f>Лист1!$B$2:$B$4</c:f>
              <c:numCache>
                <c:formatCode>Основной</c:formatCode>
                <c:ptCount val="3"/>
                <c:pt idx="0">
                  <c:v>298</c:v>
                </c:pt>
                <c:pt idx="1">
                  <c:v>262</c:v>
                </c:pt>
                <c:pt idx="2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773760"/>
        <c:axId val="326776704"/>
      </c:barChart>
      <c:catAx>
        <c:axId val="326773760"/>
        <c:scaling>
          <c:orientation val="minMax"/>
        </c:scaling>
        <c:delete val="0"/>
        <c:axPos val="b"/>
        <c:majorTickMark val="out"/>
        <c:minorTickMark val="none"/>
        <c:tickLblPos val="nextTo"/>
        <c:crossAx val="326776704"/>
        <c:crosses val="autoZero"/>
        <c:auto val="1"/>
        <c:lblAlgn val="ctr"/>
        <c:lblOffset val="100"/>
        <c:noMultiLvlLbl val="0"/>
      </c:catAx>
      <c:valAx>
        <c:axId val="326776704"/>
        <c:scaling>
          <c:orientation val="minMax"/>
        </c:scaling>
        <c:delete val="0"/>
        <c:axPos val="l"/>
        <c:majorGridlines/>
        <c:numFmt formatCode="Основной" sourceLinked="1"/>
        <c:majorTickMark val="out"/>
        <c:minorTickMark val="none"/>
        <c:tickLblPos val="nextTo"/>
        <c:crossAx val="326773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827B1-6661-4676-9DAD-B3C955999FC6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06142-7C8C-4364-AC73-EEC321B4E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7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06142-7C8C-4364-AC73-EEC321B4E4D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127327"/>
            <a:ext cx="51125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0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0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3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2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5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1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3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4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2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778A-F159-4525-8285-C88B6E071D3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3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778A-F159-4525-8285-C88B6E071D33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1475-C794-413F-BE32-322E44EB4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3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8724"/>
            <a:ext cx="5364089" cy="39937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127327"/>
            <a:ext cx="5292080" cy="1470025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Управление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качеством: вызовы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новые возможности в эпоху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трансформации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228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841863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endPos="0" dist="50800" dir="5400000" sy="-100000" algn="bl" rotWithShape="0"/>
                </a:effectLst>
                <a:latin typeface="+mj-lt"/>
              </a:rPr>
              <a:t>Управление образования Курагинского района</a:t>
            </a:r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endPos="0" dist="50800" dir="5400000" sy="-100000" algn="bl" rotWithShape="0"/>
              </a:effectLst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97" y="33906"/>
            <a:ext cx="1271403" cy="1018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16" y="5611746"/>
            <a:ext cx="2307884" cy="12462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7904" y="128736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24-28 августа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9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Новые нормативные и стратегические документы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999381"/>
            <a:ext cx="4618856" cy="4525963"/>
          </a:xfrm>
        </p:spPr>
        <p:txBody>
          <a:bodyPr>
            <a:normAutofit fontScale="77500" lnSpcReduction="20000"/>
          </a:bodyPr>
          <a:lstStyle/>
          <a:p>
            <a:pPr marL="685284" indent="-685284" defTabSz="913623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«О национальных целях развития Российской Федерации на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2030 года»</a:t>
            </a:r>
          </a:p>
          <a:p>
            <a:pPr marL="685284" indent="-685284" defTabSz="913623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284" indent="-685284" defTabSz="913623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№ 304 от 31.07.2020 «О внесении изменений в Федеральный закон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образовании в Российской Федерации»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воспитания обучающихся»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65B16C-7878-482C-A5D9-8D12EEC23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2287712" cy="24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4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/>
              <a:t>Изменение инфраструктуры</a:t>
            </a:r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79512" y="3183111"/>
            <a:ext cx="324036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600" dirty="0" smtClean="0"/>
              <a:t>1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2676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Подготовка к новому учебному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74198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ремонт полов МБОУ </a:t>
            </a:r>
            <a:r>
              <a:rPr lang="ru-RU" dirty="0" err="1"/>
              <a:t>Курагинская</a:t>
            </a:r>
            <a:r>
              <a:rPr lang="ru-RU" dirty="0"/>
              <a:t> СОШ № 3, МБОУ </a:t>
            </a:r>
            <a:r>
              <a:rPr lang="ru-RU" dirty="0" err="1"/>
              <a:t>Рощинская</a:t>
            </a:r>
            <a:r>
              <a:rPr lang="ru-RU" dirty="0"/>
              <a:t> СОШ № 17, МКОУ Новопокровская НОШ № 33; </a:t>
            </a:r>
          </a:p>
          <a:p>
            <a:r>
              <a:rPr lang="ru-RU" dirty="0"/>
              <a:t>подводка горячей воды к умывальным раковинам в учебных кабинетах МБОУ Березовская СОШ № 10; </a:t>
            </a:r>
          </a:p>
          <a:p>
            <a:r>
              <a:rPr lang="ru-RU" dirty="0"/>
              <a:t>ремонт окон МБОУ </a:t>
            </a:r>
            <a:r>
              <a:rPr lang="ru-RU" dirty="0" err="1"/>
              <a:t>Рощинская</a:t>
            </a:r>
            <a:r>
              <a:rPr lang="ru-RU" dirty="0"/>
              <a:t> СОШ № 17, МКОУ </a:t>
            </a:r>
            <a:r>
              <a:rPr lang="ru-RU" dirty="0" err="1"/>
              <a:t>Поначёвская</a:t>
            </a:r>
            <a:r>
              <a:rPr lang="ru-RU" dirty="0"/>
              <a:t> ООШ № 28; </a:t>
            </a:r>
          </a:p>
          <a:p>
            <a:r>
              <a:rPr lang="ru-RU" dirty="0"/>
              <a:t>ремонт освещения МКОУ </a:t>
            </a:r>
            <a:r>
              <a:rPr lang="ru-RU" dirty="0" err="1"/>
              <a:t>Поначёвская</a:t>
            </a:r>
            <a:r>
              <a:rPr lang="ru-RU" dirty="0"/>
              <a:t>  ООШ № 28, МКОУ Новопокровская НОШ № 33;</a:t>
            </a:r>
          </a:p>
          <a:p>
            <a:r>
              <a:rPr lang="ru-RU" dirty="0"/>
              <a:t>ремонтные работы в классах МКОУ </a:t>
            </a:r>
            <a:r>
              <a:rPr lang="ru-RU" dirty="0" err="1"/>
              <a:t>Черемшанская</a:t>
            </a:r>
            <a:r>
              <a:rPr lang="ru-RU" dirty="0"/>
              <a:t> СОШ № 20 и МБОУ </a:t>
            </a:r>
            <a:r>
              <a:rPr lang="ru-RU" dirty="0" err="1"/>
              <a:t>Ирбинская</a:t>
            </a:r>
            <a:r>
              <a:rPr lang="ru-RU" dirty="0"/>
              <a:t> СОШ № 6;</a:t>
            </a:r>
          </a:p>
          <a:p>
            <a:r>
              <a:rPr lang="ru-RU" dirty="0"/>
              <a:t>частичный ремонт кровли в МБОУ </a:t>
            </a:r>
            <a:r>
              <a:rPr lang="ru-RU" dirty="0" err="1"/>
              <a:t>Кочергинская</a:t>
            </a:r>
            <a:r>
              <a:rPr lang="ru-RU" dirty="0"/>
              <a:t> СОШ № 19;</a:t>
            </a:r>
          </a:p>
          <a:p>
            <a:r>
              <a:rPr lang="ru-RU" dirty="0"/>
              <a:t>монтаж охранной сигнализации в МБОУ </a:t>
            </a:r>
            <a:r>
              <a:rPr lang="ru-RU" dirty="0" err="1"/>
              <a:t>Марининская</a:t>
            </a:r>
            <a:r>
              <a:rPr lang="ru-RU" dirty="0"/>
              <a:t> СОШ № 16 и МБДОУ </a:t>
            </a:r>
            <a:r>
              <a:rPr lang="ru-RU" dirty="0" err="1"/>
              <a:t>Марининский</a:t>
            </a:r>
            <a:r>
              <a:rPr lang="ru-RU" dirty="0"/>
              <a:t> детский сад «Золотой ключик»; </a:t>
            </a:r>
          </a:p>
          <a:p>
            <a:r>
              <a:rPr lang="ru-RU" dirty="0"/>
              <a:t>установка видеонаблюдения в 4-х учреждениях; </a:t>
            </a:r>
          </a:p>
          <a:p>
            <a:r>
              <a:rPr lang="ru-RU" dirty="0"/>
              <a:t>исполнение судебного решения в МБОУ Березовская СОШ № 10 (ремонт пищеблока в ДОУ)</a:t>
            </a:r>
          </a:p>
          <a:p>
            <a:r>
              <a:rPr lang="ru-RU" dirty="0"/>
              <a:t>планируется устройство пандуса в МБОУ Брагинская СОШ № </a:t>
            </a:r>
            <a:r>
              <a:rPr lang="ru-RU" dirty="0" smtClean="0"/>
              <a:t>11</a:t>
            </a:r>
          </a:p>
          <a:p>
            <a:r>
              <a:rPr lang="ru-RU" dirty="0"/>
              <a:t>ремонт спортзала в МКОУ </a:t>
            </a:r>
            <a:r>
              <a:rPr lang="ru-RU" dirty="0" err="1"/>
              <a:t>Черемшанская</a:t>
            </a:r>
            <a:r>
              <a:rPr lang="ru-RU" dirty="0"/>
              <a:t> СОШ № </a:t>
            </a:r>
            <a:r>
              <a:rPr lang="ru-RU" dirty="0" smtClean="0"/>
              <a:t>20</a:t>
            </a:r>
          </a:p>
          <a:p>
            <a:r>
              <a:rPr lang="ru-RU" dirty="0" smtClean="0"/>
              <a:t>замена </a:t>
            </a:r>
            <a:r>
              <a:rPr lang="ru-RU" dirty="0"/>
              <a:t>оконных блоков в МБОУ Артемовская СОШ № 2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6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pPr algn="l"/>
            <a:r>
              <a:rPr lang="ru-RU" dirty="0" smtClean="0"/>
              <a:t>Строительство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/>
          <a:lstStyle/>
          <a:p>
            <a:r>
              <a:rPr lang="ru-RU" dirty="0"/>
              <a:t>строительство детского сада на 270 </a:t>
            </a:r>
            <a:r>
              <a:rPr lang="ru-RU" dirty="0" smtClean="0"/>
              <a:t>мест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6992"/>
            <a:ext cx="9142934" cy="239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49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Реализация нацпроектов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4" y="1844824"/>
            <a:ext cx="2675165" cy="158417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3096"/>
            <a:ext cx="1985392" cy="1812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13" y="1988840"/>
            <a:ext cx="5116358" cy="892273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07504" y="3645024"/>
            <a:ext cx="3024336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МБОУ </a:t>
            </a:r>
            <a:r>
              <a:rPr lang="ru-RU" dirty="0" err="1" smtClean="0"/>
              <a:t>Курагинская</a:t>
            </a:r>
            <a:r>
              <a:rPr lang="ru-RU" dirty="0" smtClean="0"/>
              <a:t> СОШ №1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Курагинская</a:t>
            </a:r>
            <a:r>
              <a:rPr lang="ru-RU" dirty="0" smtClean="0"/>
              <a:t> СОШ №3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7504" y="6105544"/>
            <a:ext cx="302433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МБОУ </a:t>
            </a:r>
            <a:r>
              <a:rPr lang="ru-RU" sz="1600" dirty="0" err="1" smtClean="0"/>
              <a:t>Курагинская</a:t>
            </a:r>
            <a:r>
              <a:rPr lang="ru-RU" sz="1600" dirty="0" smtClean="0"/>
              <a:t> СОШ №1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19419" y="3002694"/>
            <a:ext cx="5138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МАОУ ДО «Центр дополнительного образования»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- 32 программы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МБОУ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ДО  «Центр «Спортивный, туристский,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эколого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- краеведческий»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- 10 программ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0176" y="42030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зарегистрировано 4200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детей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4944796"/>
            <a:ext cx="2123728" cy="15927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084168" y="4948315"/>
            <a:ext cx="27742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2019 -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 высокоскоростному интернету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подключено 17 школ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2020 -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9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школ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73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pPr algn="l"/>
            <a:r>
              <a:rPr lang="ru-RU" dirty="0" smtClean="0"/>
              <a:t>Задачи на 2020-2021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02839"/>
            <a:ext cx="3898776" cy="262250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обеспечить методическое сопровождение и тиражирование опыта пилотов по формированию цифровой образовательной среды, использования инфраструктурных решений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641013" y="2090455"/>
            <a:ext cx="4200846" cy="131039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309491" y="2090455"/>
            <a:ext cx="4176463" cy="129692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gray">
          <a:xfrm>
            <a:off x="755576" y="2472628"/>
            <a:ext cx="45608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FEFFFF"/>
                </a:solidFill>
              </a:rPr>
              <a:t>Управление образования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gray">
          <a:xfrm>
            <a:off x="4932039" y="2443396"/>
            <a:ext cx="45608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FEFFFF"/>
                </a:solidFill>
              </a:rPr>
              <a:t>Образовательные организации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641013" y="3884308"/>
            <a:ext cx="3898776" cy="2622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внести описание цифровой образовательной среды в образовательную программу, включая использование электронных продуктов для изучения нового материала и выполнения домашнего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643312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5127327"/>
            <a:ext cx="5760640" cy="1470025"/>
          </a:xfrm>
        </p:spPr>
        <p:txBody>
          <a:bodyPr/>
          <a:lstStyle/>
          <a:p>
            <a:pPr algn="l"/>
            <a:r>
              <a:rPr lang="ru-RU" dirty="0" smtClean="0"/>
              <a:t>Содержание образования</a:t>
            </a:r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79512" y="3183111"/>
            <a:ext cx="324036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600" dirty="0" smtClean="0"/>
              <a:t>2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4199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/>
          <a:lstStyle/>
          <a:p>
            <a:pPr algn="l"/>
            <a:r>
              <a:rPr lang="ru-RU" dirty="0" smtClean="0"/>
              <a:t>Дошкольный уровень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834617"/>
            <a:ext cx="4067944" cy="102338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404552"/>
              </p:ext>
            </p:extLst>
          </p:nvPr>
        </p:nvGraphicFramePr>
        <p:xfrm>
          <a:off x="305390" y="1588461"/>
          <a:ext cx="8702282" cy="428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550">
                  <a:extLst>
                    <a:ext uri="{9D8B030D-6E8A-4147-A177-3AD203B41FA5}">
                      <a16:colId xmlns:a16="http://schemas.microsoft.com/office/drawing/2014/main" xmlns="" val="3175406118"/>
                    </a:ext>
                  </a:extLst>
                </a:gridCol>
                <a:gridCol w="4972732">
                  <a:extLst>
                    <a:ext uri="{9D8B030D-6E8A-4147-A177-3AD203B41FA5}">
                      <a16:colId xmlns:a16="http://schemas.microsoft.com/office/drawing/2014/main" xmlns="" val="3618465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МБДОУ </a:t>
                      </a:r>
                      <a:r>
                        <a:rPr lang="ru-RU" sz="1400" b="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Курагинский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д/с № 15 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«Детские дебаты»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385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МБДОУ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Курагинский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д/с №8 «Лесная сказка»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«Эффективные формы взаимодействия ДОУ и семьи»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910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МБДОУ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Курагинский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д/с №9 «Аленушка»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«Использование современных технологий в работе с дошкольниками по познавательно-исследовательской деятельности в соответствие с требованиями ФГОС ДО»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188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МБДОУ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Курагинский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д/с №7 «Рябинка»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«Разработка модели организации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физкультурно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оздоровительной работы с детьми дошкольного  возраста»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8540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МБДОУ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Ирбинский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д/с №2 «Теремок»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«Ступеньки профессионального мастерства»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118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МБДОУ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Курагинский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детский сад № 8 "Лесная сказка"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«Коррекция звукопроизношения у детей, имеющих речевые нарушения, с использование метода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биоэнергопластики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091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МБДОУ детский сад №7 "Рябинка"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ТРИЗ технология в работе с детьми старшего дошкольного возраста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94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МБДОУ детский сад №7 "Рябинка"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мнемотехники как эффективного средства развития связной речи детей дошкольного возраста в проекте «Новость дня»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4470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МБДОУ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Ирбинский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д/с №2 "Теремок"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 мероприятий по развитию связной монологической речи старших дошкольников с общим недоразвитием речи с привлечением родителей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336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56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88221"/>
            <a:ext cx="8229600" cy="303712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Естественно-научная грамотность   4</a:t>
            </a:r>
          </a:p>
          <a:p>
            <a:r>
              <a:rPr lang="ru-RU" dirty="0" err="1"/>
              <a:t>Здоровьесберегающая</a:t>
            </a:r>
            <a:r>
              <a:rPr lang="ru-RU" dirty="0"/>
              <a:t> грамотность   9</a:t>
            </a:r>
          </a:p>
          <a:p>
            <a:r>
              <a:rPr lang="ru-RU" dirty="0"/>
              <a:t>Критическое мышление 3</a:t>
            </a:r>
          </a:p>
          <a:p>
            <a:r>
              <a:rPr lang="ru-RU" dirty="0"/>
              <a:t>Математическая грамотность   12</a:t>
            </a:r>
          </a:p>
          <a:p>
            <a:r>
              <a:rPr lang="ru-RU" dirty="0"/>
              <a:t>Новые профессии: перспективное планирование индивидуальных траекторий, обучающихся   5</a:t>
            </a:r>
          </a:p>
          <a:p>
            <a:r>
              <a:rPr lang="ru-RU" dirty="0"/>
              <a:t>Педагог – оценщик   7</a:t>
            </a:r>
          </a:p>
          <a:p>
            <a:r>
              <a:rPr lang="ru-RU" dirty="0"/>
              <a:t>Современные технологии воспитания   10</a:t>
            </a:r>
          </a:p>
          <a:p>
            <a:r>
              <a:rPr lang="ru-RU" dirty="0"/>
              <a:t>Финансовая грамотность   4</a:t>
            </a:r>
          </a:p>
          <a:p>
            <a:r>
              <a:rPr lang="ru-RU" dirty="0"/>
              <a:t>Цифровая грамотность 7</a:t>
            </a:r>
          </a:p>
          <a:p>
            <a:r>
              <a:rPr lang="ru-RU" dirty="0"/>
              <a:t>Читательская грамотность 18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57200" y="2004499"/>
            <a:ext cx="4176463" cy="129692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gray">
          <a:xfrm>
            <a:off x="683568" y="2191296"/>
            <a:ext cx="456088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/>
              <a:t>Центр непрерывного повышения профессионального мастерства педагогических работников</a:t>
            </a:r>
            <a:endParaRPr lang="en-US" sz="2000" b="1" dirty="0">
              <a:solidFill>
                <a:srgbClr val="FE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52" y="1816088"/>
            <a:ext cx="3708557" cy="21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32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pPr algn="l"/>
            <a:r>
              <a:rPr lang="ru-RU" dirty="0" smtClean="0"/>
              <a:t>Задачи на 2020-2021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02839"/>
            <a:ext cx="3898776" cy="2622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предусмотреть обучение школьных команд современным подходам к формированию функциональной грамотности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641013" y="2090455"/>
            <a:ext cx="4200846" cy="131039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309491" y="2090455"/>
            <a:ext cx="4176463" cy="129692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gray">
          <a:xfrm>
            <a:off x="755576" y="2472628"/>
            <a:ext cx="45608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FEFFFF"/>
                </a:solidFill>
              </a:rPr>
              <a:t>Управление образования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gray">
          <a:xfrm>
            <a:off x="4932039" y="2443396"/>
            <a:ext cx="45608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FEFFFF"/>
                </a:solidFill>
              </a:rPr>
              <a:t>Образовательные организации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641013" y="3884308"/>
            <a:ext cx="3898776" cy="2622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регулярно проводить мониторинг функциональной грамотности обучающихся; объединить усилия педагогов школ в рамках общей программы достижения </a:t>
            </a:r>
            <a:r>
              <a:rPr lang="ru-RU" dirty="0" err="1"/>
              <a:t>метапредметных</a:t>
            </a:r>
            <a:r>
              <a:rPr lang="ru-RU" dirty="0"/>
              <a:t>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51231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148829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Внешние вызовы: </a:t>
            </a:r>
            <a:br>
              <a:rPr lang="ru-RU" sz="3200" dirty="0" smtClean="0"/>
            </a:br>
            <a:r>
              <a:rPr lang="ru-RU" sz="2800" dirty="0" smtClean="0"/>
              <a:t>переход на дистанционное обучение</a:t>
            </a:r>
            <a:endParaRPr lang="ru-RU" sz="2800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323530" y="2977092"/>
            <a:ext cx="3168351" cy="104089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3923927" y="1879676"/>
            <a:ext cx="4848919" cy="1019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 rot="10800000" flipV="1">
            <a:off x="3055415" y="2716237"/>
            <a:ext cx="5548543" cy="3600364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слабое техническое оснащение;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отсутствие </a:t>
            </a:r>
            <a:r>
              <a:rPr lang="ru-RU" sz="1600" dirty="0"/>
              <a:t>равного доступа к каналам связи;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существенное увеличение рабочего дня </a:t>
            </a:r>
            <a:endParaRPr lang="ru-RU" sz="1600" dirty="0" smtClean="0"/>
          </a:p>
          <a:p>
            <a:pPr lvl="0"/>
            <a:r>
              <a:rPr lang="ru-RU" sz="1600" dirty="0" smtClean="0"/>
              <a:t>педагогов</a:t>
            </a:r>
            <a:r>
              <a:rPr lang="ru-RU" sz="1600" dirty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проблемы с работой образовательных </a:t>
            </a:r>
            <a:r>
              <a:rPr lang="ru-RU" sz="1600" dirty="0" smtClean="0"/>
              <a:t>платформ,</a:t>
            </a:r>
          </a:p>
          <a:p>
            <a:pPr lvl="0"/>
            <a:r>
              <a:rPr lang="ru-RU" sz="1600" dirty="0" smtClean="0"/>
              <a:t>невысокое </a:t>
            </a:r>
            <a:r>
              <a:rPr lang="ru-RU" sz="1600" dirty="0"/>
              <a:t>качество материалов, размещенных на них;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отсутствие живого контакта, </a:t>
            </a:r>
            <a:endParaRPr lang="ru-RU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невозможность </a:t>
            </a:r>
            <a:r>
              <a:rPr lang="ru-RU" sz="1600" dirty="0"/>
              <a:t>отследить присутствие </a:t>
            </a:r>
            <a:r>
              <a:rPr lang="ru-RU" sz="1600" dirty="0" smtClean="0"/>
              <a:t>учеников</a:t>
            </a:r>
            <a:endParaRPr lang="ru-RU" sz="1600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flipV="1">
            <a:off x="1296988" y="1427187"/>
            <a:ext cx="650240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 flipV="1">
            <a:off x="1349375" y="4538687"/>
            <a:ext cx="6475413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6350" y="2141562"/>
            <a:ext cx="674688" cy="574675"/>
          </a:xfrm>
          <a:prstGeom prst="rect">
            <a:avLst/>
          </a:prstGeom>
          <a:noFill/>
        </p:spPr>
      </p:pic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3175" y="3735412"/>
            <a:ext cx="676275" cy="573088"/>
          </a:xfrm>
          <a:prstGeom prst="rect">
            <a:avLst/>
          </a:prstGeom>
          <a:noFill/>
        </p:spPr>
      </p:pic>
      <p:pic>
        <p:nvPicPr>
          <p:cNvPr id="1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5246712"/>
            <a:ext cx="674687" cy="573088"/>
          </a:xfrm>
          <a:prstGeom prst="rect">
            <a:avLst/>
          </a:prstGeom>
          <a:noFill/>
        </p:spPr>
      </p:pic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323529" y="1871687"/>
            <a:ext cx="3168352" cy="1092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331689" y="4191316"/>
            <a:ext cx="3146981" cy="734522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341535" y="5063529"/>
            <a:ext cx="3150346" cy="978556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611560" y="3105478"/>
            <a:ext cx="273630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/>
              <a:t>Учи.ру</a:t>
            </a:r>
            <a:r>
              <a:rPr lang="ru-RU" dirty="0"/>
              <a:t>, </a:t>
            </a:r>
            <a:r>
              <a:rPr lang="ru-RU" dirty="0" err="1"/>
              <a:t>ЯКласс</a:t>
            </a:r>
            <a:r>
              <a:rPr lang="ru-RU" dirty="0"/>
              <a:t>, </a:t>
            </a:r>
            <a:r>
              <a:rPr lang="ru-RU" dirty="0" err="1"/>
              <a:t>Я.ру</a:t>
            </a:r>
            <a:r>
              <a:rPr lang="ru-RU" dirty="0"/>
              <a:t>, LECTA.RU, Яндекс. Учебник, РЭШ</a:t>
            </a: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4017248" y="2078515"/>
            <a:ext cx="456088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FEFFFF"/>
                </a:solidFill>
              </a:rPr>
              <a:t>Проблемы школы в период работы в удаленном режиме: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467545" y="1879625"/>
            <a:ext cx="288032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chemeClr val="accent1"/>
                </a:solidFill>
              </a:rPr>
              <a:t>Цифровые образовательные ресурсы: 60% школ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gray">
          <a:xfrm>
            <a:off x="299389" y="4187629"/>
            <a:ext cx="2937746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мессенджеры </a:t>
            </a:r>
          </a:p>
          <a:p>
            <a:pPr algn="ctr">
              <a:lnSpc>
                <a:spcPct val="120000"/>
              </a:lnSpc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WhatsApp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Viber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gray">
          <a:xfrm>
            <a:off x="376107" y="5012845"/>
            <a:ext cx="2971758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chemeClr val="hlink"/>
                </a:solidFill>
              </a:rPr>
              <a:t>бесконтактная передача </a:t>
            </a:r>
            <a:r>
              <a:rPr lang="ru-RU" b="1" dirty="0">
                <a:solidFill>
                  <a:schemeClr val="hlink"/>
                </a:solidFill>
              </a:rPr>
              <a:t>информации на бумажных носителях</a:t>
            </a:r>
            <a:endParaRPr lang="en-US" b="1" dirty="0">
              <a:solidFill>
                <a:schemeClr val="hlin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33" y="104006"/>
            <a:ext cx="2764904" cy="149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pPr algn="l"/>
            <a:r>
              <a:rPr lang="ru-RU" dirty="0" smtClean="0"/>
              <a:t>ЕГЭ - 2020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7483" y="2090454"/>
            <a:ext cx="2678333" cy="69047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800" dirty="0" smtClean="0">
                <a:solidFill>
                  <a:schemeClr val="bg1"/>
                </a:solidFill>
              </a:rPr>
              <a:t>участники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AutoShape 4"/>
          <p:cNvSpPr>
            <a:spLocks noGrp="1" noChangeArrowheads="1"/>
          </p:cNvSpPr>
          <p:nvPr>
            <p:ph idx="1"/>
          </p:nvPr>
        </p:nvSpPr>
        <p:spPr bwMode="gray">
          <a:xfrm>
            <a:off x="3995936" y="2090455"/>
            <a:ext cx="2746648" cy="69047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предметы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237483" y="3784384"/>
            <a:ext cx="2678333" cy="69047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800" dirty="0">
                <a:solidFill>
                  <a:schemeClr val="bg1"/>
                </a:solidFill>
              </a:rPr>
              <a:t>пункты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0521" y="3084411"/>
            <a:ext cx="18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269 выпускников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7483" y="50166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МБОУ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Курагинская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СОШ №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МБОУ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Ирбинская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СОШ № 6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МКОУ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Имисская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СОШ № 13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98168" y="308441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русский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язык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(профильный уровень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литература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физика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химия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биология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география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обществознание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иностранные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языки (английский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информатика и информационно-коммуникационные технологии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49" y="5016649"/>
            <a:ext cx="1841352" cy="18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77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pPr algn="l"/>
            <a:r>
              <a:rPr lang="ru-RU" dirty="0" smtClean="0"/>
              <a:t>Результаты ЕГЭ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879192"/>
              </p:ext>
            </p:extLst>
          </p:nvPr>
        </p:nvGraphicFramePr>
        <p:xfrm>
          <a:off x="457200" y="19986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99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/>
          <a:lstStyle/>
          <a:p>
            <a:pPr algn="l"/>
            <a:r>
              <a:rPr lang="ru-RU" dirty="0"/>
              <a:t>Результаты ЕГЭ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697328"/>
              </p:ext>
            </p:extLst>
          </p:nvPr>
        </p:nvGraphicFramePr>
        <p:xfrm>
          <a:off x="472778" y="1988840"/>
          <a:ext cx="5179341" cy="4396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0950">
                  <a:extLst>
                    <a:ext uri="{9D8B030D-6E8A-4147-A177-3AD203B41FA5}">
                      <a16:colId xmlns:a16="http://schemas.microsoft.com/office/drawing/2014/main" xmlns="" val="28169467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76815961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xmlns="" val="2539494712"/>
                    </a:ext>
                  </a:extLst>
                </a:gridCol>
              </a:tblGrid>
              <a:tr h="4727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участников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участников, не набравших проходной 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10205787"/>
                  </a:ext>
                </a:extLst>
              </a:tr>
              <a:tr h="316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39322770"/>
                  </a:ext>
                </a:extLst>
              </a:tr>
              <a:tr h="512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профиль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2303318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50499447"/>
                  </a:ext>
                </a:extLst>
              </a:tr>
              <a:tr h="384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70862241"/>
                  </a:ext>
                </a:extLst>
              </a:tr>
              <a:tr h="455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Обществознание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7085356"/>
                  </a:ext>
                </a:extLst>
              </a:tr>
              <a:tr h="242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8043553"/>
                  </a:ext>
                </a:extLst>
              </a:tr>
              <a:tr h="242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Литература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33%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99772352"/>
                  </a:ext>
                </a:extLst>
              </a:tr>
              <a:tr h="572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66278431"/>
                  </a:ext>
                </a:extLst>
              </a:tr>
              <a:tr h="4727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 и ИКТ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9822575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147268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93096"/>
            <a:ext cx="1844832" cy="18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75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Персонализированное обучение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167766" y="1876664"/>
            <a:ext cx="3672408" cy="21413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b="1" dirty="0">
                <a:solidFill>
                  <a:schemeClr val="bg1"/>
                </a:solidFill>
              </a:rPr>
              <a:t>проект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Высшей </a:t>
            </a:r>
            <a:r>
              <a:rPr lang="ru-RU" b="1" dirty="0">
                <a:solidFill>
                  <a:schemeClr val="bg1"/>
                </a:solidFill>
              </a:rPr>
              <a:t>школы </a:t>
            </a:r>
            <a:r>
              <a:rPr lang="ru-RU" b="1" dirty="0" smtClean="0">
                <a:solidFill>
                  <a:schemeClr val="bg1"/>
                </a:solidFill>
              </a:rPr>
              <a:t>экономики</a:t>
            </a:r>
          </a:p>
          <a:p>
            <a:r>
              <a:rPr lang="ru-RU" sz="1400" dirty="0" smtClean="0"/>
              <a:t>по </a:t>
            </a:r>
            <a:r>
              <a:rPr lang="ru-RU" sz="1400" dirty="0"/>
              <a:t>апробации комплекса мер, </a:t>
            </a:r>
            <a:r>
              <a:rPr lang="ru-RU" sz="1400" dirty="0" smtClean="0"/>
              <a:t>направленного </a:t>
            </a:r>
          </a:p>
          <a:p>
            <a:r>
              <a:rPr lang="ru-RU" sz="1400" dirty="0" smtClean="0"/>
              <a:t>на </a:t>
            </a:r>
            <a:r>
              <a:rPr lang="ru-RU" sz="1400" dirty="0"/>
              <a:t>совершенствование возможностей </a:t>
            </a:r>
            <a:endParaRPr lang="ru-RU" sz="1400" dirty="0" smtClean="0"/>
          </a:p>
          <a:p>
            <a:r>
              <a:rPr lang="ru-RU" sz="1400" dirty="0" smtClean="0"/>
              <a:t>и </a:t>
            </a:r>
            <a:r>
              <a:rPr lang="ru-RU" sz="1400" dirty="0"/>
              <a:t>условий реализации основных </a:t>
            </a:r>
            <a:endParaRPr lang="ru-RU" sz="1400" dirty="0" smtClean="0"/>
          </a:p>
          <a:p>
            <a:r>
              <a:rPr lang="ru-RU" sz="1400" dirty="0" smtClean="0"/>
              <a:t>общеобразовательных </a:t>
            </a:r>
            <a:r>
              <a:rPr lang="ru-RU" sz="1400" dirty="0"/>
              <a:t>программ по </a:t>
            </a:r>
            <a:endParaRPr lang="ru-RU" sz="1400" dirty="0" smtClean="0"/>
          </a:p>
          <a:p>
            <a:r>
              <a:rPr lang="ru-RU" sz="1400" dirty="0" smtClean="0"/>
              <a:t>индивидуальному </a:t>
            </a:r>
            <a:r>
              <a:rPr lang="ru-RU" sz="1400" dirty="0"/>
              <a:t>учебному плану,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том числе в сетевой форме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4932040" y="1876664"/>
            <a:ext cx="3672408" cy="21413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совместный проект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со сбербанком</a:t>
            </a:r>
          </a:p>
          <a:p>
            <a:r>
              <a:rPr lang="ru-RU" sz="1400" dirty="0"/>
              <a:t>по внедрению персонализированной </a:t>
            </a:r>
            <a:r>
              <a:rPr lang="ru-RU" sz="1400" dirty="0" smtClean="0"/>
              <a:t>модели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обучения на школьной цифровой платформе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4442910"/>
            <a:ext cx="314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МБОУ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Курагинская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СОШ №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МБОУ Березовская СОШ №10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МБОУ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Петропавловская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СОШ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№39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7766" y="4445131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МБОУ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Курагинская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СОШ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№1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МБОУ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Курагинская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СОШ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№3 МБОУ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Курагинская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СОШ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№7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МАОУ ДО Центр дополнительного образования 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45131"/>
            <a:ext cx="2267744" cy="151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7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Всероссийская олимпиада школьников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917599"/>
              </p:ext>
            </p:extLst>
          </p:nvPr>
        </p:nvGraphicFramePr>
        <p:xfrm>
          <a:off x="539552" y="1588461"/>
          <a:ext cx="8064896" cy="256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004081076"/>
              </p:ext>
            </p:extLst>
          </p:nvPr>
        </p:nvGraphicFramePr>
        <p:xfrm>
          <a:off x="457200" y="4149080"/>
          <a:ext cx="856861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0635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Меры по улучшению результативности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проведение разъяснительной работы среди педагогов, родителей, обучающихся о важности </a:t>
            </a:r>
            <a:r>
              <a:rPr lang="ru-RU" dirty="0" err="1"/>
              <a:t>ВсОШ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индивидуализация процесса подготовки учащихся для участия в олимпиаде;</a:t>
            </a:r>
          </a:p>
          <a:p>
            <a:pPr lvl="0"/>
            <a:r>
              <a:rPr lang="ru-RU" dirty="0"/>
              <a:t>расширение состава муниципальной предметной комиссии;</a:t>
            </a:r>
          </a:p>
          <a:p>
            <a:pPr lvl="0"/>
            <a:r>
              <a:rPr lang="ru-RU" dirty="0"/>
              <a:t>повышение квалификации педагогов, участвующих в разработке и проверке олимпиадных работ;</a:t>
            </a:r>
          </a:p>
          <a:p>
            <a:pPr lvl="0"/>
            <a:r>
              <a:rPr lang="ru-RU" dirty="0"/>
              <a:t>повышение квалификации педагогов по подготовке детей к олимпиаде;</a:t>
            </a:r>
          </a:p>
          <a:p>
            <a:pPr lvl="0"/>
            <a:r>
              <a:rPr lang="ru-RU" dirty="0"/>
              <a:t>подготовка детей к участию в школьном и муниципальном этапах олимпиады;</a:t>
            </a:r>
          </a:p>
          <a:p>
            <a:r>
              <a:rPr lang="ru-RU" dirty="0"/>
              <a:t>организация работы общественных наблюдателей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75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Дополнительное образование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65104"/>
            <a:ext cx="2735651" cy="149072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28398"/>
            <a:ext cx="3203848" cy="1418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916831"/>
            <a:ext cx="3456385" cy="8695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2641" y="2924944"/>
            <a:ext cx="3096343" cy="122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доля детей в возрасте от 5 до 18 лет, охваченных дополнительным образованием – 68 %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512547"/>
            <a:ext cx="1475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1588 человек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21449" y="5974069"/>
            <a:ext cx="1359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501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40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pPr algn="l"/>
            <a:r>
              <a:rPr lang="ru-RU" dirty="0" smtClean="0"/>
              <a:t>Задачи на 2020-2021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766" y="3573016"/>
            <a:ext cx="3898776" cy="2622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обеспечить пилотирование индивидуальных образовательных программ учащихся в школах муниципалитета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641013" y="2090455"/>
            <a:ext cx="4200846" cy="131039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309491" y="2090455"/>
            <a:ext cx="4176463" cy="129692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gray">
          <a:xfrm>
            <a:off x="755576" y="2472628"/>
            <a:ext cx="45608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FEFFFF"/>
                </a:solidFill>
              </a:rPr>
              <a:t>Управление образования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gray">
          <a:xfrm>
            <a:off x="4932039" y="2443396"/>
            <a:ext cx="45608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FEFFFF"/>
                </a:solidFill>
              </a:rPr>
              <a:t>Образовательные организации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3969" y="3573016"/>
            <a:ext cx="4608512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разработать </a:t>
            </a:r>
            <a:r>
              <a:rPr lang="ru-RU" sz="1800" dirty="0"/>
              <a:t>и реализовать индивидуальные образовательные программы для школьников, проявивших выдающиеся способности; </a:t>
            </a:r>
          </a:p>
          <a:p>
            <a:r>
              <a:rPr lang="ru-RU" sz="1800" dirty="0" smtClean="0"/>
              <a:t>реализовать </a:t>
            </a:r>
            <a:r>
              <a:rPr lang="ru-RU" sz="1800" dirty="0"/>
              <a:t>педагогические пробы по сопровождению индивидуальной образовательной программы школьников с последующим закреплением практики их реализации в основной образовательной 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1764850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Воспитательная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проект «Курагино-Аскиз. Школы-побратимы</a:t>
            </a:r>
            <a:r>
              <a:rPr lang="ru-RU" dirty="0" smtClean="0"/>
              <a:t>»</a:t>
            </a:r>
            <a:r>
              <a:rPr lang="en-US" dirty="0" smtClean="0"/>
              <a:t> (</a:t>
            </a:r>
            <a:r>
              <a:rPr lang="ru-RU" dirty="0" smtClean="0"/>
              <a:t>МБОУ </a:t>
            </a:r>
            <a:r>
              <a:rPr lang="ru-RU" dirty="0" err="1" smtClean="0"/>
              <a:t>Курагинская</a:t>
            </a:r>
            <a:r>
              <a:rPr lang="ru-RU" dirty="0" smtClean="0"/>
              <a:t> СОШ №7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2784309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68960"/>
            <a:ext cx="2859664" cy="21447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37" y="4365104"/>
            <a:ext cx="2859664" cy="214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89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Программа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509120"/>
            <a:ext cx="3960440" cy="20162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вошла в 4-ку лучших программ Красноярского края, участвующих в апробации в 2019-2020 учебном году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611560" y="2141095"/>
            <a:ext cx="4392488" cy="129692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МБОУ </a:t>
            </a:r>
            <a:r>
              <a:rPr lang="ru-RU" sz="2000" b="1" dirty="0" err="1">
                <a:solidFill>
                  <a:schemeClr val="bg1"/>
                </a:solidFill>
              </a:rPr>
              <a:t>Курагинская</a:t>
            </a:r>
            <a:r>
              <a:rPr lang="ru-RU" sz="2000" b="1" dirty="0">
                <a:solidFill>
                  <a:schemeClr val="bg1"/>
                </a:solidFill>
              </a:rPr>
              <a:t> СОШ № </a:t>
            </a:r>
            <a:r>
              <a:rPr lang="ru-RU" sz="2000" b="1" dirty="0" smtClean="0">
                <a:solidFill>
                  <a:schemeClr val="bg1"/>
                </a:solidFill>
              </a:rPr>
              <a:t>7-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площадка по апробации программы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555776" y="3573016"/>
            <a:ext cx="0" cy="79208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16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79387C0-75A5-41A0-81C3-1EE97A933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985238" y="1778939"/>
            <a:ext cx="3917399" cy="50790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75 лет Победы </a:t>
            </a:r>
            <a:br>
              <a:rPr lang="ru-RU" dirty="0" smtClean="0"/>
            </a:br>
            <a:r>
              <a:rPr lang="ru-RU" sz="3600" dirty="0" smtClean="0"/>
              <a:t>в Великой Отечественной войне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56" y="2492266"/>
            <a:ext cx="1278257" cy="18002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831F2A-B51D-420B-B7E7-2000FAC2D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4250796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08" y="3284984"/>
            <a:ext cx="1256261" cy="1331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56" y="4663675"/>
            <a:ext cx="1389352" cy="13632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34" y="5157192"/>
            <a:ext cx="1247800" cy="1247800"/>
          </a:xfrm>
          <a:prstGeom prst="rect">
            <a:avLst/>
          </a:prstGeom>
        </p:spPr>
      </p:pic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198877" y="5265154"/>
            <a:ext cx="4671035" cy="147621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7468" y="53452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МБОУ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Курагинская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СОШ №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МБОУ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Курагинская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СОШ №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МБОУ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Шалоболинская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СОШ №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18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МКОУ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Детловская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СОШ № 12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2" y="3962388"/>
            <a:ext cx="1862967" cy="126269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47069" y="4828879"/>
            <a:ext cx="3075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Школы-участники: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7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Трудности воспитательной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однообразие форм проведения классных часов;</a:t>
            </a:r>
          </a:p>
          <a:p>
            <a:r>
              <a:rPr lang="ru-RU" dirty="0" smtClean="0"/>
              <a:t>слабая </a:t>
            </a:r>
            <a:r>
              <a:rPr lang="ru-RU" dirty="0"/>
              <a:t>работа школьного ученического самоуправления;</a:t>
            </a:r>
          </a:p>
          <a:p>
            <a:r>
              <a:rPr lang="ru-RU" dirty="0" smtClean="0"/>
              <a:t>проблемы</a:t>
            </a:r>
            <a:r>
              <a:rPr lang="ru-RU" dirty="0"/>
              <a:t>, связанные с отдаленностью и сложностью организации встреч со специалистами и активистами из других образовательных организаций;</a:t>
            </a:r>
          </a:p>
          <a:p>
            <a:r>
              <a:rPr lang="ru-RU" dirty="0" smtClean="0"/>
              <a:t>отсутствие </a:t>
            </a:r>
            <a:r>
              <a:rPr lang="ru-RU" dirty="0"/>
              <a:t>у большинства школьников  мотивации к участию в общественной и культурной жизни </a:t>
            </a:r>
            <a:r>
              <a:rPr lang="ru-RU" dirty="0" smtClean="0"/>
              <a:t>школы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36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pPr algn="l"/>
            <a:r>
              <a:rPr lang="ru-RU" dirty="0" smtClean="0"/>
              <a:t>Воспитание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91264" cy="37338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Воспитание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деятельность, направленная на развитие личности, создание условий для самоопределения и социализации обучающихся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основе социокультурных, духовно-нравственных ценностей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принятых в российском обществе правил и норм поведения в интересах человека, семьи, общества, государственности, формирование </a:t>
            </a:r>
            <a:b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обучающихся чувства патриотизма, гражданственности, уважения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памяти защитников Отечества и подвигам Героев Отечества,  закону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правопорядку, человеку труда  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</a:t>
            </a:r>
            <a:b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окружающей среде»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323528" y="5589239"/>
            <a:ext cx="8702282" cy="10081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just" defTabSz="913623">
              <a:lnSpc>
                <a:spcPct val="107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ФЗ № 304 от 31.07.2020 «О внесении изменений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913623">
              <a:lnSpc>
                <a:spcPct val="107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«Об образовании в Российской Федерации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algn="just" defTabSz="913623">
              <a:lnSpc>
                <a:spcPct val="107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вопросам воспитания обучающихся»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0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pPr algn="l"/>
            <a:r>
              <a:rPr lang="ru-RU" dirty="0" smtClean="0"/>
              <a:t>Задачи на 2020-2021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766" y="3573016"/>
            <a:ext cx="3898776" cy="26225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/>
              <a:t>обеспечить реализацию указанного комплекса мер, развитие деятельности структур и специалистов, занимающихся вопросами воспитания, профилактики и родительского просвещения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641013" y="2090455"/>
            <a:ext cx="4200846" cy="131039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309491" y="2090455"/>
            <a:ext cx="4176463" cy="129692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gray">
          <a:xfrm>
            <a:off x="755576" y="2472628"/>
            <a:ext cx="45608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FEFFFF"/>
                </a:solidFill>
              </a:rPr>
              <a:t>Управление образования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gray">
          <a:xfrm>
            <a:off x="4932039" y="2443396"/>
            <a:ext cx="45608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FEFFFF"/>
                </a:solidFill>
              </a:rPr>
              <a:t>Образовательные организации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3969" y="3573016"/>
            <a:ext cx="4608512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обеспечить </a:t>
            </a:r>
            <a:r>
              <a:rPr lang="ru-RU" sz="1800" dirty="0"/>
              <a:t>разработку рабочих программ воспитания на основе Примерной программы к 1 сентября 2021 года во всех школах края, используя имеющийся опыт ее апробации в 15 образовательных организациях;</a:t>
            </a:r>
          </a:p>
          <a:p>
            <a:r>
              <a:rPr lang="ru-RU" sz="1800" dirty="0" smtClean="0"/>
              <a:t>реализовывать </a:t>
            </a:r>
            <a:r>
              <a:rPr lang="ru-RU" sz="1800" dirty="0"/>
              <a:t>воспитательные задачи в ходе преподавания предметов, опираясь на дорожные карты реализации предметных концепций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97759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5013177"/>
            <a:ext cx="5976664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И</a:t>
            </a:r>
            <a:r>
              <a:rPr lang="ru-RU" dirty="0" smtClean="0"/>
              <a:t>зменение </a:t>
            </a:r>
            <a:r>
              <a:rPr lang="ru-RU" dirty="0"/>
              <a:t>условий профессионального развития</a:t>
            </a:r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79512" y="3183111"/>
            <a:ext cx="324036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600" dirty="0"/>
              <a:t>3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6318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179513" y="1844824"/>
            <a:ext cx="8846298" cy="112252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Характеристика педагогического состава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630274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698 </a:t>
            </a:r>
            <a:r>
              <a:rPr lang="ru-RU" sz="2400" dirty="0" smtClean="0"/>
              <a:t>педагогов в системе образования района: </a:t>
            </a:r>
            <a:r>
              <a:rPr lang="ru-RU" sz="2400" dirty="0"/>
              <a:t>из </a:t>
            </a:r>
            <a:r>
              <a:rPr lang="ru-RU" sz="2400" dirty="0" smtClean="0"/>
              <a:t>них </a:t>
            </a:r>
            <a:r>
              <a:rPr lang="ru-RU" sz="2400" dirty="0"/>
              <a:t>педагогические работники – 639, руководящие работники – 59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09432404"/>
              </p:ext>
            </p:extLst>
          </p:nvPr>
        </p:nvGraphicFramePr>
        <p:xfrm>
          <a:off x="323528" y="3140968"/>
          <a:ext cx="7128792" cy="363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110550" y="3634827"/>
            <a:ext cx="1493897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школы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26375" y="5013176"/>
            <a:ext cx="1493897" cy="792088"/>
          </a:xfrm>
          <a:prstGeom prst="round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</a:t>
            </a:r>
            <a:r>
              <a:rPr lang="ru-RU" sz="2400" b="1" dirty="0" smtClean="0">
                <a:solidFill>
                  <a:schemeClr val="tx1"/>
                </a:solidFill>
              </a:rPr>
              <a:t>етские сады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63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Характеристика по уровню образования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299307"/>
              </p:ext>
            </p:extLst>
          </p:nvPr>
        </p:nvGraphicFramePr>
        <p:xfrm>
          <a:off x="323528" y="1844824"/>
          <a:ext cx="453650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39638721"/>
              </p:ext>
            </p:extLst>
          </p:nvPr>
        </p:nvGraphicFramePr>
        <p:xfrm>
          <a:off x="323528" y="4149080"/>
          <a:ext cx="46085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92080" y="2492896"/>
            <a:ext cx="953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школы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61843" y="5157192"/>
            <a:ext cx="1688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д</a:t>
            </a:r>
            <a:r>
              <a:rPr lang="ru-RU" sz="2000" b="1" dirty="0" smtClean="0"/>
              <a:t>етские сады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3501008"/>
            <a:ext cx="2171077" cy="30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ea typeface="Calibri"/>
                <a:cs typeface="Times New Roman"/>
              </a:rPr>
              <a:t>педагогическое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4151149"/>
            <a:ext cx="2200212" cy="301625"/>
          </a:xfrm>
          <a:prstGeom prst="round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ea typeface="Calibri"/>
                <a:cs typeface="Times New Roman"/>
              </a:rPr>
              <a:t>профессиональное</a:t>
            </a:r>
            <a:endParaRPr lang="ru-RU" b="1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74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Характеристика по стажу работы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27142455"/>
              </p:ext>
            </p:extLst>
          </p:nvPr>
        </p:nvGraphicFramePr>
        <p:xfrm>
          <a:off x="251520" y="1844824"/>
          <a:ext cx="54006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98026143"/>
              </p:ext>
            </p:extLst>
          </p:nvPr>
        </p:nvGraphicFramePr>
        <p:xfrm>
          <a:off x="251520" y="4077072"/>
          <a:ext cx="5486400" cy="24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24988" y="2708920"/>
            <a:ext cx="1211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школы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86874" y="4581128"/>
            <a:ext cx="2230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д</a:t>
            </a:r>
            <a:r>
              <a:rPr lang="ru-RU" sz="2800" dirty="0" smtClean="0"/>
              <a:t>етские сады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9669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Характеристика по категории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87942230"/>
              </p:ext>
            </p:extLst>
          </p:nvPr>
        </p:nvGraphicFramePr>
        <p:xfrm>
          <a:off x="1259631" y="2204864"/>
          <a:ext cx="640336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8494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Апробация модели аттестации руководителей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МБОУ </a:t>
            </a:r>
            <a:r>
              <a:rPr lang="ru-RU" dirty="0" err="1"/>
              <a:t>Курагинская</a:t>
            </a:r>
            <a:r>
              <a:rPr lang="ru-RU" dirty="0"/>
              <a:t> СОШ №</a:t>
            </a:r>
            <a:r>
              <a:rPr lang="ru-RU" dirty="0" smtClean="0"/>
              <a:t>3</a:t>
            </a:r>
          </a:p>
          <a:p>
            <a:r>
              <a:rPr lang="ru-RU" dirty="0" smtClean="0"/>
              <a:t>МБОУ </a:t>
            </a:r>
            <a:r>
              <a:rPr lang="ru-RU" dirty="0" err="1"/>
              <a:t>Курагинская</a:t>
            </a:r>
            <a:r>
              <a:rPr lang="ru-RU" dirty="0"/>
              <a:t> СОШ №</a:t>
            </a:r>
            <a:r>
              <a:rPr lang="ru-RU" dirty="0" smtClean="0"/>
              <a:t>1</a:t>
            </a:r>
          </a:p>
          <a:p>
            <a:r>
              <a:rPr lang="ru-RU" dirty="0" smtClean="0"/>
              <a:t>МБОУ </a:t>
            </a:r>
            <a:r>
              <a:rPr lang="ru-RU" dirty="0" err="1"/>
              <a:t>Рощинская</a:t>
            </a:r>
            <a:r>
              <a:rPr lang="ru-RU" dirty="0"/>
              <a:t> СОШ </a:t>
            </a:r>
            <a:r>
              <a:rPr lang="ru-RU" dirty="0" smtClean="0"/>
              <a:t>№17</a:t>
            </a:r>
          </a:p>
          <a:p>
            <a:r>
              <a:rPr lang="ru-RU" dirty="0" smtClean="0"/>
              <a:t>МБОУ </a:t>
            </a:r>
            <a:r>
              <a:rPr lang="ru-RU" dirty="0" err="1"/>
              <a:t>Курагинская</a:t>
            </a:r>
            <a:r>
              <a:rPr lang="ru-RU" dirty="0"/>
              <a:t> СОШ №</a:t>
            </a:r>
            <a:r>
              <a:rPr lang="ru-RU" dirty="0" smtClean="0"/>
              <a:t>7</a:t>
            </a:r>
          </a:p>
          <a:p>
            <a:r>
              <a:rPr lang="ru-RU" dirty="0" smtClean="0"/>
              <a:t>МБОУ </a:t>
            </a:r>
            <a:r>
              <a:rPr lang="ru-RU" dirty="0"/>
              <a:t>Березовская СОШ №10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0" y="5157192"/>
            <a:ext cx="9025811" cy="112252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/>
              <a:t>декабре данную процедуру аттестации пройдут </a:t>
            </a:r>
            <a:r>
              <a:rPr lang="ru-RU" sz="2400" dirty="0" smtClean="0"/>
              <a:t>5 </a:t>
            </a:r>
            <a:r>
              <a:rPr lang="ru-RU" sz="2400" dirty="0"/>
              <a:t>директоров школ, </a:t>
            </a:r>
            <a:endParaRPr lang="ru-RU" sz="2400" dirty="0" smtClean="0"/>
          </a:p>
          <a:p>
            <a:r>
              <a:rPr lang="ru-RU" sz="2400" dirty="0" smtClean="0"/>
              <a:t>2 </a:t>
            </a:r>
            <a:r>
              <a:rPr lang="ru-RU" sz="2400" dirty="0"/>
              <a:t>руководителя учреждений дополнительного образования </a:t>
            </a:r>
            <a:r>
              <a:rPr lang="ru-RU" sz="2400" dirty="0" smtClean="0"/>
              <a:t>и</a:t>
            </a:r>
          </a:p>
          <a:p>
            <a:r>
              <a:rPr lang="ru-RU" sz="2400" dirty="0" smtClean="0"/>
              <a:t>2 </a:t>
            </a:r>
            <a:r>
              <a:rPr lang="ru-RU" sz="2400" dirty="0"/>
              <a:t>заведующих детских садов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A8FAE0-2E59-4337-9350-A682A66A32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38" y="2276872"/>
            <a:ext cx="2232248" cy="22322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91907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pPr algn="l"/>
            <a:r>
              <a:rPr lang="ru-RU" dirty="0" smtClean="0"/>
              <a:t>Задачи на 2020-2021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766" y="3573016"/>
            <a:ext cx="3898776" cy="26225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обеспечить методическую поддержку педагогических работников в практике становления профессионального мастерства «на рабочем месте» с привлечением ресурса новых методических позиций (</a:t>
            </a:r>
            <a:r>
              <a:rPr lang="ru-RU" sz="2400" dirty="0" err="1"/>
              <a:t>супервизии</a:t>
            </a:r>
            <a:r>
              <a:rPr lang="ru-RU" sz="2400" dirty="0"/>
              <a:t>)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641013" y="2090455"/>
            <a:ext cx="4200846" cy="131039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309491" y="2090455"/>
            <a:ext cx="4176463" cy="129692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gray">
          <a:xfrm>
            <a:off x="755576" y="2472628"/>
            <a:ext cx="45608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FEFFFF"/>
                </a:solidFill>
              </a:rPr>
              <a:t>Управление образования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gray">
          <a:xfrm>
            <a:off x="4932039" y="2443396"/>
            <a:ext cx="45608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FEFFFF"/>
                </a:solidFill>
              </a:rPr>
              <a:t>Образовательные организации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485953" y="3573016"/>
            <a:ext cx="4406527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обеспечить введение в практику управления профессиональным мастерством и профессиональным развитием педагогов новые форматы взаимодействия, такие как: наставничество, горизонтальное методическое взаимодействие педагогов, организацию процедур взаимной диагностики и самодиагностики профессиональных дефицитов педагогов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0483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2020 – год реализации нацпроектов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11" y="2235137"/>
            <a:ext cx="2334381" cy="155625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78" y="2035287"/>
            <a:ext cx="2229036" cy="1486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11" y="4891783"/>
            <a:ext cx="1700808" cy="1700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67856"/>
            <a:ext cx="1751185" cy="1556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18" y="3424975"/>
            <a:ext cx="1977778" cy="19777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8376" y="2748247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декабря 2019 года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заключено соглашение о взаимодействии министерства образования Красноярского края с органами местного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самоуправления </a:t>
            </a:r>
            <a:r>
              <a:rPr lang="ru-RU" dirty="0" smtClean="0"/>
              <a:t>о </a:t>
            </a:r>
            <a:r>
              <a:rPr lang="ru-RU" dirty="0"/>
              <a:t>достижении показателей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13412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5013177"/>
            <a:ext cx="5976664" cy="16561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Механизмы управления повышением качества</a:t>
            </a:r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79512" y="3183111"/>
            <a:ext cx="324036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600" dirty="0" smtClean="0"/>
              <a:t>4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6053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pPr algn="l"/>
            <a:r>
              <a:rPr lang="ru-RU" dirty="0" smtClean="0"/>
              <a:t>Задачи 2019/2020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Мотивирование к изменениям, вовлечение всех заинтересованных групп в процессы преобразований и выстраивание их продуктивного сотрудничества, развитие механизмов поддержки инициативы и развития партнерства родителей, педагогов, работодателей, представителей бизнеса</a:t>
            </a:r>
          </a:p>
          <a:p>
            <a:pPr lvl="0"/>
            <a:r>
              <a:rPr lang="ru-RU" dirty="0"/>
              <a:t>Создание эффективных моделей управления качеством образования на региональном, муниципальном и школьном уровнях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16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Механизмы управления качеством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301608" cy="474198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Система оценки качества подготовки обучающихся </a:t>
            </a:r>
          </a:p>
          <a:p>
            <a:pPr lvl="0"/>
            <a:r>
              <a:rPr lang="ru-RU" dirty="0"/>
              <a:t>Система обеспечения объективности процедур 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 оценки </a:t>
            </a:r>
            <a:r>
              <a:rPr lang="ru-RU" dirty="0"/>
              <a:t>качества образования</a:t>
            </a:r>
          </a:p>
          <a:p>
            <a:pPr lvl="0"/>
            <a:r>
              <a:rPr lang="ru-RU" dirty="0"/>
              <a:t>Система мониторинга эффективности руководителей образовательных организаций</a:t>
            </a:r>
          </a:p>
          <a:p>
            <a:pPr lvl="0"/>
            <a:r>
              <a:rPr lang="ru-RU" dirty="0"/>
              <a:t>Система мониторинга качества повышения квалификации педагогов</a:t>
            </a:r>
          </a:p>
          <a:p>
            <a:pPr lvl="0"/>
            <a:r>
              <a:rPr lang="ru-RU" dirty="0"/>
              <a:t>Система организации воспитания и социализации обучающихся</a:t>
            </a:r>
          </a:p>
          <a:p>
            <a:pPr lvl="0"/>
            <a:r>
              <a:rPr lang="ru-RU" dirty="0"/>
              <a:t>Система методической работы </a:t>
            </a:r>
          </a:p>
          <a:p>
            <a:pPr lvl="0"/>
            <a:r>
              <a:rPr lang="ru-RU" dirty="0"/>
              <a:t>Система работы со школами с низкими образовательными </a:t>
            </a:r>
            <a:r>
              <a:rPr lang="ru-RU" dirty="0" smtClean="0"/>
              <a:t>результатами</a:t>
            </a:r>
          </a:p>
          <a:p>
            <a:pPr lvl="0"/>
            <a:r>
              <a:rPr lang="ru-RU" dirty="0"/>
              <a:t>Система развития таланта</a:t>
            </a:r>
          </a:p>
          <a:p>
            <a:pPr lvl="0"/>
            <a:r>
              <a:rPr lang="ru-RU" dirty="0"/>
              <a:t>Система </a:t>
            </a:r>
            <a:r>
              <a:rPr lang="ru-RU" dirty="0" smtClean="0"/>
              <a:t>профориентации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41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976664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Мониторинг эффективности руководителей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выбор профилей обучения в образовательной организации отсутствует или не обеспечен;</a:t>
            </a:r>
          </a:p>
          <a:p>
            <a:pPr lvl="0"/>
            <a:r>
              <a:rPr lang="ru-RU" dirty="0"/>
              <a:t>не обеспечен индивидуальный учебный план для учащихся, демонстрирующих высокие результаты (в том числе и в сетевой форме);</a:t>
            </a:r>
          </a:p>
          <a:p>
            <a:pPr lvl="0"/>
            <a:r>
              <a:rPr lang="ru-RU" dirty="0"/>
              <a:t>также в большей части школ не обеспечена индивидуальная образовательная программа для интеллектуально одаренных обучающихся;</a:t>
            </a:r>
          </a:p>
          <a:p>
            <a:r>
              <a:rPr lang="ru-RU" dirty="0" smtClean="0"/>
              <a:t>более </a:t>
            </a:r>
            <a:r>
              <a:rPr lang="ru-RU" dirty="0"/>
              <a:t>половины директоров школ – участников опроса, не имеют положительной динамики по результатам краевых диагностических процедур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11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/>
          <a:lstStyle/>
          <a:p>
            <a:pPr algn="l"/>
            <a:r>
              <a:rPr lang="ru-RU" dirty="0" smtClean="0"/>
              <a:t>Проект «500+»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99381"/>
            <a:ext cx="8147248" cy="4525963"/>
          </a:xfrm>
        </p:spPr>
        <p:txBody>
          <a:bodyPr>
            <a:normAutofit fontScale="77500" lnSpcReduction="20000"/>
          </a:bodyPr>
          <a:lstStyle/>
          <a:p>
            <a:pPr marL="1199190" lvl="1" indent="-513942" defTabSz="1370577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ЛОЗУНГ: «ВАЖЕН КАЖДЫЙ УЧЕНИК»</a:t>
            </a:r>
          </a:p>
          <a:p>
            <a:pPr marL="1199190" lvl="1" indent="-513942" defTabSz="1370577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250 ШКОЛ, БОЛЕЕ 20 РЕГИОНОВ НА ПЕРВОМ ЭТАПЕ</a:t>
            </a:r>
          </a:p>
          <a:p>
            <a:pPr marL="1213466" lvl="1" indent="-528218" defTabSz="1370577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ПОМОЩЬ РЕГИОНАМ ПОЯВЯТСЯ МЕТОДИКИ АДРЕСНОЙ ПОДДЕРЖКИ ШКОЛ,                                         В ТОМ ЧИСЛЕ ПО ВОПРОСАМ ФОРМИРОВАНИЯ НОВЫХ КАДРОВ</a:t>
            </a:r>
          </a:p>
          <a:p>
            <a:pPr marL="1213466" lvl="1" indent="-528218" defTabSz="1370577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 РАБОТЕ В ШКОЛАХ БУДУТ ПРИВЛЕЧЕНЫ СТАРШИХ КУРСОВ ПЕДВУЗОВ,                                 ИМЕЮЩИЕ УСПЕХИ В УЧЕБЕ</a:t>
            </a:r>
          </a:p>
          <a:p>
            <a:pPr marL="1213466" lvl="1" indent="-528218" defTabSz="1370577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СЕТЕВОГО ВЗАИМОДЕЙСТВИЯ С ЛУЧШИМИ ШКОЛАМИ РЕГИОНА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39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Школы с низкими результатами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466243"/>
              </p:ext>
            </p:extLst>
          </p:nvPr>
        </p:nvGraphicFramePr>
        <p:xfrm>
          <a:off x="457200" y="19986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17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pPr algn="l"/>
            <a:r>
              <a:rPr lang="ru-RU" dirty="0" smtClean="0"/>
              <a:t>Задачи на 2020-2021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766" y="3573016"/>
            <a:ext cx="3898776" cy="2622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разработать, обсудить, приступить к реализации, соответственно, муниципальных программ повышения качества образования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641013" y="2090455"/>
            <a:ext cx="4200846" cy="131039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309491" y="2090455"/>
            <a:ext cx="4176463" cy="129692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gray">
          <a:xfrm>
            <a:off x="755576" y="2472628"/>
            <a:ext cx="45608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FEFFFF"/>
                </a:solidFill>
              </a:rPr>
              <a:t>Управление образования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gray">
          <a:xfrm>
            <a:off x="4932039" y="2443396"/>
            <a:ext cx="45608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FEFFFF"/>
                </a:solidFill>
              </a:rPr>
              <a:t>Образовательные организации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485953" y="3573016"/>
            <a:ext cx="4406527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должны быть разработаны школьные программы управления качеством образования, которые, с одной стороны, должны обеспечивать включенность школы в деятельность, предусмотренную на региональном и муниципальном уровнях, с другой – содержать характерные для каждой конкретной школы (исходя из ее условий) набор управленческих решений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95096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Приоритетные задачи на 2020-2021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defTabSz="913623">
              <a:lnSpc>
                <a:spcPct val="115000"/>
              </a:lnSpc>
              <a:tabLst>
                <a:tab pos="270308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Совершенствовать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механизмы управления </a:t>
            </a:r>
          </a:p>
          <a:p>
            <a:pPr marL="0" indent="0" defTabSz="913623">
              <a:lnSpc>
                <a:spcPct val="115000"/>
              </a:lnSpc>
              <a:buNone/>
              <a:tabLst>
                <a:tab pos="270308" algn="l"/>
              </a:tabLs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качеством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образования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через проведение мониторингов</a:t>
            </a:r>
          </a:p>
          <a:p>
            <a:pPr defTabSz="913623">
              <a:lnSpc>
                <a:spcPct val="115000"/>
              </a:lnSpc>
              <a:tabLst>
                <a:tab pos="270308" algn="l"/>
              </a:tabLs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913623">
              <a:lnSpc>
                <a:spcPct val="115000"/>
              </a:lnSpc>
              <a:tabLst>
                <a:tab pos="270308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капитализацию инфраструктурных решений через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цифровой  образовательной среды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3623"/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913623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Обобщить итоги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апробации индивидуальных </a:t>
            </a:r>
          </a:p>
          <a:p>
            <a:pPr marL="0" indent="0" defTabSz="913623">
              <a:buNone/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образовательных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программ,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школьников, </a:t>
            </a:r>
          </a:p>
          <a:p>
            <a:pPr marL="0" indent="0" defTabSz="913623">
              <a:buNone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подготовить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условия для их  массового внедрения</a:t>
            </a:r>
          </a:p>
          <a:p>
            <a:pPr defTabSz="913623">
              <a:lnSpc>
                <a:spcPct val="115000"/>
              </a:lnSpc>
              <a:tabLst>
                <a:tab pos="270308" algn="l"/>
              </a:tabLst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3623">
              <a:lnSpc>
                <a:spcPct val="115000"/>
              </a:lnSpc>
              <a:tabLst>
                <a:tab pos="270308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единство подходов к воспитанию </a:t>
            </a:r>
          </a:p>
          <a:p>
            <a:pPr algn="just" defTabSz="913623">
              <a:lnSpc>
                <a:spcPct val="115000"/>
              </a:lnSpc>
              <a:tabLst>
                <a:tab pos="270308" algn="l"/>
              </a:tabLs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913623">
              <a:lnSpc>
                <a:spcPct val="115000"/>
              </a:lnSpc>
              <a:tabLst>
                <a:tab pos="270308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единство подходов к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созданию </a:t>
            </a:r>
          </a:p>
          <a:p>
            <a:pPr marL="0" indent="0" algn="just" defTabSz="913623">
              <a:lnSpc>
                <a:spcPct val="115000"/>
              </a:lnSpc>
              <a:buNone/>
              <a:tabLst>
                <a:tab pos="270308" algn="l"/>
              </a:tabLs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условий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профессионального развития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268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5013177"/>
            <a:ext cx="5040560" cy="16561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 новым учебным годом</a:t>
            </a:r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79512" y="3183111"/>
            <a:ext cx="324036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9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2EB4FD2-28FB-40D4-AAEB-9791F5804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9894" y="3429000"/>
            <a:ext cx="313410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/>
          <a:lstStyle/>
          <a:p>
            <a:r>
              <a:rPr lang="ru-RU" dirty="0" smtClean="0"/>
              <a:t>Современная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711" y="3837376"/>
            <a:ext cx="3024336" cy="2515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Точки роста</a:t>
            </a:r>
          </a:p>
          <a:p>
            <a:r>
              <a:rPr lang="ru-RU" sz="2000" dirty="0" smtClean="0"/>
              <a:t>МБОУ </a:t>
            </a:r>
            <a:r>
              <a:rPr lang="ru-RU" sz="2000" dirty="0" err="1" smtClean="0"/>
              <a:t>Курагинская</a:t>
            </a:r>
            <a:r>
              <a:rPr lang="ru-RU" sz="2000" dirty="0" smtClean="0"/>
              <a:t> СОШ №1</a:t>
            </a:r>
          </a:p>
          <a:p>
            <a:r>
              <a:rPr lang="ru-RU" sz="2000" dirty="0" smtClean="0"/>
              <a:t>МБОУ </a:t>
            </a:r>
            <a:r>
              <a:rPr lang="ru-RU" sz="2000" dirty="0" err="1" smtClean="0"/>
              <a:t>Курагинская</a:t>
            </a:r>
            <a:r>
              <a:rPr lang="ru-RU" sz="2000" dirty="0" smtClean="0"/>
              <a:t> СОШ №3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1E63D72-C623-48A8-BB6B-FA031AB6B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/>
          <a:stretch/>
        </p:blipFill>
        <p:spPr bwMode="auto">
          <a:xfrm>
            <a:off x="107504" y="1844824"/>
            <a:ext cx="238348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013" y="1826014"/>
            <a:ext cx="2681816" cy="201136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635896" y="1908969"/>
            <a:ext cx="2952328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dirty="0" smtClean="0"/>
              <a:t>Сопровождение и наставничество</a:t>
            </a:r>
          </a:p>
          <a:p>
            <a:r>
              <a:rPr lang="ru-RU" sz="2000" dirty="0" smtClean="0"/>
              <a:t>7 % учащихся</a:t>
            </a:r>
          </a:p>
          <a:p>
            <a:r>
              <a:rPr lang="ru-RU" sz="2000" dirty="0" smtClean="0"/>
              <a:t>16 % педагогов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79299"/>
            <a:ext cx="2326634" cy="1744976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614528" y="4159327"/>
            <a:ext cx="3096344" cy="2312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dirty="0" smtClean="0"/>
              <a:t>Проект ВШЭ</a:t>
            </a:r>
          </a:p>
          <a:p>
            <a:r>
              <a:rPr lang="ru-RU" sz="2600" dirty="0" smtClean="0"/>
              <a:t>МБОУ </a:t>
            </a:r>
            <a:r>
              <a:rPr lang="ru-RU" sz="2600" dirty="0" err="1" smtClean="0"/>
              <a:t>Курагинская</a:t>
            </a:r>
            <a:r>
              <a:rPr lang="ru-RU" sz="2600" dirty="0" smtClean="0"/>
              <a:t> СОШ №1</a:t>
            </a:r>
          </a:p>
          <a:p>
            <a:r>
              <a:rPr lang="ru-RU" sz="2600" dirty="0" smtClean="0"/>
              <a:t>МБОУ </a:t>
            </a:r>
            <a:r>
              <a:rPr lang="ru-RU" sz="2600" dirty="0" err="1" smtClean="0"/>
              <a:t>Курагинская</a:t>
            </a:r>
            <a:r>
              <a:rPr lang="ru-RU" sz="2600" dirty="0" smtClean="0"/>
              <a:t> СОШ №3</a:t>
            </a:r>
          </a:p>
          <a:p>
            <a:r>
              <a:rPr lang="ru-RU" sz="2600" dirty="0" smtClean="0"/>
              <a:t>МБОУ </a:t>
            </a:r>
            <a:r>
              <a:rPr lang="ru-RU" sz="2600" dirty="0" err="1" smtClean="0"/>
              <a:t>Курагинская</a:t>
            </a:r>
            <a:r>
              <a:rPr lang="ru-RU" sz="2600" dirty="0" smtClean="0"/>
              <a:t> СОШ №7</a:t>
            </a:r>
          </a:p>
          <a:p>
            <a:r>
              <a:rPr lang="ru-RU" sz="2600" dirty="0" smtClean="0"/>
              <a:t>МАОУ ДО «Центр дополнительного образования»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76267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/>
          <a:lstStyle/>
          <a:p>
            <a:r>
              <a:rPr lang="ru-RU" dirty="0" smtClean="0"/>
              <a:t>Успех каждого ребенка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5028432" cy="207198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80791" y="4149080"/>
            <a:ext cx="3024336" cy="2515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dirty="0" smtClean="0"/>
              <a:t>МАОУ ДО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800" dirty="0" smtClean="0"/>
              <a:t>«Центр дополнительного образования»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411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Поддержка семей, имеющих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9381"/>
            <a:ext cx="4330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МКУ «ЦППМ И СП «ДОВЕРИЕ» и консультационные пункты ОУ и </a:t>
            </a:r>
            <a:r>
              <a:rPr lang="ru-RU" dirty="0" smtClean="0"/>
              <a:t>ДОУ:</a:t>
            </a:r>
          </a:p>
          <a:p>
            <a:r>
              <a:rPr lang="ru-RU" sz="2400" dirty="0"/>
              <a:t>оказано 508 </a:t>
            </a:r>
            <a:r>
              <a:rPr lang="ru-RU" sz="2400" dirty="0" smtClean="0"/>
              <a:t>услуг</a:t>
            </a:r>
          </a:p>
          <a:p>
            <a:r>
              <a:rPr lang="ru-RU" sz="2400" dirty="0"/>
              <a:t>доля родителей, удовлетворенных качеством оказания услуг – 98%.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изменений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1CAAAE3-91C0-4BC9-A4BD-3312492659F5}"/>
              </a:ext>
            </a:extLst>
          </p:cNvPr>
          <p:cNvCxnSpPr/>
          <p:nvPr/>
        </p:nvCxnSpPr>
        <p:spPr>
          <a:xfrm>
            <a:off x="5364088" y="2376215"/>
            <a:ext cx="0" cy="377229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41CAAAE3-91C0-4BC9-A4BD-3312492659F5}"/>
              </a:ext>
            </a:extLst>
          </p:cNvPr>
          <p:cNvCxnSpPr/>
          <p:nvPr/>
        </p:nvCxnSpPr>
        <p:spPr>
          <a:xfrm>
            <a:off x="3387547" y="4242868"/>
            <a:ext cx="3953081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2270134" y="2199282"/>
            <a:ext cx="2721483" cy="1658934"/>
            <a:chOff x="8816230" y="3363137"/>
            <a:chExt cx="4411177" cy="315133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986" y="3363137"/>
              <a:ext cx="2001662" cy="2109068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20" name="TextBox 19"/>
            <p:cNvSpPr txBox="1"/>
            <p:nvPr/>
          </p:nvSpPr>
          <p:spPr>
            <a:xfrm>
              <a:off x="8816230" y="5690959"/>
              <a:ext cx="4411177" cy="8235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8"/>
                </a:lnSpc>
                <a:defRPr/>
              </a:pPr>
              <a:r>
                <a:rPr lang="ru-RU" sz="2000" b="1" spc="197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Инфраструктура</a:t>
              </a:r>
              <a:endParaRPr lang="en-US" sz="2000" b="1" spc="19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70" y="2278533"/>
            <a:ext cx="1152128" cy="95175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2" name="TextBox 21"/>
          <p:cNvSpPr txBox="1"/>
          <p:nvPr/>
        </p:nvSpPr>
        <p:spPr>
          <a:xfrm>
            <a:off x="4784997" y="3434989"/>
            <a:ext cx="4419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ru-RU" sz="2000" b="1" spc="19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endParaRPr lang="ru-RU" sz="2000" b="1" spc="197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spc="197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en-US" sz="2000" b="1" spc="19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0557CA86-9C04-4606-ACE3-D8993D8C3EEF}"/>
              </a:ext>
            </a:extLst>
          </p:cNvPr>
          <p:cNvGrpSpPr/>
          <p:nvPr/>
        </p:nvGrpSpPr>
        <p:grpSpPr>
          <a:xfrm>
            <a:off x="1547515" y="4435197"/>
            <a:ext cx="4166717" cy="2031378"/>
            <a:chOff x="8514627" y="6465414"/>
            <a:chExt cx="5009384" cy="2340672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529" y="6465414"/>
              <a:ext cx="880488" cy="1565311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25" name="TextBox 24"/>
            <p:cNvSpPr txBox="1"/>
            <p:nvPr/>
          </p:nvSpPr>
          <p:spPr>
            <a:xfrm>
              <a:off x="8514627" y="8096810"/>
              <a:ext cx="5009384" cy="7092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defRPr/>
              </a:pPr>
              <a:r>
                <a:rPr lang="ru-RU" sz="2000" b="1" spc="197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Профессиональное мастерство</a:t>
              </a:r>
              <a:endParaRPr lang="en-US" sz="2000" b="1" spc="19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Shape 244">
            <a:extLst>
              <a:ext uri="{FF2B5EF4-FFF2-40B4-BE49-F238E27FC236}">
                <a16:creationId xmlns:a16="http://schemas.microsoft.com/office/drawing/2014/main" xmlns="" id="{D966B7E0-9BA8-4FED-BFF2-FDCACEB2E30C}"/>
              </a:ext>
            </a:extLst>
          </p:cNvPr>
          <p:cNvSpPr/>
          <p:nvPr/>
        </p:nvSpPr>
        <p:spPr>
          <a:xfrm>
            <a:off x="6479838" y="4443876"/>
            <a:ext cx="1188506" cy="1073355"/>
          </a:xfrm>
          <a:custGeom>
            <a:avLst/>
            <a:gdLst/>
            <a:ahLst/>
            <a:cxnLst/>
            <a:rect l="0" t="0" r="0" b="0"/>
            <a:pathLst>
              <a:path w="2674874" h="2484447">
                <a:moveTo>
                  <a:pt x="1327466" y="1449"/>
                </a:moveTo>
                <a:cubicBezTo>
                  <a:pt x="1855950" y="7728"/>
                  <a:pt x="2336856" y="354412"/>
                  <a:pt x="2488438" y="887891"/>
                </a:cubicBezTo>
                <a:cubicBezTo>
                  <a:pt x="2674874" y="1544481"/>
                  <a:pt x="2291842" y="2235361"/>
                  <a:pt x="1632839" y="2431068"/>
                </a:cubicBezTo>
                <a:cubicBezTo>
                  <a:pt x="1509276" y="2467763"/>
                  <a:pt x="1384785" y="2484447"/>
                  <a:pt x="1262826" y="2483006"/>
                </a:cubicBezTo>
                <a:cubicBezTo>
                  <a:pt x="734342" y="2476758"/>
                  <a:pt x="253436" y="2130158"/>
                  <a:pt x="101854" y="1596678"/>
                </a:cubicBezTo>
                <a:cubicBezTo>
                  <a:pt x="0" y="1238031"/>
                  <a:pt x="66167" y="850299"/>
                  <a:pt x="281686" y="541562"/>
                </a:cubicBezTo>
                <a:lnTo>
                  <a:pt x="182880" y="446185"/>
                </a:lnTo>
                <a:lnTo>
                  <a:pt x="538226" y="511336"/>
                </a:lnTo>
                <a:lnTo>
                  <a:pt x="642493" y="889923"/>
                </a:lnTo>
                <a:lnTo>
                  <a:pt x="544576" y="795435"/>
                </a:lnTo>
                <a:cubicBezTo>
                  <a:pt x="289687" y="1215043"/>
                  <a:pt x="419100" y="1755428"/>
                  <a:pt x="833628" y="2002189"/>
                </a:cubicBezTo>
                <a:cubicBezTo>
                  <a:pt x="1248283" y="2248950"/>
                  <a:pt x="1790954" y="2108743"/>
                  <a:pt x="2045716" y="1689134"/>
                </a:cubicBezTo>
                <a:cubicBezTo>
                  <a:pt x="2300605" y="1269399"/>
                  <a:pt x="2171192" y="729142"/>
                  <a:pt x="1756664" y="482254"/>
                </a:cubicBezTo>
                <a:cubicBezTo>
                  <a:pt x="1546860" y="357412"/>
                  <a:pt x="1292606" y="327060"/>
                  <a:pt x="1055624" y="398687"/>
                </a:cubicBezTo>
                <a:lnTo>
                  <a:pt x="957453" y="53374"/>
                </a:lnTo>
                <a:cubicBezTo>
                  <a:pt x="1081016" y="16679"/>
                  <a:pt x="1205508" y="0"/>
                  <a:pt x="1327466" y="144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0" cap="flat">
            <a:noFill/>
            <a:miter lim="127000"/>
          </a:ln>
          <a:effectLst/>
        </p:spPr>
        <p:txBody>
          <a:bodyPr lIns="91368" tIns="45684" rIns="91368" bIns="45684"/>
          <a:lstStyle/>
          <a:p>
            <a:pPr>
              <a:defRPr/>
            </a:pPr>
            <a:endParaRPr lang="ru-RU" sz="2400" dirty="0">
              <a:solidFill>
                <a:prstClr val="white"/>
              </a:solidFill>
              <a:latin typeface="Montserrat Light" panose="020B060402020202020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8047" y="5680311"/>
            <a:ext cx="4018782" cy="433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8"/>
              </a:lnSpc>
              <a:defRPr/>
            </a:pPr>
            <a:r>
              <a:rPr lang="ru-RU" sz="2000" b="1" spc="19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endParaRPr lang="en-US" sz="2000" b="1" spc="19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3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/>
          <a:lstStyle/>
          <a:p>
            <a:pPr algn="l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9381"/>
            <a:ext cx="6419056" cy="4525963"/>
          </a:xfrm>
        </p:spPr>
        <p:txBody>
          <a:bodyPr/>
          <a:lstStyle/>
          <a:p>
            <a:pPr lvl="0"/>
            <a:r>
              <a:rPr lang="ru-RU" dirty="0"/>
              <a:t>оценить наши действия с учетом накопленного опыта и полученных ранее уроков;</a:t>
            </a:r>
          </a:p>
          <a:p>
            <a:pPr lvl="0"/>
            <a:r>
              <a:rPr lang="ru-RU" dirty="0"/>
              <a:t>определить векторы развития;</a:t>
            </a:r>
          </a:p>
          <a:p>
            <a:pPr lvl="0"/>
            <a:r>
              <a:rPr lang="ru-RU" dirty="0"/>
              <a:t>скорректировать планы с учетом сложившейся на сегодняшний день ситуации.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5618" cy="14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406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849e441db7aa9c38b536d361b3df4c7681f27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1926</Words>
  <Application>Microsoft Office PowerPoint</Application>
  <PresentationFormat>Экран (4:3)</PresentationFormat>
  <Paragraphs>321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Управление качеством: вызовы  и новые возможности в эпоху трансформации</vt:lpstr>
      <vt:lpstr>Внешние вызовы:  переход на дистанционное обучение</vt:lpstr>
      <vt:lpstr>75 лет Победы  в Великой Отечественной войне</vt:lpstr>
      <vt:lpstr>2020 – год реализации нацпроектов</vt:lpstr>
      <vt:lpstr>Современная школа</vt:lpstr>
      <vt:lpstr>Успех каждого ребенка</vt:lpstr>
      <vt:lpstr>Поддержка семей, имеющих детей</vt:lpstr>
      <vt:lpstr>Направления изменений</vt:lpstr>
      <vt:lpstr>Задачи</vt:lpstr>
      <vt:lpstr>Новые нормативные и стратегические документы</vt:lpstr>
      <vt:lpstr>Изменение инфраструктуры</vt:lpstr>
      <vt:lpstr>Подготовка к новому учебному году</vt:lpstr>
      <vt:lpstr>Строительство</vt:lpstr>
      <vt:lpstr>Реализация нацпроектов</vt:lpstr>
      <vt:lpstr>Задачи на 2020-2021</vt:lpstr>
      <vt:lpstr>Содержание образования</vt:lpstr>
      <vt:lpstr>Дошкольный уровень</vt:lpstr>
      <vt:lpstr>Функциональная грамотность</vt:lpstr>
      <vt:lpstr>Задачи на 2020-2021</vt:lpstr>
      <vt:lpstr>ЕГЭ - 2020</vt:lpstr>
      <vt:lpstr>Результаты ЕГЭ</vt:lpstr>
      <vt:lpstr>Результаты ЕГЭ</vt:lpstr>
      <vt:lpstr>Персонализированное обучение</vt:lpstr>
      <vt:lpstr>Всероссийская олимпиада школьников</vt:lpstr>
      <vt:lpstr>Меры по улучшению результативности </vt:lpstr>
      <vt:lpstr>Дополнительное образование</vt:lpstr>
      <vt:lpstr>Задачи на 2020-2021</vt:lpstr>
      <vt:lpstr>Воспитательная работа</vt:lpstr>
      <vt:lpstr>Программа воспитания</vt:lpstr>
      <vt:lpstr>Трудности воспитательной работы</vt:lpstr>
      <vt:lpstr>Воспитание</vt:lpstr>
      <vt:lpstr>Задачи на 2020-2021</vt:lpstr>
      <vt:lpstr>Изменение условий профессионального развития</vt:lpstr>
      <vt:lpstr>Характеристика педагогического состава</vt:lpstr>
      <vt:lpstr>Характеристика по уровню образования</vt:lpstr>
      <vt:lpstr>Характеристика по стажу работы</vt:lpstr>
      <vt:lpstr>Характеристика по категории</vt:lpstr>
      <vt:lpstr>Апробация модели аттестации руководителей</vt:lpstr>
      <vt:lpstr>Задачи на 2020-2021</vt:lpstr>
      <vt:lpstr>Механизмы управления повышением качества</vt:lpstr>
      <vt:lpstr>Задачи 2019/2020</vt:lpstr>
      <vt:lpstr>Механизмы управления качеством</vt:lpstr>
      <vt:lpstr>Мониторинг эффективности руководителей</vt:lpstr>
      <vt:lpstr>Проект «500+»</vt:lpstr>
      <vt:lpstr>Школы с низкими результатами</vt:lpstr>
      <vt:lpstr>Задачи на 2020-2021</vt:lpstr>
      <vt:lpstr>Приоритетные задачи на 2020-2021 год</vt:lpstr>
      <vt:lpstr>С новым учебным годом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Гладкий волнистый фон</dc:title>
  <dc:creator>obstinate</dc:creator>
  <cp:keywords>шаблон для презентации, тема оформления презентации, фон презентации</cp:keywords>
  <cp:lastModifiedBy>User</cp:lastModifiedBy>
  <cp:revision>64</cp:revision>
  <dcterms:created xsi:type="dcterms:W3CDTF">2017-09-04T16:25:52Z</dcterms:created>
  <dcterms:modified xsi:type="dcterms:W3CDTF">2020-08-27T13:41:33Z</dcterms:modified>
</cp:coreProperties>
</file>