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5"/>
            <a:ext cx="9144000" cy="50935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5880" y="425223"/>
            <a:ext cx="5614392" cy="411883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образования администрации Курагинского района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281" y="2924944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«Образование Курагинского района: управление изменениями и точки роста в рамках национального проекта «Образование»</a:t>
            </a:r>
            <a:endParaRPr lang="ru-RU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936104" cy="11529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-243408"/>
            <a:ext cx="2228838" cy="222883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95536" y="2186976"/>
            <a:ext cx="6768752" cy="411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/>
              <a:t>Августовский педагогический совет:</a:t>
            </a:r>
            <a:endParaRPr lang="ru-RU" sz="28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907704" y="5517232"/>
            <a:ext cx="6768752" cy="411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b="1" dirty="0" smtClean="0"/>
              <a:t>Т. В. </a:t>
            </a:r>
            <a:r>
              <a:rPr lang="ru-RU" sz="2400" b="1" dirty="0" err="1" smtClean="0"/>
              <a:t>Ципушникова</a:t>
            </a:r>
            <a:r>
              <a:rPr lang="ru-RU" sz="2400" b="1" dirty="0" smtClean="0"/>
              <a:t>,</a:t>
            </a:r>
            <a:r>
              <a:rPr lang="ru-RU" sz="2800" b="1" dirty="0" smtClean="0"/>
              <a:t> </a:t>
            </a:r>
          </a:p>
          <a:p>
            <a:pPr algn="r"/>
            <a:r>
              <a:rPr lang="ru-RU" sz="1800" b="1" dirty="0" smtClean="0"/>
              <a:t>руководитель управления образования</a:t>
            </a:r>
          </a:p>
          <a:p>
            <a:pPr algn="r"/>
            <a:r>
              <a:rPr lang="ru-RU" sz="1800" b="1" dirty="0" err="1" smtClean="0"/>
              <a:t>пгт</a:t>
            </a:r>
            <a:r>
              <a:rPr lang="ru-RU" sz="1800" b="1" dirty="0" smtClean="0"/>
              <a:t>. Курагино, 2021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53103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5"/>
            <a:ext cx="9144000" cy="50935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159" y="443829"/>
            <a:ext cx="6400800" cy="668237"/>
          </a:xfrm>
        </p:spPr>
        <p:txBody>
          <a:bodyPr>
            <a:normAutofit/>
          </a:bodyPr>
          <a:lstStyle/>
          <a:p>
            <a:pPr algn="l"/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«Образование Курагинского района: управление изменениями и точки роста в рамках национального проекта «Образование»</a:t>
            </a:r>
          </a:p>
          <a:p>
            <a:pPr algn="l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-336471"/>
            <a:ext cx="2228838" cy="222883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16632"/>
            <a:ext cx="6768752" cy="411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/>
              <a:t>Августовский педагогический совет:</a:t>
            </a:r>
            <a:endParaRPr lang="ru-RU" sz="1400" b="1" dirty="0"/>
          </a:p>
        </p:txBody>
      </p:sp>
      <p:sp>
        <p:nvSpPr>
          <p:cNvPr id="11" name="Заголовок 8"/>
          <p:cNvSpPr txBox="1">
            <a:spLocks/>
          </p:cNvSpPr>
          <p:nvPr/>
        </p:nvSpPr>
        <p:spPr>
          <a:xfrm>
            <a:off x="208112" y="824447"/>
            <a:ext cx="2347664" cy="769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/>
              <a:t>Инфраструктура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219357"/>
              </p:ext>
            </p:extLst>
          </p:nvPr>
        </p:nvGraphicFramePr>
        <p:xfrm>
          <a:off x="395535" y="2132856"/>
          <a:ext cx="6336705" cy="41503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2962"/>
                <a:gridCol w="2177265"/>
                <a:gridCol w="1366478"/>
              </a:tblGrid>
              <a:tr h="638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МБДОУ Брагинский детский сад «Колосок»</a:t>
                      </a:r>
                      <a:endParaRPr lang="ru-RU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ремонт аварийной системы отопления</a:t>
                      </a:r>
                      <a:endParaRPr lang="ru-RU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600 000 руб.</a:t>
                      </a:r>
                      <a:endParaRPr lang="ru-RU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92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МБОУ </a:t>
                      </a:r>
                      <a:r>
                        <a:rPr lang="ru-RU" sz="1600" dirty="0" err="1">
                          <a:effectLst/>
                        </a:rPr>
                        <a:t>Пойловская</a:t>
                      </a:r>
                      <a:r>
                        <a:rPr lang="ru-RU" sz="1600" dirty="0">
                          <a:effectLst/>
                        </a:rPr>
                        <a:t> СОШ №21 </a:t>
                      </a:r>
                      <a:endParaRPr lang="ru-RU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ремонт спортзала</a:t>
                      </a:r>
                      <a:endParaRPr lang="ru-RU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400 000 руб.</a:t>
                      </a:r>
                      <a:endParaRPr lang="ru-RU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92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МКОУ Белоярская ООШ № 24</a:t>
                      </a:r>
                      <a:endParaRPr lang="ru-RU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ремонт полов</a:t>
                      </a:r>
                      <a:endParaRPr lang="ru-RU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250 000 руб.</a:t>
                      </a:r>
                      <a:endParaRPr lang="ru-RU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92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МБОУ Курагинская СОШ №3</a:t>
                      </a:r>
                      <a:endParaRPr lang="ru-RU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ремонт стен коридора</a:t>
                      </a:r>
                      <a:endParaRPr lang="ru-RU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420 000 руб.</a:t>
                      </a:r>
                      <a:endParaRPr lang="ru-RU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8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МБДОУ Кочергинский детский сад «Теремок»</a:t>
                      </a:r>
                      <a:endParaRPr lang="ru-RU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положена плитка в столовой</a:t>
                      </a:r>
                      <a:endParaRPr lang="ru-RU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50 000 руб.</a:t>
                      </a:r>
                      <a:endParaRPr lang="ru-RU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8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МБДОУ Курагинский детский  сад №15</a:t>
                      </a:r>
                      <a:endParaRPr lang="ru-RU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установка насосов для системы канализации</a:t>
                      </a:r>
                      <a:endParaRPr lang="ru-RU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180 000 руб.</a:t>
                      </a:r>
                      <a:endParaRPr lang="ru-RU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8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МБДОУ Ойховский детский сад «Колокольчик»</a:t>
                      </a:r>
                      <a:endParaRPr lang="ru-RU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замена оконных блоков</a:t>
                      </a:r>
                      <a:endParaRPr lang="ru-RU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165 000 руб.</a:t>
                      </a:r>
                      <a:endParaRPr lang="ru-RU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8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дошкольная группа МБОУ Березовская СОШ №10</a:t>
                      </a:r>
                      <a:endParaRPr lang="ru-RU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монтаж пожарной сигнализации</a:t>
                      </a:r>
                      <a:endParaRPr lang="ru-RU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92 000,00 </a:t>
                      </a:r>
                      <a:r>
                        <a:rPr lang="ru-RU" sz="1600" dirty="0" err="1">
                          <a:effectLst/>
                        </a:rPr>
                        <a:t>т.р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00" y="3851465"/>
            <a:ext cx="2186456" cy="247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7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5"/>
            <a:ext cx="9144000" cy="50935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360" y="3501008"/>
            <a:ext cx="4471640" cy="320840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159" y="443829"/>
            <a:ext cx="6400800" cy="668237"/>
          </a:xfrm>
        </p:spPr>
        <p:txBody>
          <a:bodyPr>
            <a:normAutofit/>
          </a:bodyPr>
          <a:lstStyle/>
          <a:p>
            <a:pPr algn="l"/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«Образование Курагинского района: управление изменениями и точки роста в рамках национального проекта «Образование»</a:t>
            </a:r>
          </a:p>
          <a:p>
            <a:pPr algn="l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-336471"/>
            <a:ext cx="2228838" cy="222883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16632"/>
            <a:ext cx="6768752" cy="411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/>
              <a:t>Августовский педагогический совет:</a:t>
            </a:r>
            <a:endParaRPr lang="ru-RU" sz="1400" b="1" dirty="0"/>
          </a:p>
        </p:txBody>
      </p:sp>
      <p:sp>
        <p:nvSpPr>
          <p:cNvPr id="11" name="Заголовок 8"/>
          <p:cNvSpPr txBox="1">
            <a:spLocks/>
          </p:cNvSpPr>
          <p:nvPr/>
        </p:nvSpPr>
        <p:spPr>
          <a:xfrm>
            <a:off x="208112" y="824447"/>
            <a:ext cx="2347664" cy="769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/>
              <a:t>Инфраструктура</a:t>
            </a:r>
            <a:endParaRPr lang="ru-RU" sz="2000" dirty="0"/>
          </a:p>
        </p:txBody>
      </p:sp>
      <p:sp>
        <p:nvSpPr>
          <p:cNvPr id="10" name="Овал 9"/>
          <p:cNvSpPr/>
          <p:nvPr/>
        </p:nvSpPr>
        <p:spPr>
          <a:xfrm>
            <a:off x="3991581" y="2038252"/>
            <a:ext cx="2120316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500 000 руб.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984576" y="3501008"/>
            <a:ext cx="2120316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1 800 000 руб.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103440" y="4869160"/>
            <a:ext cx="2001452" cy="1008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350 000 руб.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Заголовок 8"/>
          <p:cNvSpPr txBox="1">
            <a:spLocks/>
          </p:cNvSpPr>
          <p:nvPr/>
        </p:nvSpPr>
        <p:spPr>
          <a:xfrm>
            <a:off x="67653" y="1885030"/>
            <a:ext cx="392392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/>
              <a:t>ПСД на ремонт спортивного зала в МБОУ </a:t>
            </a:r>
            <a:r>
              <a:rPr lang="ru-RU" sz="2000" b="1" dirty="0" err="1"/>
              <a:t>Краснокаменская</a:t>
            </a:r>
            <a:r>
              <a:rPr lang="ru-RU" sz="2000" b="1" dirty="0"/>
              <a:t> СОШ №4</a:t>
            </a:r>
            <a:endParaRPr lang="ru-RU" sz="2000" b="1" dirty="0"/>
          </a:p>
        </p:txBody>
      </p:sp>
      <p:sp>
        <p:nvSpPr>
          <p:cNvPr id="15" name="Заголовок 8"/>
          <p:cNvSpPr txBox="1">
            <a:spLocks/>
          </p:cNvSpPr>
          <p:nvPr/>
        </p:nvSpPr>
        <p:spPr>
          <a:xfrm>
            <a:off x="179512" y="3493544"/>
            <a:ext cx="392392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/>
              <a:t>ПСД на приведение в соответствие лицензионным требованиям второго здания МБДОУ </a:t>
            </a:r>
            <a:r>
              <a:rPr lang="ru-RU" sz="2000" b="1" dirty="0" err="1"/>
              <a:t>Ирбинский</a:t>
            </a:r>
            <a:r>
              <a:rPr lang="ru-RU" sz="2000" b="1" dirty="0"/>
              <a:t> детский сад «Теремок»</a:t>
            </a:r>
            <a:endParaRPr lang="ru-RU" sz="2000" b="1" dirty="0"/>
          </a:p>
        </p:txBody>
      </p:sp>
      <p:sp>
        <p:nvSpPr>
          <p:cNvPr id="16" name="Заголовок 8"/>
          <p:cNvSpPr txBox="1">
            <a:spLocks/>
          </p:cNvSpPr>
          <p:nvPr/>
        </p:nvSpPr>
        <p:spPr>
          <a:xfrm>
            <a:off x="173124" y="5168218"/>
            <a:ext cx="392392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/>
              <a:t>ПСД на реконструкцию блока начальной школы для размещения дошкольников в МБОУ Кордовская СОШ №14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312169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5"/>
            <a:ext cx="9144000" cy="50935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159" y="443829"/>
            <a:ext cx="6400800" cy="668237"/>
          </a:xfrm>
        </p:spPr>
        <p:txBody>
          <a:bodyPr>
            <a:normAutofit/>
          </a:bodyPr>
          <a:lstStyle/>
          <a:p>
            <a:pPr algn="l"/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«Образование Курагинского района: управление изменениями и точки роста в рамках национального проекта «Образование»</a:t>
            </a:r>
          </a:p>
          <a:p>
            <a:pPr algn="l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-336471"/>
            <a:ext cx="2228838" cy="222883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16632"/>
            <a:ext cx="6768752" cy="411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/>
              <a:t>Августовский педагогический совет:</a:t>
            </a:r>
            <a:endParaRPr lang="ru-RU" sz="1400" b="1" dirty="0"/>
          </a:p>
        </p:txBody>
      </p:sp>
      <p:sp>
        <p:nvSpPr>
          <p:cNvPr id="11" name="Заголовок 8"/>
          <p:cNvSpPr txBox="1">
            <a:spLocks/>
          </p:cNvSpPr>
          <p:nvPr/>
        </p:nvSpPr>
        <p:spPr>
          <a:xfrm>
            <a:off x="208112" y="824447"/>
            <a:ext cx="2347664" cy="769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/>
              <a:t>Инфраструктура</a:t>
            </a:r>
            <a:endParaRPr lang="ru-RU" sz="2000" dirty="0"/>
          </a:p>
        </p:txBody>
      </p:sp>
      <p:sp>
        <p:nvSpPr>
          <p:cNvPr id="14" name="Заголовок 8"/>
          <p:cNvSpPr txBox="1">
            <a:spLocks/>
          </p:cNvSpPr>
          <p:nvPr/>
        </p:nvSpPr>
        <p:spPr>
          <a:xfrm>
            <a:off x="197369" y="1912738"/>
            <a:ext cx="6952619" cy="1471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/>
              <a:t>Федеральная программа по ремонту школ </a:t>
            </a:r>
          </a:p>
          <a:p>
            <a:pPr algn="l"/>
            <a:r>
              <a:rPr lang="ru-RU" sz="3600" dirty="0" smtClean="0"/>
              <a:t>на 2022-2026 годы</a:t>
            </a:r>
            <a:endParaRPr lang="ru-RU" sz="36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83568" y="4005064"/>
            <a:ext cx="3096344" cy="17281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МБОУ Артемовская СОШ №2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8" name="Заголовок 8"/>
          <p:cNvSpPr txBox="1">
            <a:spLocks/>
          </p:cNvSpPr>
          <p:nvPr/>
        </p:nvSpPr>
        <p:spPr>
          <a:xfrm>
            <a:off x="5004048" y="5089082"/>
            <a:ext cx="3312368" cy="769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 smtClean="0"/>
              <a:t>2021- ПСД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 smtClean="0"/>
              <a:t>2022 – капитальный ремонт здания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195" y="2469828"/>
            <a:ext cx="3684495" cy="249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49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5"/>
            <a:ext cx="9144000" cy="50935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159" y="443829"/>
            <a:ext cx="6400800" cy="668237"/>
          </a:xfrm>
        </p:spPr>
        <p:txBody>
          <a:bodyPr>
            <a:normAutofit/>
          </a:bodyPr>
          <a:lstStyle/>
          <a:p>
            <a:pPr algn="l"/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«Образование Курагинского района: управление изменениями и точки роста в рамках национального проекта «Образование»</a:t>
            </a:r>
          </a:p>
          <a:p>
            <a:pPr algn="l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-336471"/>
            <a:ext cx="2228838" cy="222883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16632"/>
            <a:ext cx="6768752" cy="411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/>
              <a:t>Августовский педагогический совет:</a:t>
            </a:r>
            <a:endParaRPr lang="ru-RU" sz="1400" b="1" dirty="0"/>
          </a:p>
        </p:txBody>
      </p:sp>
      <p:sp>
        <p:nvSpPr>
          <p:cNvPr id="11" name="Заголовок 8"/>
          <p:cNvSpPr txBox="1">
            <a:spLocks/>
          </p:cNvSpPr>
          <p:nvPr/>
        </p:nvSpPr>
        <p:spPr>
          <a:xfrm>
            <a:off x="208112" y="824447"/>
            <a:ext cx="2347664" cy="769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/>
              <a:t>Инфраструктура</a:t>
            </a:r>
            <a:endParaRPr lang="ru-RU" sz="2000" dirty="0"/>
          </a:p>
        </p:txBody>
      </p:sp>
      <p:sp>
        <p:nvSpPr>
          <p:cNvPr id="18" name="Заголовок 8"/>
          <p:cNvSpPr txBox="1">
            <a:spLocks/>
          </p:cNvSpPr>
          <p:nvPr/>
        </p:nvSpPr>
        <p:spPr>
          <a:xfrm>
            <a:off x="539552" y="4941168"/>
            <a:ext cx="7920880" cy="769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 smtClean="0"/>
              <a:t>Расширение спектра программ ДООП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 smtClean="0"/>
              <a:t>Улучшение условий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 smtClean="0"/>
              <a:t>Совершенствование качества и безопасности учебно-воспитательного процесса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12" y="1608588"/>
            <a:ext cx="6318448" cy="260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9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5"/>
            <a:ext cx="9144000" cy="50935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4" y="1594327"/>
            <a:ext cx="4295775" cy="304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159" y="443829"/>
            <a:ext cx="6400800" cy="668237"/>
          </a:xfrm>
        </p:spPr>
        <p:txBody>
          <a:bodyPr>
            <a:normAutofit/>
          </a:bodyPr>
          <a:lstStyle/>
          <a:p>
            <a:pPr algn="l"/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«Образование Курагинского района: управление изменениями и точки роста в рамках национального проекта «Образование»</a:t>
            </a:r>
          </a:p>
          <a:p>
            <a:pPr algn="l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-336471"/>
            <a:ext cx="2228838" cy="222883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16632"/>
            <a:ext cx="6768752" cy="411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/>
              <a:t>Августовский педагогический совет:</a:t>
            </a:r>
            <a:endParaRPr lang="ru-RU" sz="1400" b="1" dirty="0"/>
          </a:p>
        </p:txBody>
      </p:sp>
      <p:sp>
        <p:nvSpPr>
          <p:cNvPr id="11" name="Заголовок 8"/>
          <p:cNvSpPr txBox="1">
            <a:spLocks/>
          </p:cNvSpPr>
          <p:nvPr/>
        </p:nvSpPr>
        <p:spPr>
          <a:xfrm>
            <a:off x="208112" y="824447"/>
            <a:ext cx="2347664" cy="769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/>
              <a:t>Инфраструктура</a:t>
            </a:r>
            <a:endParaRPr lang="ru-RU" sz="2000" dirty="0"/>
          </a:p>
        </p:txBody>
      </p:sp>
      <p:sp>
        <p:nvSpPr>
          <p:cNvPr id="18" name="Заголовок 8"/>
          <p:cNvSpPr txBox="1">
            <a:spLocks/>
          </p:cNvSpPr>
          <p:nvPr/>
        </p:nvSpPr>
        <p:spPr>
          <a:xfrm>
            <a:off x="539552" y="4437112"/>
            <a:ext cx="7920880" cy="19898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/>
              <a:t>МБОУ Петропавловская СОШ №39                  </a:t>
            </a:r>
            <a:r>
              <a:rPr lang="ru-RU" sz="3600" b="1" dirty="0" smtClean="0"/>
              <a:t>180 учащихся</a:t>
            </a:r>
          </a:p>
          <a:p>
            <a:pPr algn="l"/>
            <a:r>
              <a:rPr lang="ru-RU" sz="2000" b="1" dirty="0" smtClean="0"/>
              <a:t>МКОУ </a:t>
            </a:r>
            <a:r>
              <a:rPr lang="ru-RU" sz="2000" b="1" dirty="0" err="1" smtClean="0"/>
              <a:t>Черемшанская</a:t>
            </a:r>
            <a:r>
              <a:rPr lang="ru-RU" sz="2000" b="1" dirty="0" smtClean="0"/>
              <a:t> СОШ №20                      </a:t>
            </a:r>
            <a:endParaRPr lang="ru-RU" sz="2000" b="1" dirty="0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4572000" y="5089082"/>
            <a:ext cx="504056" cy="1004214"/>
          </a:xfrm>
          <a:prstGeom prst="rightBrac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928998"/>
            <a:ext cx="2636912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62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5"/>
            <a:ext cx="9144000" cy="50935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159" y="443829"/>
            <a:ext cx="6400800" cy="668237"/>
          </a:xfrm>
        </p:spPr>
        <p:txBody>
          <a:bodyPr>
            <a:normAutofit/>
          </a:bodyPr>
          <a:lstStyle/>
          <a:p>
            <a:pPr algn="l"/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«Образование Курагинского района: управление изменениями и точки роста в рамках национального проекта «Образование»</a:t>
            </a:r>
          </a:p>
          <a:p>
            <a:pPr algn="l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-336471"/>
            <a:ext cx="2228838" cy="222883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16632"/>
            <a:ext cx="6768752" cy="411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/>
              <a:t>Августовский педагогический совет:</a:t>
            </a:r>
            <a:endParaRPr lang="ru-RU" sz="1400" b="1" dirty="0"/>
          </a:p>
        </p:txBody>
      </p:sp>
      <p:sp>
        <p:nvSpPr>
          <p:cNvPr id="11" name="Заголовок 8"/>
          <p:cNvSpPr txBox="1">
            <a:spLocks/>
          </p:cNvSpPr>
          <p:nvPr/>
        </p:nvSpPr>
        <p:spPr>
          <a:xfrm>
            <a:off x="208112" y="824447"/>
            <a:ext cx="2347664" cy="769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/>
              <a:t>Инфраструктура</a:t>
            </a:r>
            <a:endParaRPr lang="ru-RU" sz="2000" dirty="0"/>
          </a:p>
        </p:txBody>
      </p:sp>
      <p:sp>
        <p:nvSpPr>
          <p:cNvPr id="12" name="Заголовок 8"/>
          <p:cNvSpPr txBox="1">
            <a:spLocks/>
          </p:cNvSpPr>
          <p:nvPr/>
        </p:nvSpPr>
        <p:spPr>
          <a:xfrm>
            <a:off x="360512" y="1892366"/>
            <a:ext cx="5939680" cy="1104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/>
              <a:t>Организация горячего питания</a:t>
            </a:r>
            <a:endParaRPr lang="ru-RU" sz="3200" dirty="0"/>
          </a:p>
        </p:txBody>
      </p:sp>
      <p:sp>
        <p:nvSpPr>
          <p:cNvPr id="13" name="Заголовок 8"/>
          <p:cNvSpPr txBox="1">
            <a:spLocks/>
          </p:cNvSpPr>
          <p:nvPr/>
        </p:nvSpPr>
        <p:spPr>
          <a:xfrm>
            <a:off x="360512" y="2780928"/>
            <a:ext cx="2347664" cy="1900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/>
              <a:t>НОО – 100%</a:t>
            </a:r>
          </a:p>
          <a:p>
            <a:pPr algn="l"/>
            <a:r>
              <a:rPr lang="ru-RU" sz="3200" b="1" dirty="0" smtClean="0"/>
              <a:t>ООО – 80%</a:t>
            </a:r>
          </a:p>
          <a:p>
            <a:pPr algn="l"/>
            <a:r>
              <a:rPr lang="ru-RU" sz="3200" b="1" dirty="0" smtClean="0"/>
              <a:t>СОО – 78%</a:t>
            </a:r>
            <a:endParaRPr lang="ru-RU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4" y="5068282"/>
            <a:ext cx="1543170" cy="1543170"/>
          </a:xfrm>
          <a:prstGeom prst="rect">
            <a:avLst/>
          </a:prstGeom>
        </p:spPr>
      </p:pic>
      <p:sp>
        <p:nvSpPr>
          <p:cNvPr id="14" name="Заголовок 8"/>
          <p:cNvSpPr txBox="1">
            <a:spLocks/>
          </p:cNvSpPr>
          <p:nvPr/>
        </p:nvSpPr>
        <p:spPr>
          <a:xfrm>
            <a:off x="2152220" y="5229200"/>
            <a:ext cx="6812268" cy="769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 smtClean="0"/>
              <a:t>несоответствие фактического меню утвержденному;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 smtClean="0"/>
              <a:t>подача остывших блюд;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 smtClean="0"/>
              <a:t>отсутствие специализированного питания;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 smtClean="0"/>
              <a:t>некачественная система родительского контроля</a:t>
            </a: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248" y="2212314"/>
            <a:ext cx="1579805" cy="156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31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5"/>
            <a:ext cx="9144000" cy="50935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159" y="443829"/>
            <a:ext cx="6400800" cy="668237"/>
          </a:xfrm>
        </p:spPr>
        <p:txBody>
          <a:bodyPr>
            <a:normAutofit/>
          </a:bodyPr>
          <a:lstStyle/>
          <a:p>
            <a:pPr algn="l"/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«Образование Курагинского района: управление изменениями и точки роста в рамках национального проекта «Образование»</a:t>
            </a:r>
          </a:p>
          <a:p>
            <a:pPr algn="l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-336471"/>
            <a:ext cx="2228838" cy="222883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16632"/>
            <a:ext cx="6768752" cy="411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/>
              <a:t>Августовский педагогический совет:</a:t>
            </a:r>
            <a:endParaRPr lang="ru-RU" sz="1400" b="1" dirty="0"/>
          </a:p>
        </p:txBody>
      </p:sp>
      <p:sp>
        <p:nvSpPr>
          <p:cNvPr id="11" name="Заголовок 8"/>
          <p:cNvSpPr txBox="1">
            <a:spLocks/>
          </p:cNvSpPr>
          <p:nvPr/>
        </p:nvSpPr>
        <p:spPr>
          <a:xfrm>
            <a:off x="208112" y="824447"/>
            <a:ext cx="2347664" cy="769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/>
              <a:t>Инфраструктура</a:t>
            </a:r>
            <a:endParaRPr lang="ru-RU" sz="2000" dirty="0"/>
          </a:p>
        </p:txBody>
      </p:sp>
      <p:sp>
        <p:nvSpPr>
          <p:cNvPr id="12" name="Заголовок 8"/>
          <p:cNvSpPr txBox="1">
            <a:spLocks/>
          </p:cNvSpPr>
          <p:nvPr/>
        </p:nvSpPr>
        <p:spPr>
          <a:xfrm>
            <a:off x="395536" y="4536789"/>
            <a:ext cx="5939680" cy="1104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/>
              <a:t>2020: </a:t>
            </a:r>
          </a:p>
          <a:p>
            <a:pPr algn="l"/>
            <a:r>
              <a:rPr lang="ru-RU" sz="2400" b="1" dirty="0" smtClean="0"/>
              <a:t>МБОУ </a:t>
            </a:r>
            <a:r>
              <a:rPr lang="ru-RU" sz="2400" b="1" dirty="0" err="1" smtClean="0"/>
              <a:t>Курагинская</a:t>
            </a:r>
            <a:r>
              <a:rPr lang="ru-RU" sz="2400" b="1" dirty="0" smtClean="0"/>
              <a:t> СОШ №1</a:t>
            </a:r>
          </a:p>
          <a:p>
            <a:pPr algn="l"/>
            <a:r>
              <a:rPr lang="ru-RU" sz="2400" b="1" dirty="0" smtClean="0"/>
              <a:t>МБОУ </a:t>
            </a:r>
            <a:r>
              <a:rPr lang="ru-RU" sz="2400" b="1" dirty="0" err="1" smtClean="0"/>
              <a:t>Курагинская</a:t>
            </a:r>
            <a:r>
              <a:rPr lang="ru-RU" sz="2400" b="1" dirty="0" smtClean="0"/>
              <a:t> СОШ №3</a:t>
            </a:r>
          </a:p>
          <a:p>
            <a:pPr algn="l"/>
            <a:r>
              <a:rPr lang="ru-RU" sz="3200" b="1" dirty="0" smtClean="0"/>
              <a:t>2021: </a:t>
            </a:r>
          </a:p>
          <a:p>
            <a:pPr algn="l"/>
            <a:r>
              <a:rPr lang="ru-RU" sz="2400" b="1" dirty="0" smtClean="0"/>
              <a:t>МБОУ </a:t>
            </a:r>
            <a:r>
              <a:rPr lang="ru-RU" sz="2400" b="1" dirty="0" err="1" smtClean="0"/>
              <a:t>Курагинская</a:t>
            </a:r>
            <a:r>
              <a:rPr lang="ru-RU" sz="2400" b="1" dirty="0" smtClean="0"/>
              <a:t> СОШ №7</a:t>
            </a:r>
          </a:p>
          <a:p>
            <a:pPr algn="l"/>
            <a:r>
              <a:rPr lang="ru-RU" sz="2400" b="1" dirty="0" smtClean="0"/>
              <a:t>МБОУ </a:t>
            </a:r>
            <a:r>
              <a:rPr lang="ru-RU" sz="2400" b="1" dirty="0" err="1" smtClean="0"/>
              <a:t>Кочергинская</a:t>
            </a:r>
            <a:r>
              <a:rPr lang="ru-RU" sz="2400" b="1" dirty="0" smtClean="0"/>
              <a:t> СОШ №19</a:t>
            </a:r>
          </a:p>
          <a:p>
            <a:pPr algn="l"/>
            <a:r>
              <a:rPr lang="ru-RU" sz="2400" b="1" dirty="0" smtClean="0"/>
              <a:t>МБОУ </a:t>
            </a:r>
            <a:r>
              <a:rPr lang="ru-RU" sz="2400" b="1" dirty="0" err="1" smtClean="0"/>
              <a:t>Шалоболинская</a:t>
            </a:r>
            <a:r>
              <a:rPr lang="ru-RU" sz="2400" b="1" dirty="0" smtClean="0"/>
              <a:t> СОШ №18</a:t>
            </a:r>
          </a:p>
          <a:p>
            <a:pPr algn="l"/>
            <a:r>
              <a:rPr lang="ru-RU" sz="2400" b="1" dirty="0" smtClean="0"/>
              <a:t>МБОУ </a:t>
            </a:r>
            <a:r>
              <a:rPr lang="ru-RU" sz="2400" b="1" dirty="0" err="1" smtClean="0"/>
              <a:t>Кордовсая</a:t>
            </a:r>
            <a:r>
              <a:rPr lang="ru-RU" sz="2400" b="1" dirty="0" smtClean="0"/>
              <a:t> СОШ №14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3" y="1765131"/>
            <a:ext cx="5436096" cy="1554354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5686745" y="3861048"/>
            <a:ext cx="0" cy="94378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5686745" y="5181848"/>
            <a:ext cx="8965" cy="141550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8"/>
          <p:cNvSpPr txBox="1">
            <a:spLocks/>
          </p:cNvSpPr>
          <p:nvPr/>
        </p:nvSpPr>
        <p:spPr>
          <a:xfrm>
            <a:off x="6075240" y="3947998"/>
            <a:ext cx="2736304" cy="769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/>
              <a:t>Центр цифрового и гуманитарного профиля</a:t>
            </a:r>
            <a:endParaRPr lang="ru-RU" sz="2000" dirty="0"/>
          </a:p>
        </p:txBody>
      </p:sp>
      <p:sp>
        <p:nvSpPr>
          <p:cNvPr id="21" name="Заголовок 8"/>
          <p:cNvSpPr txBox="1">
            <a:spLocks/>
          </p:cNvSpPr>
          <p:nvPr/>
        </p:nvSpPr>
        <p:spPr>
          <a:xfrm>
            <a:off x="6067183" y="5504660"/>
            <a:ext cx="2736304" cy="769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/>
              <a:t>Центр естественно-научного и технического профиля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16682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5"/>
            <a:ext cx="9144000" cy="50935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159" y="443829"/>
            <a:ext cx="6400800" cy="668237"/>
          </a:xfrm>
        </p:spPr>
        <p:txBody>
          <a:bodyPr>
            <a:normAutofit/>
          </a:bodyPr>
          <a:lstStyle/>
          <a:p>
            <a:pPr algn="l"/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«Образование Курагинского района: управление изменениями и точки роста в рамках национального проекта «Образование»</a:t>
            </a:r>
          </a:p>
          <a:p>
            <a:pPr algn="l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-336471"/>
            <a:ext cx="2228838" cy="222883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16632"/>
            <a:ext cx="6768752" cy="411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/>
              <a:t>Августовский педагогический совет:</a:t>
            </a:r>
            <a:endParaRPr lang="ru-RU" sz="1400" b="1" dirty="0"/>
          </a:p>
        </p:txBody>
      </p:sp>
      <p:sp>
        <p:nvSpPr>
          <p:cNvPr id="11" name="Заголовок 8"/>
          <p:cNvSpPr txBox="1">
            <a:spLocks/>
          </p:cNvSpPr>
          <p:nvPr/>
        </p:nvSpPr>
        <p:spPr>
          <a:xfrm>
            <a:off x="208112" y="824447"/>
            <a:ext cx="2347664" cy="769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/>
              <a:t>Инфраструктура</a:t>
            </a:r>
            <a:endParaRPr lang="ru-RU" sz="2000" dirty="0"/>
          </a:p>
        </p:txBody>
      </p:sp>
      <p:sp>
        <p:nvSpPr>
          <p:cNvPr id="12" name="Заголовок 8"/>
          <p:cNvSpPr txBox="1">
            <a:spLocks/>
          </p:cNvSpPr>
          <p:nvPr/>
        </p:nvSpPr>
        <p:spPr>
          <a:xfrm>
            <a:off x="189892" y="3104960"/>
            <a:ext cx="5939680" cy="1104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/>
              <a:t>2020: </a:t>
            </a:r>
          </a:p>
          <a:p>
            <a:pPr algn="l"/>
            <a:r>
              <a:rPr lang="ru-RU" sz="2400" b="1" dirty="0" smtClean="0"/>
              <a:t>МБОУ </a:t>
            </a:r>
            <a:r>
              <a:rPr lang="ru-RU" sz="2400" b="1" dirty="0" err="1" smtClean="0"/>
              <a:t>Курагинская</a:t>
            </a:r>
            <a:r>
              <a:rPr lang="ru-RU" sz="2400" b="1" dirty="0" smtClean="0"/>
              <a:t> СОШ №1</a:t>
            </a:r>
          </a:p>
          <a:p>
            <a:pPr algn="l"/>
            <a:endParaRPr lang="ru-RU" sz="2400" b="1" dirty="0" smtClean="0"/>
          </a:p>
          <a:p>
            <a:pPr algn="l"/>
            <a:r>
              <a:rPr lang="ru-RU" sz="3200" b="1" dirty="0" smtClean="0"/>
              <a:t>2021: </a:t>
            </a:r>
          </a:p>
          <a:p>
            <a:pPr algn="l"/>
            <a:r>
              <a:rPr lang="ru-RU" sz="2400" b="1" dirty="0" smtClean="0"/>
              <a:t>МБОУ </a:t>
            </a:r>
            <a:r>
              <a:rPr lang="ru-RU" sz="2400" b="1" dirty="0" err="1" smtClean="0"/>
              <a:t>Краснокаменская</a:t>
            </a:r>
            <a:r>
              <a:rPr lang="ru-RU" sz="2400" b="1" dirty="0" smtClean="0"/>
              <a:t> СОШ №4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706" y="3657253"/>
            <a:ext cx="3497131" cy="310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31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5"/>
            <a:ext cx="9144000" cy="50935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159" y="443829"/>
            <a:ext cx="6400800" cy="668237"/>
          </a:xfrm>
        </p:spPr>
        <p:txBody>
          <a:bodyPr>
            <a:normAutofit/>
          </a:bodyPr>
          <a:lstStyle/>
          <a:p>
            <a:pPr algn="l"/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«Образование Курагинского района: управление изменениями и точки роста в рамках национального проекта «Образование»</a:t>
            </a:r>
          </a:p>
          <a:p>
            <a:pPr algn="l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-336471"/>
            <a:ext cx="2228838" cy="222883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16632"/>
            <a:ext cx="6768752" cy="411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/>
              <a:t>Августовский педагогический совет:</a:t>
            </a:r>
            <a:endParaRPr lang="ru-RU" sz="1400" b="1" dirty="0"/>
          </a:p>
        </p:txBody>
      </p:sp>
      <p:sp>
        <p:nvSpPr>
          <p:cNvPr id="11" name="Заголовок 8"/>
          <p:cNvSpPr txBox="1">
            <a:spLocks/>
          </p:cNvSpPr>
          <p:nvPr/>
        </p:nvSpPr>
        <p:spPr>
          <a:xfrm>
            <a:off x="208112" y="824447"/>
            <a:ext cx="2347664" cy="769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/>
              <a:t>Инфраструктура</a:t>
            </a:r>
            <a:endParaRPr lang="ru-RU" sz="2000" dirty="0"/>
          </a:p>
        </p:txBody>
      </p:sp>
      <p:sp>
        <p:nvSpPr>
          <p:cNvPr id="12" name="Заголовок 8"/>
          <p:cNvSpPr txBox="1">
            <a:spLocks/>
          </p:cNvSpPr>
          <p:nvPr/>
        </p:nvSpPr>
        <p:spPr>
          <a:xfrm>
            <a:off x="189892" y="1594327"/>
            <a:ext cx="7694476" cy="1104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/>
              <a:t>Задачи на 2021-2022 учебный год:</a:t>
            </a:r>
            <a:endParaRPr lang="ru-RU" sz="2400" dirty="0"/>
          </a:p>
        </p:txBody>
      </p:sp>
      <p:sp>
        <p:nvSpPr>
          <p:cNvPr id="9" name="Заголовок 8"/>
          <p:cNvSpPr txBox="1">
            <a:spLocks/>
          </p:cNvSpPr>
          <p:nvPr/>
        </p:nvSpPr>
        <p:spPr>
          <a:xfrm>
            <a:off x="1763688" y="2670627"/>
            <a:ext cx="6912768" cy="769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/>
              <a:t>актуализировать	поиск	и </a:t>
            </a:r>
            <a:r>
              <a:rPr lang="ru-RU" sz="2000" b="1" dirty="0" smtClean="0"/>
              <a:t>инфраструктурных решений </a:t>
            </a:r>
            <a:r>
              <a:rPr lang="ru-RU" sz="2000" b="1" dirty="0"/>
              <a:t>расширения персональных возможностей каждого учащегося;</a:t>
            </a:r>
            <a:endParaRPr lang="ru-RU" sz="2000" b="1" dirty="0"/>
          </a:p>
        </p:txBody>
      </p:sp>
      <p:sp>
        <p:nvSpPr>
          <p:cNvPr id="10" name="Заголовок 8"/>
          <p:cNvSpPr txBox="1">
            <a:spLocks/>
          </p:cNvSpPr>
          <p:nvPr/>
        </p:nvSpPr>
        <p:spPr>
          <a:xfrm>
            <a:off x="1763688" y="4005064"/>
            <a:ext cx="6371003" cy="769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/>
              <a:t>согласовать и интегрировать инфраструктурные решения с возможностями цифровой образовательной </a:t>
            </a:r>
            <a:r>
              <a:rPr lang="ru-RU" sz="2000" b="1" dirty="0" smtClean="0"/>
              <a:t>среды</a:t>
            </a:r>
            <a:r>
              <a:rPr lang="ru-RU" sz="2000" b="1" dirty="0"/>
              <a:t>;</a:t>
            </a:r>
          </a:p>
        </p:txBody>
      </p:sp>
      <p:sp>
        <p:nvSpPr>
          <p:cNvPr id="13" name="Заголовок 8"/>
          <p:cNvSpPr txBox="1">
            <a:spLocks/>
          </p:cNvSpPr>
          <p:nvPr/>
        </p:nvSpPr>
        <p:spPr>
          <a:xfrm>
            <a:off x="1763688" y="5373216"/>
            <a:ext cx="6696744" cy="769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/>
              <a:t>организовать  работу по использованию возможностей уже имеющейся современной инфраструктуры за счет продуктивного партнерства школ, профессиональных училищ, предприятий, родительских сообществ.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381944" y="2670627"/>
            <a:ext cx="0" cy="90238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381944" y="4022626"/>
            <a:ext cx="0" cy="90238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381944" y="5240707"/>
            <a:ext cx="0" cy="90238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8"/>
          <p:cNvSpPr txBox="1">
            <a:spLocks/>
          </p:cNvSpPr>
          <p:nvPr/>
        </p:nvSpPr>
        <p:spPr>
          <a:xfrm>
            <a:off x="323528" y="2803136"/>
            <a:ext cx="864096" cy="769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800" b="1" dirty="0" smtClean="0"/>
              <a:t>1</a:t>
            </a:r>
            <a:endParaRPr lang="ru-RU" sz="4800" dirty="0"/>
          </a:p>
        </p:txBody>
      </p:sp>
      <p:sp>
        <p:nvSpPr>
          <p:cNvPr id="17" name="Заголовок 8"/>
          <p:cNvSpPr txBox="1">
            <a:spLocks/>
          </p:cNvSpPr>
          <p:nvPr/>
        </p:nvSpPr>
        <p:spPr>
          <a:xfrm>
            <a:off x="323528" y="4155135"/>
            <a:ext cx="864096" cy="769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800" b="1" dirty="0" smtClean="0"/>
              <a:t>2</a:t>
            </a:r>
            <a:endParaRPr lang="ru-RU" sz="4800" dirty="0"/>
          </a:p>
        </p:txBody>
      </p:sp>
      <p:sp>
        <p:nvSpPr>
          <p:cNvPr id="18" name="Заголовок 8"/>
          <p:cNvSpPr txBox="1">
            <a:spLocks/>
          </p:cNvSpPr>
          <p:nvPr/>
        </p:nvSpPr>
        <p:spPr>
          <a:xfrm>
            <a:off x="323528" y="5306961"/>
            <a:ext cx="864096" cy="769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800" b="1" dirty="0" smtClean="0"/>
              <a:t>3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176580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5"/>
            <a:ext cx="9144000" cy="50935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159" y="443829"/>
            <a:ext cx="6400800" cy="668237"/>
          </a:xfrm>
        </p:spPr>
        <p:txBody>
          <a:bodyPr>
            <a:normAutofit/>
          </a:bodyPr>
          <a:lstStyle/>
          <a:p>
            <a:pPr algn="l"/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«Образование Курагинского района: управление изменениями и точки роста в рамках национального проекта «Образование»</a:t>
            </a:r>
          </a:p>
          <a:p>
            <a:pPr algn="l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-336471"/>
            <a:ext cx="2228838" cy="222883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16632"/>
            <a:ext cx="6768752" cy="411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/>
              <a:t>Августовский педагогический совет:</a:t>
            </a:r>
            <a:endParaRPr lang="ru-RU" sz="1400" b="1" dirty="0"/>
          </a:p>
        </p:txBody>
      </p:sp>
      <p:sp>
        <p:nvSpPr>
          <p:cNvPr id="10" name="Заголовок 8"/>
          <p:cNvSpPr txBox="1">
            <a:spLocks/>
          </p:cNvSpPr>
          <p:nvPr/>
        </p:nvSpPr>
        <p:spPr>
          <a:xfrm>
            <a:off x="1979712" y="2654006"/>
            <a:ext cx="5544616" cy="546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/>
              <a:t>Воспитанник/школьник</a:t>
            </a:r>
            <a:endParaRPr lang="ru-RU" sz="4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11" y="3200490"/>
            <a:ext cx="3600578" cy="360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1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5"/>
            <a:ext cx="9144000" cy="50935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159" y="443829"/>
            <a:ext cx="6400800" cy="668237"/>
          </a:xfrm>
        </p:spPr>
        <p:txBody>
          <a:bodyPr>
            <a:normAutofit/>
          </a:bodyPr>
          <a:lstStyle/>
          <a:p>
            <a:pPr algn="l"/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«Образование Курагинского района: управление изменениями и точки роста в рамках национального проекта «Образование»</a:t>
            </a:r>
          </a:p>
          <a:p>
            <a:pPr algn="l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-336471"/>
            <a:ext cx="2228838" cy="222883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16632"/>
            <a:ext cx="6768752" cy="411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/>
              <a:t>Августовский педагогический совет:</a:t>
            </a:r>
            <a:endParaRPr lang="ru-RU" sz="1400" b="1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79512" y="1482353"/>
            <a:ext cx="7772400" cy="1298575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Показатели нацпроекта «Образование»:</a:t>
            </a:r>
            <a:endParaRPr lang="ru-RU" sz="3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2780928"/>
            <a:ext cx="8208912" cy="36724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Вхождение </a:t>
            </a:r>
            <a:r>
              <a:rPr lang="ru-RU" dirty="0">
                <a:solidFill>
                  <a:schemeClr val="tx1"/>
                </a:solidFill>
              </a:rPr>
              <a:t>Российской Федерации в число 10-ти ведущих стран мира по качеству общего образования 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Формирование </a:t>
            </a:r>
            <a:r>
              <a:rPr lang="ru-RU" dirty="0">
                <a:solidFill>
                  <a:schemeClr val="tx1"/>
                </a:solidFill>
              </a:rPr>
              <a:t>эффективной системы выявления, поддержки и развития способностей и талантов у детей и молодежи, основанной на принципах справедливости, всеобщности и направленной на самоопределение и профессиональную ориентацию всех обучающихся 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Создание </a:t>
            </a:r>
            <a:r>
              <a:rPr lang="ru-RU" dirty="0">
                <a:solidFill>
                  <a:schemeClr val="tx1"/>
                </a:solidFill>
              </a:rPr>
              <a:t>условий для воспитания гармонично развитой и социально ответственной личности на основе </a:t>
            </a:r>
            <a:r>
              <a:rPr lang="ru-RU" dirty="0" smtClean="0">
                <a:solidFill>
                  <a:schemeClr val="tx1"/>
                </a:solidFill>
              </a:rPr>
              <a:t>духовно-нравственных </a:t>
            </a:r>
            <a:r>
              <a:rPr lang="ru-RU" dirty="0">
                <a:solidFill>
                  <a:schemeClr val="tx1"/>
                </a:solidFill>
              </a:rPr>
              <a:t>ценностей народов Российской Федерации, исторических и национально-культурных традиций</a:t>
            </a:r>
          </a:p>
        </p:txBody>
      </p:sp>
    </p:spTree>
    <p:extLst>
      <p:ext uri="{BB962C8B-B14F-4D97-AF65-F5344CB8AC3E}">
        <p14:creationId xmlns:p14="http://schemas.microsoft.com/office/powerpoint/2010/main" val="317196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5"/>
            <a:ext cx="9144000" cy="50935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159" y="443829"/>
            <a:ext cx="6400800" cy="668237"/>
          </a:xfrm>
        </p:spPr>
        <p:txBody>
          <a:bodyPr>
            <a:normAutofit/>
          </a:bodyPr>
          <a:lstStyle/>
          <a:p>
            <a:pPr algn="l"/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«Образование Курагинского района: управление изменениями и точки роста в рамках национального проекта «Образование»</a:t>
            </a:r>
          </a:p>
          <a:p>
            <a:pPr algn="l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-336471"/>
            <a:ext cx="2228838" cy="222883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16632"/>
            <a:ext cx="6768752" cy="411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/>
              <a:t>Августовский педагогический совет:</a:t>
            </a:r>
            <a:endParaRPr lang="ru-RU" sz="1400" b="1" dirty="0"/>
          </a:p>
        </p:txBody>
      </p:sp>
      <p:sp>
        <p:nvSpPr>
          <p:cNvPr id="10" name="Заголовок 8"/>
          <p:cNvSpPr txBox="1">
            <a:spLocks/>
          </p:cNvSpPr>
          <p:nvPr/>
        </p:nvSpPr>
        <p:spPr>
          <a:xfrm>
            <a:off x="176608" y="2014206"/>
            <a:ext cx="8906672" cy="546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/>
              <a:t>Государственная итоговая аттестация – 2021</a:t>
            </a:r>
            <a:endParaRPr lang="ru-RU" sz="3200" dirty="0"/>
          </a:p>
        </p:txBody>
      </p:sp>
      <p:sp>
        <p:nvSpPr>
          <p:cNvPr id="8" name="Заголовок 8"/>
          <p:cNvSpPr txBox="1">
            <a:spLocks/>
          </p:cNvSpPr>
          <p:nvPr/>
        </p:nvSpPr>
        <p:spPr>
          <a:xfrm>
            <a:off x="179512" y="777947"/>
            <a:ext cx="3067744" cy="1114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/>
              <a:t>Воспитанник/школьник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985" y="4693141"/>
            <a:ext cx="2466295" cy="216485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519064" y="2780928"/>
            <a:ext cx="1728192" cy="86409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222 участника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Заголовок 8"/>
          <p:cNvSpPr txBox="1">
            <a:spLocks/>
          </p:cNvSpPr>
          <p:nvPr/>
        </p:nvSpPr>
        <p:spPr>
          <a:xfrm>
            <a:off x="179512" y="4531872"/>
            <a:ext cx="3067744" cy="1114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/>
              <a:t>Средний балл </a:t>
            </a:r>
            <a:r>
              <a:rPr lang="ru-RU" sz="2000" b="1" dirty="0" smtClean="0">
                <a:solidFill>
                  <a:srgbClr val="800000"/>
                </a:solidFill>
              </a:rPr>
              <a:t>увеличился: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 smtClean="0"/>
              <a:t>Профильная математика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 smtClean="0"/>
              <a:t>История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 smtClean="0"/>
              <a:t>Физика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 smtClean="0"/>
              <a:t>География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 smtClean="0"/>
              <a:t>Литература</a:t>
            </a:r>
            <a:endParaRPr lang="ru-RU" sz="2000" dirty="0"/>
          </a:p>
        </p:txBody>
      </p:sp>
      <p:sp>
        <p:nvSpPr>
          <p:cNvPr id="13" name="Заголовок 8"/>
          <p:cNvSpPr txBox="1">
            <a:spLocks/>
          </p:cNvSpPr>
          <p:nvPr/>
        </p:nvSpPr>
        <p:spPr>
          <a:xfrm>
            <a:off x="2699792" y="4536568"/>
            <a:ext cx="3067744" cy="1114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/>
              <a:t>Средний балл </a:t>
            </a:r>
            <a:r>
              <a:rPr lang="ru-RU" sz="2000" b="1" dirty="0" smtClean="0">
                <a:solidFill>
                  <a:srgbClr val="800000"/>
                </a:solidFill>
              </a:rPr>
              <a:t>уменьшился: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 smtClean="0"/>
              <a:t>Русский язык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 smtClean="0"/>
              <a:t>Английский язык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 smtClean="0"/>
              <a:t>Химия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 smtClean="0"/>
              <a:t>Биология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 smtClean="0"/>
              <a:t>Обществознание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 smtClean="0"/>
              <a:t>Информатика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48064" y="2780928"/>
            <a:ext cx="3672408" cy="191221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100 баллов по обществознанию </a:t>
            </a:r>
          </a:p>
          <a:p>
            <a:pPr algn="ctr"/>
            <a:r>
              <a:rPr lang="ru-RU" sz="2800" b="1" dirty="0" smtClean="0">
                <a:solidFill>
                  <a:srgbClr val="800000"/>
                </a:solidFill>
              </a:rPr>
              <a:t>Яковлева Софья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МБОУ </a:t>
            </a:r>
            <a:r>
              <a:rPr lang="ru-RU" sz="2000" b="1" dirty="0" err="1" smtClean="0">
                <a:solidFill>
                  <a:schemeClr val="tx1"/>
                </a:solidFill>
              </a:rPr>
              <a:t>Курагинская</a:t>
            </a:r>
            <a:r>
              <a:rPr lang="ru-RU" sz="2000" b="1" dirty="0" smtClean="0">
                <a:solidFill>
                  <a:schemeClr val="tx1"/>
                </a:solidFill>
              </a:rPr>
              <a:t> СОШ №1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78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5"/>
            <a:ext cx="9144000" cy="50935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159" y="443829"/>
            <a:ext cx="6400800" cy="668237"/>
          </a:xfrm>
        </p:spPr>
        <p:txBody>
          <a:bodyPr>
            <a:normAutofit/>
          </a:bodyPr>
          <a:lstStyle/>
          <a:p>
            <a:pPr algn="l"/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«Образование Курагинского района: управление изменениями и точки роста в рамках национального проекта «Образование»</a:t>
            </a:r>
          </a:p>
          <a:p>
            <a:pPr algn="l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-336471"/>
            <a:ext cx="2228838" cy="222883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16632"/>
            <a:ext cx="6768752" cy="411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/>
              <a:t>Августовский педагогический совет:</a:t>
            </a:r>
            <a:endParaRPr lang="ru-RU" sz="1400" b="1" dirty="0"/>
          </a:p>
        </p:txBody>
      </p:sp>
      <p:sp>
        <p:nvSpPr>
          <p:cNvPr id="10" name="Заголовок 8"/>
          <p:cNvSpPr txBox="1">
            <a:spLocks/>
          </p:cNvSpPr>
          <p:nvPr/>
        </p:nvSpPr>
        <p:spPr>
          <a:xfrm>
            <a:off x="176608" y="2014206"/>
            <a:ext cx="8906672" cy="546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/>
              <a:t>Государственная итоговая аттестация – 2021</a:t>
            </a:r>
            <a:endParaRPr lang="ru-RU" sz="3200" dirty="0"/>
          </a:p>
        </p:txBody>
      </p:sp>
      <p:sp>
        <p:nvSpPr>
          <p:cNvPr id="8" name="Заголовок 8"/>
          <p:cNvSpPr txBox="1">
            <a:spLocks/>
          </p:cNvSpPr>
          <p:nvPr/>
        </p:nvSpPr>
        <p:spPr>
          <a:xfrm>
            <a:off x="179512" y="777947"/>
            <a:ext cx="3067744" cy="1114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/>
              <a:t>Воспитанник/школьник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985" y="4693141"/>
            <a:ext cx="2466295" cy="216485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5796136" y="2839787"/>
            <a:ext cx="3052936" cy="129614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10 выпускников – не получили аттестат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Заголовок 8"/>
          <p:cNvSpPr txBox="1">
            <a:spLocks/>
          </p:cNvSpPr>
          <p:nvPr/>
        </p:nvSpPr>
        <p:spPr>
          <a:xfrm>
            <a:off x="1965065" y="4125968"/>
            <a:ext cx="4651920" cy="1114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/>
              <a:t>10 выпускников</a:t>
            </a:r>
          </a:p>
          <a:p>
            <a:pPr algn="l"/>
            <a:r>
              <a:rPr lang="ru-RU" sz="2400" b="1" dirty="0" smtClean="0">
                <a:solidFill>
                  <a:srgbClr val="800000"/>
                </a:solidFill>
              </a:rPr>
              <a:t>Медаль </a:t>
            </a:r>
          </a:p>
          <a:p>
            <a:pPr algn="l"/>
            <a:r>
              <a:rPr lang="ru-RU" sz="2400" b="1" dirty="0" smtClean="0">
                <a:solidFill>
                  <a:srgbClr val="800000"/>
                </a:solidFill>
              </a:rPr>
              <a:t>«За особые успехи в учении»:</a:t>
            </a:r>
          </a:p>
          <a:p>
            <a:pPr algn="l"/>
            <a:r>
              <a:rPr lang="ru-RU" sz="2000" b="1" dirty="0" smtClean="0"/>
              <a:t>МБОУ </a:t>
            </a:r>
            <a:r>
              <a:rPr lang="ru-RU" sz="2000" b="1" dirty="0" err="1" smtClean="0"/>
              <a:t>Курагинская</a:t>
            </a:r>
            <a:r>
              <a:rPr lang="ru-RU" sz="2000" b="1" dirty="0" smtClean="0"/>
              <a:t> СОШ №1</a:t>
            </a:r>
          </a:p>
          <a:p>
            <a:pPr algn="l"/>
            <a:r>
              <a:rPr lang="ru-RU" sz="2000" b="1" dirty="0" smtClean="0"/>
              <a:t>МБОУ </a:t>
            </a:r>
            <a:r>
              <a:rPr lang="ru-RU" sz="2000" b="1" dirty="0" err="1" smtClean="0"/>
              <a:t>Курагинская</a:t>
            </a:r>
            <a:r>
              <a:rPr lang="ru-RU" sz="2000" b="1" dirty="0" smtClean="0"/>
              <a:t> СОШ №3</a:t>
            </a:r>
          </a:p>
          <a:p>
            <a:pPr algn="l"/>
            <a:r>
              <a:rPr lang="ru-RU" sz="2000" b="1" dirty="0" smtClean="0"/>
              <a:t>МБОУ </a:t>
            </a:r>
            <a:r>
              <a:rPr lang="ru-RU" sz="2000" b="1" dirty="0" err="1" smtClean="0"/>
              <a:t>Рощинская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сош</a:t>
            </a:r>
            <a:r>
              <a:rPr lang="ru-RU" sz="2000" b="1" dirty="0" smtClean="0"/>
              <a:t> №17</a:t>
            </a:r>
          </a:p>
          <a:p>
            <a:pPr algn="l"/>
            <a:r>
              <a:rPr lang="ru-RU" sz="2000" b="1" dirty="0" smtClean="0"/>
              <a:t>МБОУ </a:t>
            </a:r>
            <a:r>
              <a:rPr lang="ru-RU" sz="2000" b="1" dirty="0" err="1" smtClean="0"/>
              <a:t>Краснокаменская</a:t>
            </a:r>
            <a:r>
              <a:rPr lang="ru-RU" sz="2000" b="1" dirty="0" smtClean="0"/>
              <a:t> СОШ №4</a:t>
            </a:r>
          </a:p>
          <a:p>
            <a:pPr algn="l"/>
            <a:r>
              <a:rPr lang="ru-RU" sz="2000" b="1" dirty="0" smtClean="0"/>
              <a:t>МБОУ </a:t>
            </a:r>
            <a:r>
              <a:rPr lang="ru-RU" sz="2000" b="1" dirty="0" err="1" smtClean="0"/>
              <a:t>Кошурниковская</a:t>
            </a:r>
            <a:r>
              <a:rPr lang="ru-RU" sz="2000" b="1" dirty="0" smtClean="0"/>
              <a:t> СОШ №8</a:t>
            </a:r>
          </a:p>
          <a:p>
            <a:pPr algn="l"/>
            <a:r>
              <a:rPr lang="ru-RU" sz="2000" b="1" dirty="0" smtClean="0"/>
              <a:t>ОЧУ ОЦ «Перспектива»</a:t>
            </a:r>
            <a:endParaRPr lang="ru-RU" sz="2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96" y="3251472"/>
            <a:ext cx="1284928" cy="176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18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5"/>
            <a:ext cx="9144000" cy="50935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159" y="443829"/>
            <a:ext cx="6400800" cy="668237"/>
          </a:xfrm>
        </p:spPr>
        <p:txBody>
          <a:bodyPr>
            <a:normAutofit/>
          </a:bodyPr>
          <a:lstStyle/>
          <a:p>
            <a:pPr algn="l"/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«Образование Курагинского района: управление изменениями и точки роста в рамках национального проекта «Образование»</a:t>
            </a:r>
          </a:p>
          <a:p>
            <a:pPr algn="l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-336471"/>
            <a:ext cx="2228838" cy="222883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16632"/>
            <a:ext cx="6768752" cy="411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/>
              <a:t>Августовский педагогический совет:</a:t>
            </a:r>
            <a:endParaRPr lang="ru-RU" sz="1400" b="1" dirty="0"/>
          </a:p>
        </p:txBody>
      </p:sp>
      <p:sp>
        <p:nvSpPr>
          <p:cNvPr id="10" name="Заголовок 8"/>
          <p:cNvSpPr txBox="1">
            <a:spLocks/>
          </p:cNvSpPr>
          <p:nvPr/>
        </p:nvSpPr>
        <p:spPr>
          <a:xfrm>
            <a:off x="176608" y="2014206"/>
            <a:ext cx="8906672" cy="546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/>
              <a:t>Государственная итоговая аттестация – 2021</a:t>
            </a:r>
            <a:endParaRPr lang="ru-RU" sz="3200" dirty="0"/>
          </a:p>
        </p:txBody>
      </p:sp>
      <p:sp>
        <p:nvSpPr>
          <p:cNvPr id="8" name="Заголовок 8"/>
          <p:cNvSpPr txBox="1">
            <a:spLocks/>
          </p:cNvSpPr>
          <p:nvPr/>
        </p:nvSpPr>
        <p:spPr>
          <a:xfrm>
            <a:off x="179512" y="777947"/>
            <a:ext cx="3067744" cy="1114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/>
              <a:t>Воспитанник/школьник</a:t>
            </a:r>
            <a:endParaRPr lang="ru-RU" sz="2000" dirty="0"/>
          </a:p>
        </p:txBody>
      </p:sp>
      <p:sp>
        <p:nvSpPr>
          <p:cNvPr id="5" name="Овал 4"/>
          <p:cNvSpPr/>
          <p:nvPr/>
        </p:nvSpPr>
        <p:spPr>
          <a:xfrm>
            <a:off x="5796136" y="2839787"/>
            <a:ext cx="3052936" cy="129614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83 участника – не получили аттестат в основной период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Заголовок 8"/>
          <p:cNvSpPr txBox="1">
            <a:spLocks/>
          </p:cNvSpPr>
          <p:nvPr/>
        </p:nvSpPr>
        <p:spPr>
          <a:xfrm>
            <a:off x="3583850" y="4365104"/>
            <a:ext cx="4651920" cy="1114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rgbClr val="800000"/>
                </a:solidFill>
              </a:rPr>
              <a:t>Отметка «5»</a:t>
            </a:r>
            <a:endParaRPr lang="ru-RU" sz="2400" b="1" dirty="0" smtClean="0">
              <a:solidFill>
                <a:srgbClr val="800000"/>
              </a:solidFill>
            </a:endParaRPr>
          </a:p>
          <a:p>
            <a:pPr algn="l"/>
            <a:r>
              <a:rPr lang="ru-RU" sz="2000" b="1" dirty="0" smtClean="0"/>
              <a:t>По русскому языку – 41</a:t>
            </a:r>
          </a:p>
          <a:p>
            <a:pPr algn="l"/>
            <a:r>
              <a:rPr lang="ru-RU" sz="2000" b="1" dirty="0" smtClean="0"/>
              <a:t>По математике - 12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178" y="5214179"/>
            <a:ext cx="2921821" cy="1643821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1519064" y="2780928"/>
            <a:ext cx="1728192" cy="86409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533 участника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Заголовок 8"/>
          <p:cNvSpPr txBox="1">
            <a:spLocks/>
          </p:cNvSpPr>
          <p:nvPr/>
        </p:nvSpPr>
        <p:spPr>
          <a:xfrm>
            <a:off x="323528" y="4147236"/>
            <a:ext cx="3672408" cy="2274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rgbClr val="800000"/>
                </a:solidFill>
              </a:rPr>
              <a:t>Средний балл:</a:t>
            </a:r>
            <a:endParaRPr lang="ru-RU" sz="2400" b="1" dirty="0" smtClean="0">
              <a:solidFill>
                <a:srgbClr val="800000"/>
              </a:solidFill>
            </a:endParaRPr>
          </a:p>
          <a:p>
            <a:pPr algn="l"/>
            <a:r>
              <a:rPr lang="ru-RU" sz="2000" b="1" dirty="0" smtClean="0"/>
              <a:t>По русскому языку – 3 (21 </a:t>
            </a:r>
            <a:r>
              <a:rPr lang="ru-RU" sz="2000" b="1" dirty="0" err="1" smtClean="0"/>
              <a:t>среднепервичный</a:t>
            </a:r>
            <a:r>
              <a:rPr lang="ru-RU" sz="2000" b="1" dirty="0" smtClean="0"/>
              <a:t> балл</a:t>
            </a:r>
          </a:p>
          <a:p>
            <a:pPr algn="l"/>
            <a:r>
              <a:rPr lang="ru-RU" sz="2000" b="1" dirty="0" smtClean="0"/>
              <a:t>По математике – 3 (12 </a:t>
            </a:r>
            <a:r>
              <a:rPr lang="ru-RU" sz="2000" b="1" dirty="0" err="1" smtClean="0"/>
              <a:t>среднепервичный</a:t>
            </a:r>
            <a:r>
              <a:rPr lang="ru-RU" sz="2000" b="1" dirty="0" smtClean="0"/>
              <a:t> балл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523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5"/>
            <a:ext cx="9144000" cy="50935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159" y="443829"/>
            <a:ext cx="6400800" cy="668237"/>
          </a:xfrm>
        </p:spPr>
        <p:txBody>
          <a:bodyPr>
            <a:normAutofit/>
          </a:bodyPr>
          <a:lstStyle/>
          <a:p>
            <a:pPr algn="l"/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«Образование Курагинского района: управление изменениями и точки роста в рамках национального проекта «Образование»</a:t>
            </a:r>
          </a:p>
          <a:p>
            <a:pPr algn="l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-336471"/>
            <a:ext cx="2228838" cy="222883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16632"/>
            <a:ext cx="6768752" cy="411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/>
              <a:t>Августовский педагогический совет:</a:t>
            </a:r>
            <a:endParaRPr lang="ru-RU" sz="1400" b="1" dirty="0"/>
          </a:p>
        </p:txBody>
      </p:sp>
      <p:sp>
        <p:nvSpPr>
          <p:cNvPr id="10" name="Заголовок 8"/>
          <p:cNvSpPr txBox="1">
            <a:spLocks/>
          </p:cNvSpPr>
          <p:nvPr/>
        </p:nvSpPr>
        <p:spPr>
          <a:xfrm>
            <a:off x="126721" y="1740964"/>
            <a:ext cx="8906672" cy="546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Результаты по читательской </a:t>
            </a:r>
            <a:r>
              <a:rPr lang="ru-RU" sz="2400" b="1" dirty="0" smtClean="0"/>
              <a:t>грамотности</a:t>
            </a:r>
            <a:endParaRPr lang="ru-RU" sz="2400" dirty="0">
              <a:effectLst/>
            </a:endParaRPr>
          </a:p>
        </p:txBody>
      </p:sp>
      <p:sp>
        <p:nvSpPr>
          <p:cNvPr id="8" name="Заголовок 8"/>
          <p:cNvSpPr txBox="1">
            <a:spLocks/>
          </p:cNvSpPr>
          <p:nvPr/>
        </p:nvSpPr>
        <p:spPr>
          <a:xfrm>
            <a:off x="179512" y="777947"/>
            <a:ext cx="3067744" cy="1114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/>
              <a:t>Воспитанник/школьник</a:t>
            </a:r>
            <a:endParaRPr lang="ru-RU" sz="20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963490"/>
              </p:ext>
            </p:extLst>
          </p:nvPr>
        </p:nvGraphicFramePr>
        <p:xfrm>
          <a:off x="237329" y="2287448"/>
          <a:ext cx="8300592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8311"/>
                <a:gridCol w="2296707"/>
                <a:gridCol w="2012787"/>
                <a:gridCol w="2012787"/>
              </a:tblGrid>
              <a:tr h="3134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 класс</a:t>
                      </a: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 класс</a:t>
                      </a:r>
                      <a:endParaRPr lang="ru-RU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ОВЗ</a:t>
                      </a:r>
                      <a:endParaRPr lang="ru-RU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4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край</a:t>
                      </a: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45%</a:t>
                      </a: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41,66%</a:t>
                      </a: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62,35%</a:t>
                      </a:r>
                      <a:endParaRPr lang="ru-RU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4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район</a:t>
                      </a: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52%</a:t>
                      </a:r>
                      <a:endParaRPr lang="ru-RU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48,90%</a:t>
                      </a: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62,83%</a:t>
                      </a: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" name="Заголовок 8"/>
          <p:cNvSpPr txBox="1">
            <a:spLocks/>
          </p:cNvSpPr>
          <p:nvPr/>
        </p:nvSpPr>
        <p:spPr>
          <a:xfrm>
            <a:off x="0" y="3424155"/>
            <a:ext cx="8906672" cy="546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Результаты по математической </a:t>
            </a:r>
            <a:r>
              <a:rPr lang="ru-RU" sz="2400" b="1" dirty="0" smtClean="0"/>
              <a:t>грамотности</a:t>
            </a:r>
            <a:endParaRPr lang="ru-RU" sz="2400" dirty="0">
              <a:effectLst/>
            </a:endParaRPr>
          </a:p>
        </p:txBody>
      </p:sp>
      <p:sp>
        <p:nvSpPr>
          <p:cNvPr id="16" name="Заголовок 8"/>
          <p:cNvSpPr txBox="1">
            <a:spLocks/>
          </p:cNvSpPr>
          <p:nvPr/>
        </p:nvSpPr>
        <p:spPr>
          <a:xfrm>
            <a:off x="237328" y="5112296"/>
            <a:ext cx="8906672" cy="546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Результаты по естественно-научной </a:t>
            </a:r>
            <a:r>
              <a:rPr lang="ru-RU" sz="2400" b="1" dirty="0" smtClean="0"/>
              <a:t>грамотности</a:t>
            </a:r>
            <a:endParaRPr lang="ru-RU" sz="2400" dirty="0">
              <a:effectLst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053705"/>
              </p:ext>
            </p:extLst>
          </p:nvPr>
        </p:nvGraphicFramePr>
        <p:xfrm>
          <a:off x="237328" y="4059923"/>
          <a:ext cx="8295112" cy="9837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5798"/>
                <a:gridCol w="6319314"/>
              </a:tblGrid>
              <a:tr h="2457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 класс</a:t>
                      </a:r>
                      <a:endParaRPr lang="ru-RU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57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край</a:t>
                      </a: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37,42%</a:t>
                      </a: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57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район</a:t>
                      </a:r>
                      <a:endParaRPr lang="ru-RU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41,75%</a:t>
                      </a: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240001"/>
              </p:ext>
            </p:extLst>
          </p:nvPr>
        </p:nvGraphicFramePr>
        <p:xfrm>
          <a:off x="237328" y="5684966"/>
          <a:ext cx="6710936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8466"/>
                <a:gridCol w="511247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 класс</a:t>
                      </a:r>
                      <a:endParaRPr lang="ru-RU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край</a:t>
                      </a: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28,65%</a:t>
                      </a: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район</a:t>
                      </a:r>
                      <a:endParaRPr lang="ru-RU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35,91%</a:t>
                      </a:r>
                      <a:endParaRPr lang="ru-RU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523372"/>
            <a:ext cx="1886400" cy="1334628"/>
          </a:xfrm>
          <a:prstGeom prst="rect">
            <a:avLst/>
          </a:prstGeom>
        </p:spPr>
      </p:pic>
      <p:sp>
        <p:nvSpPr>
          <p:cNvPr id="19" name="Заголовок 8"/>
          <p:cNvSpPr txBox="1">
            <a:spLocks/>
          </p:cNvSpPr>
          <p:nvPr/>
        </p:nvSpPr>
        <p:spPr>
          <a:xfrm>
            <a:off x="259904" y="980728"/>
            <a:ext cx="6688360" cy="1299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/>
              <a:t>Краевые диагностические работы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3472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5"/>
            <a:ext cx="9144000" cy="50935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159" y="443829"/>
            <a:ext cx="6400800" cy="668237"/>
          </a:xfrm>
        </p:spPr>
        <p:txBody>
          <a:bodyPr>
            <a:normAutofit/>
          </a:bodyPr>
          <a:lstStyle/>
          <a:p>
            <a:pPr algn="l"/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«Образование Курагинского района: управление изменениями и точки роста в рамках национального проекта «Образование»</a:t>
            </a:r>
          </a:p>
          <a:p>
            <a:pPr algn="l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-336471"/>
            <a:ext cx="2228838" cy="222883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16632"/>
            <a:ext cx="6768752" cy="411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/>
              <a:t>Августовский педагогический совет:</a:t>
            </a:r>
            <a:endParaRPr lang="ru-RU" sz="1400" b="1" dirty="0"/>
          </a:p>
        </p:txBody>
      </p:sp>
      <p:sp>
        <p:nvSpPr>
          <p:cNvPr id="10" name="Заголовок 8"/>
          <p:cNvSpPr txBox="1">
            <a:spLocks/>
          </p:cNvSpPr>
          <p:nvPr/>
        </p:nvSpPr>
        <p:spPr>
          <a:xfrm>
            <a:off x="176608" y="1892366"/>
            <a:ext cx="8906672" cy="546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/>
              <a:t>Всероссийская олимпиада школьников</a:t>
            </a:r>
            <a:endParaRPr lang="ru-RU" sz="3200" dirty="0"/>
          </a:p>
        </p:txBody>
      </p:sp>
      <p:sp>
        <p:nvSpPr>
          <p:cNvPr id="8" name="Заголовок 8"/>
          <p:cNvSpPr txBox="1">
            <a:spLocks/>
          </p:cNvSpPr>
          <p:nvPr/>
        </p:nvSpPr>
        <p:spPr>
          <a:xfrm>
            <a:off x="179512" y="777947"/>
            <a:ext cx="3067744" cy="1114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/>
              <a:t>Воспитанник/школьник</a:t>
            </a:r>
            <a:endParaRPr lang="ru-RU" sz="2000" dirty="0"/>
          </a:p>
        </p:txBody>
      </p:sp>
      <p:sp>
        <p:nvSpPr>
          <p:cNvPr id="11" name="Заголовок 8"/>
          <p:cNvSpPr txBox="1">
            <a:spLocks/>
          </p:cNvSpPr>
          <p:nvPr/>
        </p:nvSpPr>
        <p:spPr>
          <a:xfrm>
            <a:off x="2699792" y="2979538"/>
            <a:ext cx="4651920" cy="1114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800000"/>
                </a:solidFill>
              </a:rPr>
              <a:t>Муниципальный этап:</a:t>
            </a:r>
          </a:p>
          <a:p>
            <a:pPr algn="l"/>
            <a:r>
              <a:rPr lang="ru-RU" sz="2400" b="1" dirty="0" smtClean="0"/>
              <a:t>514 участников</a:t>
            </a:r>
            <a:endParaRPr lang="ru-RU" sz="2400" dirty="0"/>
          </a:p>
        </p:txBody>
      </p:sp>
      <p:sp>
        <p:nvSpPr>
          <p:cNvPr id="14" name="Заголовок 8"/>
          <p:cNvSpPr txBox="1">
            <a:spLocks/>
          </p:cNvSpPr>
          <p:nvPr/>
        </p:nvSpPr>
        <p:spPr>
          <a:xfrm>
            <a:off x="0" y="2399321"/>
            <a:ext cx="2736304" cy="2274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800000"/>
                </a:solidFill>
              </a:rPr>
              <a:t>Школьный этап:</a:t>
            </a:r>
          </a:p>
          <a:p>
            <a:pPr algn="l"/>
            <a:r>
              <a:rPr lang="ru-RU" sz="2400" b="1" dirty="0" smtClean="0"/>
              <a:t>2140 участников</a:t>
            </a:r>
            <a:endParaRPr lang="ru-RU" sz="2400" dirty="0"/>
          </a:p>
        </p:txBody>
      </p:sp>
      <p:sp>
        <p:nvSpPr>
          <p:cNvPr id="15" name="Заголовок 8"/>
          <p:cNvSpPr txBox="1">
            <a:spLocks/>
          </p:cNvSpPr>
          <p:nvPr/>
        </p:nvSpPr>
        <p:spPr>
          <a:xfrm>
            <a:off x="6018312" y="2714114"/>
            <a:ext cx="3125688" cy="1960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800000"/>
                </a:solidFill>
              </a:rPr>
              <a:t>Региональный этап:</a:t>
            </a:r>
          </a:p>
          <a:p>
            <a:pPr algn="l"/>
            <a:r>
              <a:rPr lang="ru-RU" sz="2400" b="1" dirty="0" smtClean="0"/>
              <a:t>12 участников из Курагинского района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419" y="4541484"/>
            <a:ext cx="4118248" cy="2316515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539552" y="4293096"/>
            <a:ext cx="5112568" cy="23042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Призер и победитель регионального этапа:</a:t>
            </a:r>
          </a:p>
          <a:p>
            <a:r>
              <a:rPr lang="ru-RU" sz="2800" b="1" dirty="0" err="1" smtClean="0">
                <a:solidFill>
                  <a:srgbClr val="800000"/>
                </a:solidFill>
              </a:rPr>
              <a:t>Варзегова</a:t>
            </a:r>
            <a:r>
              <a:rPr lang="ru-RU" sz="2800" b="1" dirty="0" smtClean="0">
                <a:solidFill>
                  <a:srgbClr val="800000"/>
                </a:solidFill>
              </a:rPr>
              <a:t> Екатерина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(МБОУ </a:t>
            </a:r>
            <a:r>
              <a:rPr lang="ru-RU" sz="2400" b="1" dirty="0" err="1" smtClean="0">
                <a:solidFill>
                  <a:schemeClr val="tx1"/>
                </a:solidFill>
              </a:rPr>
              <a:t>Курагинская</a:t>
            </a:r>
            <a:r>
              <a:rPr lang="ru-RU" sz="2400" b="1" dirty="0" smtClean="0">
                <a:solidFill>
                  <a:schemeClr val="tx1"/>
                </a:solidFill>
              </a:rPr>
              <a:t> СОШ №1</a:t>
            </a:r>
          </a:p>
          <a:p>
            <a:r>
              <a:rPr lang="ru-RU" sz="2800" b="1" dirty="0" err="1" smtClean="0">
                <a:solidFill>
                  <a:srgbClr val="800000"/>
                </a:solidFill>
              </a:rPr>
              <a:t>Дивеев</a:t>
            </a:r>
            <a:r>
              <a:rPr lang="ru-RU" sz="2800" b="1" dirty="0" smtClean="0">
                <a:solidFill>
                  <a:srgbClr val="800000"/>
                </a:solidFill>
              </a:rPr>
              <a:t> Владислав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(МБОУ </a:t>
            </a:r>
            <a:r>
              <a:rPr lang="ru-RU" sz="2400" b="1" dirty="0" err="1" smtClean="0">
                <a:solidFill>
                  <a:schemeClr val="tx1"/>
                </a:solidFill>
              </a:rPr>
              <a:t>Ирбинская</a:t>
            </a:r>
            <a:r>
              <a:rPr lang="ru-RU" sz="2400" b="1" dirty="0" smtClean="0">
                <a:solidFill>
                  <a:schemeClr val="tx1"/>
                </a:solidFill>
              </a:rPr>
              <a:t> СОШ №6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2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5"/>
            <a:ext cx="9144000" cy="50935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159" y="443829"/>
            <a:ext cx="6400800" cy="668237"/>
          </a:xfrm>
        </p:spPr>
        <p:txBody>
          <a:bodyPr>
            <a:normAutofit/>
          </a:bodyPr>
          <a:lstStyle/>
          <a:p>
            <a:pPr algn="l"/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«Образование Курагинского района: управление изменениями и точки роста в рамках национального проекта «Образование»</a:t>
            </a:r>
          </a:p>
          <a:p>
            <a:pPr algn="l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-336471"/>
            <a:ext cx="2228838" cy="222883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16632"/>
            <a:ext cx="6768752" cy="411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/>
              <a:t>Августовский педагогический совет:</a:t>
            </a:r>
            <a:endParaRPr lang="ru-RU" sz="1400" b="1" dirty="0"/>
          </a:p>
        </p:txBody>
      </p:sp>
      <p:sp>
        <p:nvSpPr>
          <p:cNvPr id="10" name="Заголовок 8"/>
          <p:cNvSpPr txBox="1">
            <a:spLocks/>
          </p:cNvSpPr>
          <p:nvPr/>
        </p:nvSpPr>
        <p:spPr>
          <a:xfrm>
            <a:off x="176608" y="1892366"/>
            <a:ext cx="8906672" cy="546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/>
              <a:t>Профориентация</a:t>
            </a:r>
            <a:endParaRPr lang="ru-RU" sz="3200" dirty="0"/>
          </a:p>
        </p:txBody>
      </p:sp>
      <p:sp>
        <p:nvSpPr>
          <p:cNvPr id="8" name="Заголовок 8"/>
          <p:cNvSpPr txBox="1">
            <a:spLocks/>
          </p:cNvSpPr>
          <p:nvPr/>
        </p:nvSpPr>
        <p:spPr>
          <a:xfrm>
            <a:off x="179512" y="777947"/>
            <a:ext cx="3067744" cy="1114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/>
              <a:t>Воспитанник/школьник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668281"/>
              </p:ext>
            </p:extLst>
          </p:nvPr>
        </p:nvGraphicFramePr>
        <p:xfrm>
          <a:off x="208184" y="3140968"/>
          <a:ext cx="8496941" cy="31811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6095"/>
                <a:gridCol w="926095"/>
                <a:gridCol w="1293820"/>
                <a:gridCol w="1293820"/>
                <a:gridCol w="543376"/>
                <a:gridCol w="926095"/>
                <a:gridCol w="1293820"/>
                <a:gridCol w="1293820"/>
              </a:tblGrid>
              <a:tr h="776826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выпускников 9 классов в 2021 году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Количество выпускников 11 классов в 2021 году          (всего по ОО)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727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всего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из них: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всего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из них: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6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детей-инвалидов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детей с  ОВЗ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детей с  ОВЗ, инвалидностью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детей-инвалидов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детей с  ОВЗ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детей с  ОВЗ, инвалидностью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84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557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8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32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12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216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459093"/>
            <a:ext cx="2826060" cy="141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0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5"/>
            <a:ext cx="9144000" cy="50935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159" y="443829"/>
            <a:ext cx="6400800" cy="668237"/>
          </a:xfrm>
        </p:spPr>
        <p:txBody>
          <a:bodyPr>
            <a:normAutofit/>
          </a:bodyPr>
          <a:lstStyle/>
          <a:p>
            <a:pPr algn="l"/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«Образование Курагинского района: управление изменениями и точки роста в рамках национального проекта «Образование»</a:t>
            </a:r>
          </a:p>
          <a:p>
            <a:pPr algn="l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-336471"/>
            <a:ext cx="2228838" cy="222883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16632"/>
            <a:ext cx="6768752" cy="411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/>
              <a:t>Августовский педагогический совет:</a:t>
            </a:r>
            <a:endParaRPr lang="ru-RU" sz="1400" b="1" dirty="0"/>
          </a:p>
        </p:txBody>
      </p:sp>
      <p:sp>
        <p:nvSpPr>
          <p:cNvPr id="10" name="Заголовок 8"/>
          <p:cNvSpPr txBox="1">
            <a:spLocks/>
          </p:cNvSpPr>
          <p:nvPr/>
        </p:nvSpPr>
        <p:spPr>
          <a:xfrm>
            <a:off x="176608" y="1892366"/>
            <a:ext cx="8906672" cy="546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/>
              <a:t>Профориентация</a:t>
            </a:r>
            <a:endParaRPr lang="ru-RU" sz="3200" dirty="0"/>
          </a:p>
        </p:txBody>
      </p:sp>
      <p:sp>
        <p:nvSpPr>
          <p:cNvPr id="8" name="Заголовок 8"/>
          <p:cNvSpPr txBox="1">
            <a:spLocks/>
          </p:cNvSpPr>
          <p:nvPr/>
        </p:nvSpPr>
        <p:spPr>
          <a:xfrm>
            <a:off x="179512" y="777947"/>
            <a:ext cx="3067744" cy="1114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/>
              <a:t>Воспитанник/школьник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459093"/>
            <a:ext cx="2826060" cy="141303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789962"/>
              </p:ext>
            </p:extLst>
          </p:nvPr>
        </p:nvGraphicFramePr>
        <p:xfrm>
          <a:off x="395536" y="3212976"/>
          <a:ext cx="8064896" cy="35756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1765"/>
                <a:gridCol w="1145989"/>
                <a:gridCol w="1724039"/>
                <a:gridCol w="1237836"/>
                <a:gridCol w="1138405"/>
                <a:gridCol w="1526862"/>
              </a:tblGrid>
              <a:tr h="1568956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выпускников 9 классов 2021 года, планирующих продолжить обучение в учреждениях среднего профессионального образования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Количество выпускников 11 классов 2021 года, планирующих продолжить обучение в учреждениях среднего профессионального образования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63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детей-инвалидов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детей с  ОВЗ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детей с  ОВЗ, инвалидностью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детей-инвалидов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детей с  ОВЗ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детей с  ОВЗ, инвалидностью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10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20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28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5"/>
            <a:ext cx="9144000" cy="50935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159" y="443829"/>
            <a:ext cx="6400800" cy="668237"/>
          </a:xfrm>
        </p:spPr>
        <p:txBody>
          <a:bodyPr>
            <a:normAutofit/>
          </a:bodyPr>
          <a:lstStyle/>
          <a:p>
            <a:pPr algn="l"/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«Образование Курагинского района: управление изменениями и точки роста в рамках национального проекта «Образование»</a:t>
            </a:r>
          </a:p>
          <a:p>
            <a:pPr algn="l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-336471"/>
            <a:ext cx="2228838" cy="222883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16632"/>
            <a:ext cx="6768752" cy="411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/>
              <a:t>Августовский педагогический совет:</a:t>
            </a:r>
            <a:endParaRPr lang="ru-RU" sz="1400" b="1" dirty="0"/>
          </a:p>
        </p:txBody>
      </p:sp>
      <p:sp>
        <p:nvSpPr>
          <p:cNvPr id="10" name="Заголовок 8"/>
          <p:cNvSpPr txBox="1">
            <a:spLocks/>
          </p:cNvSpPr>
          <p:nvPr/>
        </p:nvSpPr>
        <p:spPr>
          <a:xfrm>
            <a:off x="176608" y="1892366"/>
            <a:ext cx="8906672" cy="546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/>
              <a:t>Мониторинг профессиональных планов</a:t>
            </a:r>
            <a:endParaRPr lang="ru-RU" sz="3200" dirty="0"/>
          </a:p>
        </p:txBody>
      </p:sp>
      <p:sp>
        <p:nvSpPr>
          <p:cNvPr id="8" name="Заголовок 8"/>
          <p:cNvSpPr txBox="1">
            <a:spLocks/>
          </p:cNvSpPr>
          <p:nvPr/>
        </p:nvSpPr>
        <p:spPr>
          <a:xfrm>
            <a:off x="179512" y="777947"/>
            <a:ext cx="3067744" cy="1114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/>
              <a:t>Воспитанник/школьник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4626" y="2780927"/>
            <a:ext cx="3863318" cy="229779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Участники: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МБОУ </a:t>
            </a:r>
            <a:r>
              <a:rPr lang="ru-RU" b="1" dirty="0" err="1" smtClean="0">
                <a:solidFill>
                  <a:schemeClr val="tx1"/>
                </a:solidFill>
              </a:rPr>
              <a:t>Ирбинская</a:t>
            </a:r>
            <a:r>
              <a:rPr lang="ru-RU" b="1" dirty="0" smtClean="0">
                <a:solidFill>
                  <a:schemeClr val="tx1"/>
                </a:solidFill>
              </a:rPr>
              <a:t> СОШ №6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МБОУ Кордовская СОШ  №14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МБОУ </a:t>
            </a:r>
            <a:r>
              <a:rPr lang="ru-RU" b="1" dirty="0" err="1" smtClean="0">
                <a:solidFill>
                  <a:schemeClr val="tx1"/>
                </a:solidFill>
              </a:rPr>
              <a:t>Кошурниковская</a:t>
            </a:r>
            <a:r>
              <a:rPr lang="ru-RU" b="1" dirty="0" smtClean="0">
                <a:solidFill>
                  <a:schemeClr val="tx1"/>
                </a:solidFill>
              </a:rPr>
              <a:t> ООШ №22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МБОУ </a:t>
            </a:r>
            <a:r>
              <a:rPr lang="ru-RU" b="1" dirty="0" err="1" smtClean="0">
                <a:solidFill>
                  <a:schemeClr val="tx1"/>
                </a:solidFill>
              </a:rPr>
              <a:t>Курагинская</a:t>
            </a:r>
            <a:r>
              <a:rPr lang="ru-RU" b="1" dirty="0" smtClean="0">
                <a:solidFill>
                  <a:schemeClr val="tx1"/>
                </a:solidFill>
              </a:rPr>
              <a:t> СОШ №3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МБОУ </a:t>
            </a:r>
            <a:r>
              <a:rPr lang="ru-RU" b="1" dirty="0" err="1" smtClean="0">
                <a:solidFill>
                  <a:schemeClr val="tx1"/>
                </a:solidFill>
              </a:rPr>
              <a:t>Курагинская</a:t>
            </a:r>
            <a:r>
              <a:rPr lang="ru-RU" b="1" dirty="0" smtClean="0">
                <a:solidFill>
                  <a:schemeClr val="tx1"/>
                </a:solidFill>
              </a:rPr>
              <a:t> СОШ №7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Заголовок 8"/>
          <p:cNvSpPr txBox="1">
            <a:spLocks/>
          </p:cNvSpPr>
          <p:nvPr/>
        </p:nvSpPr>
        <p:spPr>
          <a:xfrm>
            <a:off x="4067944" y="3964302"/>
            <a:ext cx="5015336" cy="1114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b="1" dirty="0" smtClean="0"/>
              <a:t>Выводы: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ru-RU" sz="2000" dirty="0"/>
              <a:t>33 % </a:t>
            </a:r>
            <a:r>
              <a:rPr lang="ru-RU" sz="2000" dirty="0" smtClean="0"/>
              <a:t>планируют </a:t>
            </a:r>
            <a:r>
              <a:rPr lang="ru-RU" sz="2000" dirty="0"/>
              <a:t>продолжить обучение в 10-11 классах;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ru-RU" sz="2000" dirty="0" smtClean="0"/>
              <a:t>особо </a:t>
            </a:r>
            <a:r>
              <a:rPr lang="ru-RU" sz="2000" dirty="0"/>
              <a:t>привлекают сфера культуры и искусства, здравоохранение, педагогика и образование, и государственное управление;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/>
              <a:t>59 % </a:t>
            </a:r>
            <a:r>
              <a:rPr lang="ru-RU" sz="2000" dirty="0" smtClean="0"/>
              <a:t>не знают </a:t>
            </a:r>
            <a:r>
              <a:rPr lang="ru-RU" sz="2000" dirty="0"/>
              <a:t>о профессиях, востребованных на рынке труда;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ru-RU" sz="2000" dirty="0" smtClean="0"/>
              <a:t>55 </a:t>
            </a:r>
            <a:r>
              <a:rPr lang="ru-RU" sz="2000" dirty="0"/>
              <a:t>% учащихся не нуждаются в помощи в профессиональном самоопределении;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ru-RU" sz="2000" dirty="0" smtClean="0"/>
              <a:t>выпускники </a:t>
            </a:r>
            <a:r>
              <a:rPr lang="ru-RU" sz="2000" dirty="0"/>
              <a:t>хотели бы получать помощь в профессиональном </a:t>
            </a:r>
            <a:r>
              <a:rPr lang="ru-RU" sz="2000" dirty="0" smtClean="0"/>
              <a:t>самоопределении</a:t>
            </a:r>
            <a:endParaRPr lang="ru-RU" sz="2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5" y="5301208"/>
            <a:ext cx="1648641" cy="149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9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5"/>
            <a:ext cx="9144000" cy="50935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159" y="443829"/>
            <a:ext cx="6400800" cy="668237"/>
          </a:xfrm>
        </p:spPr>
        <p:txBody>
          <a:bodyPr>
            <a:normAutofit/>
          </a:bodyPr>
          <a:lstStyle/>
          <a:p>
            <a:pPr algn="l"/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«Образование Курагинского района: управление изменениями и точки роста в рамках национального проекта «Образование»</a:t>
            </a:r>
          </a:p>
          <a:p>
            <a:pPr algn="l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-336471"/>
            <a:ext cx="2228838" cy="222883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16632"/>
            <a:ext cx="6768752" cy="411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/>
              <a:t>Августовский педагогический совет:</a:t>
            </a:r>
            <a:endParaRPr lang="ru-RU" sz="1400" b="1" dirty="0"/>
          </a:p>
        </p:txBody>
      </p:sp>
      <p:sp>
        <p:nvSpPr>
          <p:cNvPr id="10" name="Заголовок 8"/>
          <p:cNvSpPr txBox="1">
            <a:spLocks/>
          </p:cNvSpPr>
          <p:nvPr/>
        </p:nvSpPr>
        <p:spPr>
          <a:xfrm>
            <a:off x="176608" y="1892366"/>
            <a:ext cx="8906672" cy="546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err="1" smtClean="0"/>
              <a:t>Профориентационная</a:t>
            </a:r>
            <a:r>
              <a:rPr lang="ru-RU" sz="3200" b="1" dirty="0" smtClean="0"/>
              <a:t> работа: успешные практики</a:t>
            </a:r>
            <a:endParaRPr lang="ru-RU" sz="3200" dirty="0"/>
          </a:p>
        </p:txBody>
      </p:sp>
      <p:sp>
        <p:nvSpPr>
          <p:cNvPr id="8" name="Заголовок 8"/>
          <p:cNvSpPr txBox="1">
            <a:spLocks/>
          </p:cNvSpPr>
          <p:nvPr/>
        </p:nvSpPr>
        <p:spPr>
          <a:xfrm>
            <a:off x="179512" y="777947"/>
            <a:ext cx="3067744" cy="1114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/>
              <a:t>Воспитанник/школьник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960" y="5430382"/>
            <a:ext cx="3774245" cy="1386310"/>
          </a:xfrm>
          <a:prstGeom prst="rect">
            <a:avLst/>
          </a:prstGeom>
        </p:spPr>
      </p:pic>
      <p:sp>
        <p:nvSpPr>
          <p:cNvPr id="13" name="Заголовок 8"/>
          <p:cNvSpPr txBox="1">
            <a:spLocks/>
          </p:cNvSpPr>
          <p:nvPr/>
        </p:nvSpPr>
        <p:spPr>
          <a:xfrm>
            <a:off x="176608" y="2708920"/>
            <a:ext cx="5547520" cy="1114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/>
              <a:t>МБОУ Березовская СОШ №10</a:t>
            </a:r>
            <a:endParaRPr lang="ru-RU" sz="20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629944" y="2906089"/>
            <a:ext cx="0" cy="72008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8"/>
          <p:cNvSpPr txBox="1">
            <a:spLocks/>
          </p:cNvSpPr>
          <p:nvPr/>
        </p:nvSpPr>
        <p:spPr>
          <a:xfrm>
            <a:off x="5188586" y="2740188"/>
            <a:ext cx="3747320" cy="1114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/>
              <a:t>Агрошкола</a:t>
            </a:r>
            <a:endParaRPr lang="ru-RU" sz="2400" dirty="0"/>
          </a:p>
        </p:txBody>
      </p:sp>
      <p:sp>
        <p:nvSpPr>
          <p:cNvPr id="16" name="Заголовок 8"/>
          <p:cNvSpPr txBox="1">
            <a:spLocks/>
          </p:cNvSpPr>
          <p:nvPr/>
        </p:nvSpPr>
        <p:spPr>
          <a:xfrm>
            <a:off x="189892" y="4136767"/>
            <a:ext cx="5534236" cy="1114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/>
              <a:t>МБОУ </a:t>
            </a:r>
            <a:r>
              <a:rPr lang="ru-RU" sz="2000" b="1" dirty="0" err="1" smtClean="0"/>
              <a:t>Кошурниковская</a:t>
            </a:r>
            <a:r>
              <a:rPr lang="ru-RU" sz="2000" b="1" dirty="0" smtClean="0"/>
              <a:t> СОШ №8</a:t>
            </a:r>
          </a:p>
          <a:p>
            <a:pPr algn="l"/>
            <a:r>
              <a:rPr lang="ru-RU" sz="2000" b="1" dirty="0" smtClean="0"/>
              <a:t>МБОУ </a:t>
            </a:r>
            <a:r>
              <a:rPr lang="ru-RU" sz="2000" b="1" dirty="0" err="1" smtClean="0"/>
              <a:t>Кошурниковская</a:t>
            </a:r>
            <a:r>
              <a:rPr lang="ru-RU" sz="2000" b="1" dirty="0" smtClean="0"/>
              <a:t> ООШ №22</a:t>
            </a:r>
          </a:p>
          <a:p>
            <a:pPr algn="l"/>
            <a:endParaRPr lang="ru-RU" sz="24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629944" y="3823339"/>
            <a:ext cx="0" cy="10865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8"/>
          <p:cNvSpPr txBox="1">
            <a:spLocks/>
          </p:cNvSpPr>
          <p:nvPr/>
        </p:nvSpPr>
        <p:spPr>
          <a:xfrm>
            <a:off x="5335960" y="3854607"/>
            <a:ext cx="3747320" cy="1114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/>
              <a:t>Дуальное обучение совместно с Минусинским с/х колледжем</a:t>
            </a:r>
            <a:endParaRPr lang="ru-RU" sz="2400" dirty="0"/>
          </a:p>
        </p:txBody>
      </p:sp>
      <p:sp>
        <p:nvSpPr>
          <p:cNvPr id="20" name="Заголовок 8"/>
          <p:cNvSpPr txBox="1">
            <a:spLocks/>
          </p:cNvSpPr>
          <p:nvPr/>
        </p:nvSpPr>
        <p:spPr>
          <a:xfrm>
            <a:off x="189892" y="5264525"/>
            <a:ext cx="3747320" cy="1114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/>
              <a:t>МАОУ ДОД «Центр дополнительного образования»</a:t>
            </a:r>
            <a:endParaRPr lang="ru-RU" sz="2000" b="1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699792" y="5438411"/>
            <a:ext cx="0" cy="94053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8"/>
          <p:cNvSpPr txBox="1">
            <a:spLocks/>
          </p:cNvSpPr>
          <p:nvPr/>
        </p:nvSpPr>
        <p:spPr>
          <a:xfrm>
            <a:off x="2999492" y="5291203"/>
            <a:ext cx="3747320" cy="1114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/>
              <a:t>Сетевое обучение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1300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5"/>
            <a:ext cx="9144000" cy="50935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538" y="4365104"/>
            <a:ext cx="3131889" cy="211402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159" y="443829"/>
            <a:ext cx="6400800" cy="668237"/>
          </a:xfrm>
        </p:spPr>
        <p:txBody>
          <a:bodyPr>
            <a:normAutofit/>
          </a:bodyPr>
          <a:lstStyle/>
          <a:p>
            <a:pPr algn="l"/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«Образование Курагинского района: управление изменениями и точки роста в рамках национального проекта «Образование»</a:t>
            </a:r>
          </a:p>
          <a:p>
            <a:pPr algn="l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-336471"/>
            <a:ext cx="2228838" cy="222883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16632"/>
            <a:ext cx="6768752" cy="411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/>
              <a:t>Августовский педагогический совет:</a:t>
            </a:r>
            <a:endParaRPr lang="ru-RU" sz="1400" b="1" dirty="0"/>
          </a:p>
        </p:txBody>
      </p:sp>
      <p:sp>
        <p:nvSpPr>
          <p:cNvPr id="10" name="Заголовок 8"/>
          <p:cNvSpPr txBox="1">
            <a:spLocks/>
          </p:cNvSpPr>
          <p:nvPr/>
        </p:nvSpPr>
        <p:spPr>
          <a:xfrm>
            <a:off x="176608" y="1619125"/>
            <a:ext cx="8906672" cy="546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/>
              <a:t>Показатели проекта «Успех каждого ребенка»</a:t>
            </a:r>
            <a:endParaRPr lang="ru-RU" sz="3200" dirty="0"/>
          </a:p>
        </p:txBody>
      </p:sp>
      <p:sp>
        <p:nvSpPr>
          <p:cNvPr id="8" name="Заголовок 8"/>
          <p:cNvSpPr txBox="1">
            <a:spLocks/>
          </p:cNvSpPr>
          <p:nvPr/>
        </p:nvSpPr>
        <p:spPr>
          <a:xfrm>
            <a:off x="179512" y="777947"/>
            <a:ext cx="3067744" cy="1114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/>
              <a:t>Воспитанник/школьник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429073"/>
              </p:ext>
            </p:extLst>
          </p:nvPr>
        </p:nvGraphicFramePr>
        <p:xfrm>
          <a:off x="352128" y="2232458"/>
          <a:ext cx="6696744" cy="45501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"/>
                <a:gridCol w="2304256"/>
                <a:gridCol w="812459"/>
                <a:gridCol w="672494"/>
                <a:gridCol w="672494"/>
                <a:gridCol w="671822"/>
                <a:gridCol w="671822"/>
                <a:gridCol w="603365"/>
              </a:tblGrid>
              <a:tr h="139385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10" marR="4041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показателя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10" marR="4041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Единица измерения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10" marR="4041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Значение показателя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10" marR="404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3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2020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2021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2022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2023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2024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10" marR="40410" marT="0" marB="0"/>
                </a:tc>
              </a:tr>
              <a:tr h="6969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Доля детей в возрасте от 5 до 18 лет, охваченных дополнительным образование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процент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72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64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67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70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71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10" marR="40410" marT="0" marB="0"/>
                </a:tc>
              </a:tr>
              <a:tr h="9756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детей, принявших участие в мероприятиях по профессиональной ориентации в рамках реализации проекта «Билет в будущее»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человек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450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244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298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325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379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10" marR="40410" marT="0" marB="0"/>
                </a:tc>
              </a:tr>
              <a:tr h="13938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детей, принявших участие в открытых онлайн-уроках, реализуемых с учетом опыта цикла открытых уроков «Проектория», направленных на раннюю профориентацию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человек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2035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3656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3656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3656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3656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10" marR="4041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71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5"/>
            <a:ext cx="9144000" cy="50935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159" y="443829"/>
            <a:ext cx="6400800" cy="668237"/>
          </a:xfrm>
        </p:spPr>
        <p:txBody>
          <a:bodyPr>
            <a:normAutofit/>
          </a:bodyPr>
          <a:lstStyle/>
          <a:p>
            <a:pPr algn="l"/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«Образование Курагинского района: управление изменениями и точки роста в рамках национального проекта «Образование»</a:t>
            </a:r>
          </a:p>
          <a:p>
            <a:pPr algn="l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-336471"/>
            <a:ext cx="2228838" cy="222883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16632"/>
            <a:ext cx="6768752" cy="411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/>
              <a:t>Августовский педагогический совет:</a:t>
            </a:r>
            <a:endParaRPr lang="ru-RU" sz="1400" b="1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228184" y="1772428"/>
            <a:ext cx="2915816" cy="4464496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/>
              <a:t>1 </a:t>
            </a:r>
            <a:r>
              <a:rPr lang="ru-RU" sz="3200" b="1" dirty="0" smtClean="0"/>
              <a:t>сентября </a:t>
            </a:r>
            <a:r>
              <a:rPr lang="ru-RU" sz="3200" dirty="0" smtClean="0"/>
              <a:t>–  Всероссийский </a:t>
            </a:r>
            <a:r>
              <a:rPr lang="ru-RU" sz="3200" dirty="0"/>
              <a:t>открытый урок «Современная российская наука</a:t>
            </a:r>
            <a:r>
              <a:rPr lang="ru-RU" sz="3200" b="1" dirty="0"/>
              <a:t>»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5" y="2542307"/>
            <a:ext cx="5979184" cy="382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48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5"/>
            <a:ext cx="9144000" cy="50935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62" y="2165609"/>
            <a:ext cx="3131889" cy="211402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159" y="443829"/>
            <a:ext cx="6400800" cy="668237"/>
          </a:xfrm>
        </p:spPr>
        <p:txBody>
          <a:bodyPr>
            <a:normAutofit/>
          </a:bodyPr>
          <a:lstStyle/>
          <a:p>
            <a:pPr algn="l"/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«Образование Курагинского района: управление изменениями и точки роста в рамках национального проекта «Образование»</a:t>
            </a:r>
          </a:p>
          <a:p>
            <a:pPr algn="l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-336471"/>
            <a:ext cx="2228838" cy="222883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16632"/>
            <a:ext cx="6768752" cy="411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/>
              <a:t>Августовский педагогический совет:</a:t>
            </a:r>
            <a:endParaRPr lang="ru-RU" sz="1400" b="1" dirty="0"/>
          </a:p>
        </p:txBody>
      </p:sp>
      <p:sp>
        <p:nvSpPr>
          <p:cNvPr id="10" name="Заголовок 8"/>
          <p:cNvSpPr txBox="1">
            <a:spLocks/>
          </p:cNvSpPr>
          <p:nvPr/>
        </p:nvSpPr>
        <p:spPr>
          <a:xfrm>
            <a:off x="176608" y="1619125"/>
            <a:ext cx="8906672" cy="546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/>
              <a:t>Показатели проекта «Успех каждого ребенка»</a:t>
            </a:r>
            <a:endParaRPr lang="ru-RU" sz="3200" dirty="0"/>
          </a:p>
        </p:txBody>
      </p:sp>
      <p:sp>
        <p:nvSpPr>
          <p:cNvPr id="8" name="Заголовок 8"/>
          <p:cNvSpPr txBox="1">
            <a:spLocks/>
          </p:cNvSpPr>
          <p:nvPr/>
        </p:nvSpPr>
        <p:spPr>
          <a:xfrm>
            <a:off x="179512" y="777947"/>
            <a:ext cx="3067744" cy="1114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/>
              <a:t>Воспитанник/школьник</a:t>
            </a:r>
            <a:endParaRPr lang="ru-RU" sz="2000" dirty="0"/>
          </a:p>
        </p:txBody>
      </p:sp>
      <p:sp>
        <p:nvSpPr>
          <p:cNvPr id="11" name="Заголовок 8"/>
          <p:cNvSpPr txBox="1">
            <a:spLocks/>
          </p:cNvSpPr>
          <p:nvPr/>
        </p:nvSpPr>
        <p:spPr>
          <a:xfrm>
            <a:off x="299753" y="4365102"/>
            <a:ext cx="3912205" cy="1114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/>
              <a:t>Получили услуги по </a:t>
            </a:r>
            <a:r>
              <a:rPr lang="ru-RU" sz="2000" b="1" dirty="0" err="1" smtClean="0"/>
              <a:t>допобразованию</a:t>
            </a:r>
            <a:r>
              <a:rPr lang="ru-RU" sz="2000" b="1" dirty="0" smtClean="0"/>
              <a:t>: 7331</a:t>
            </a:r>
          </a:p>
          <a:p>
            <a:pPr algn="l"/>
            <a:r>
              <a:rPr lang="ru-RU" sz="2000" b="1" dirty="0" smtClean="0"/>
              <a:t>Занимаются адаптированной физической культурой и спортом: 65</a:t>
            </a:r>
          </a:p>
          <a:p>
            <a:pPr algn="l"/>
            <a:r>
              <a:rPr lang="ru-RU" sz="2000" b="1" dirty="0" smtClean="0"/>
              <a:t>Занято в программах спортивной подготовки: 49   </a:t>
            </a:r>
            <a:endParaRPr lang="ru-RU" sz="20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99755" y="2348880"/>
            <a:ext cx="3264133" cy="11144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7861 ребенок 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от 5 до 17 лет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726768"/>
            <a:ext cx="2627784" cy="16892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324" y="5182649"/>
            <a:ext cx="2438981" cy="107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917" y="5320925"/>
            <a:ext cx="2092324" cy="153437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5"/>
            <a:ext cx="9144000" cy="50935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159" y="443829"/>
            <a:ext cx="6400800" cy="668237"/>
          </a:xfrm>
        </p:spPr>
        <p:txBody>
          <a:bodyPr>
            <a:normAutofit/>
          </a:bodyPr>
          <a:lstStyle/>
          <a:p>
            <a:pPr algn="l"/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«Образование Курагинского района: управление изменениями и точки роста в рамках национального проекта «Образование»</a:t>
            </a:r>
          </a:p>
          <a:p>
            <a:pPr algn="l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-336471"/>
            <a:ext cx="2228838" cy="222883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16632"/>
            <a:ext cx="6768752" cy="411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/>
              <a:t>Августовский педагогический совет:</a:t>
            </a:r>
            <a:endParaRPr lang="ru-RU" sz="1400" b="1" dirty="0"/>
          </a:p>
        </p:txBody>
      </p:sp>
      <p:sp>
        <p:nvSpPr>
          <p:cNvPr id="10" name="Заголовок 8"/>
          <p:cNvSpPr txBox="1">
            <a:spLocks/>
          </p:cNvSpPr>
          <p:nvPr/>
        </p:nvSpPr>
        <p:spPr>
          <a:xfrm>
            <a:off x="176608" y="1619125"/>
            <a:ext cx="8906672" cy="546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/>
              <a:t>Рабочая программа воспитания</a:t>
            </a:r>
            <a:endParaRPr lang="ru-RU" sz="3200" dirty="0"/>
          </a:p>
        </p:txBody>
      </p:sp>
      <p:sp>
        <p:nvSpPr>
          <p:cNvPr id="8" name="Заголовок 8"/>
          <p:cNvSpPr txBox="1">
            <a:spLocks/>
          </p:cNvSpPr>
          <p:nvPr/>
        </p:nvSpPr>
        <p:spPr>
          <a:xfrm>
            <a:off x="179512" y="777947"/>
            <a:ext cx="3067744" cy="1114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/>
              <a:t>Воспитанник/школьник</a:t>
            </a:r>
            <a:endParaRPr lang="ru-RU" sz="20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99755" y="2500954"/>
            <a:ext cx="2947501" cy="19307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Ст. 2 ФЗ от 31. 07. 2020 №304-ФЗ «О внесении изменений в Федеральный закон «Об образовании в Российской Федерации»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Заголовок 8"/>
          <p:cNvSpPr txBox="1">
            <a:spLocks/>
          </p:cNvSpPr>
          <p:nvPr/>
        </p:nvSpPr>
        <p:spPr>
          <a:xfrm>
            <a:off x="304909" y="4531872"/>
            <a:ext cx="3067744" cy="1114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/>
              <a:t>Программы разработаны в 25 школах</a:t>
            </a:r>
            <a:endParaRPr lang="ru-RU" sz="2000" dirty="0"/>
          </a:p>
        </p:txBody>
      </p:sp>
      <p:sp>
        <p:nvSpPr>
          <p:cNvPr id="14" name="Заголовок 8"/>
          <p:cNvSpPr txBox="1">
            <a:spLocks/>
          </p:cNvSpPr>
          <p:nvPr/>
        </p:nvSpPr>
        <p:spPr>
          <a:xfrm>
            <a:off x="3538700" y="3717032"/>
            <a:ext cx="5281772" cy="1114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b="1" dirty="0">
                <a:solidFill>
                  <a:srgbClr val="800000"/>
                </a:solidFill>
              </a:rPr>
              <a:t>проблемы: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ru-RU" sz="2000" b="1" dirty="0" smtClean="0"/>
              <a:t>отсутствие </a:t>
            </a:r>
            <a:r>
              <a:rPr lang="ru-RU" sz="2000" b="1" dirty="0"/>
              <a:t>команды по разработке рабочей программы </a:t>
            </a:r>
            <a:r>
              <a:rPr lang="ru-RU" sz="2000" b="1" dirty="0" smtClean="0"/>
              <a:t>воспитания;</a:t>
            </a:r>
            <a:endParaRPr lang="ru-RU" sz="2000" b="1" dirty="0"/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ru-RU" sz="2000" b="1" dirty="0" smtClean="0"/>
              <a:t>отсутствие </a:t>
            </a:r>
            <a:r>
              <a:rPr lang="ru-RU" sz="2000" b="1" dirty="0"/>
              <a:t>системы воспитательной работы в </a:t>
            </a:r>
            <a:r>
              <a:rPr lang="ru-RU" sz="2000" b="1" dirty="0" smtClean="0"/>
              <a:t>школе;</a:t>
            </a:r>
            <a:endParaRPr lang="ru-RU" sz="2000" b="1" dirty="0"/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ru-RU" sz="2000" b="1" dirty="0" smtClean="0"/>
              <a:t>отсутствие </a:t>
            </a:r>
            <a:r>
              <a:rPr lang="ru-RU" sz="2000" b="1" dirty="0"/>
              <a:t>понимания особенностей воспитательной работы в конкретной школе;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ru-RU" sz="2000" b="1" dirty="0" smtClean="0"/>
              <a:t>отсутствие </a:t>
            </a:r>
            <a:r>
              <a:rPr lang="ru-RU" sz="2000" b="1" dirty="0"/>
              <a:t>стратегии воспитательной работы в школе.</a:t>
            </a:r>
          </a:p>
        </p:txBody>
      </p:sp>
    </p:spTree>
    <p:extLst>
      <p:ext uri="{BB962C8B-B14F-4D97-AF65-F5344CB8AC3E}">
        <p14:creationId xmlns:p14="http://schemas.microsoft.com/office/powerpoint/2010/main" val="72506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5"/>
            <a:ext cx="9144000" cy="50935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159" y="443829"/>
            <a:ext cx="6400800" cy="668237"/>
          </a:xfrm>
        </p:spPr>
        <p:txBody>
          <a:bodyPr>
            <a:normAutofit/>
          </a:bodyPr>
          <a:lstStyle/>
          <a:p>
            <a:pPr algn="l"/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«Образование Курагинского района: управление изменениями и точки роста в рамках национального проекта «Образование»</a:t>
            </a:r>
          </a:p>
          <a:p>
            <a:pPr algn="l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-336471"/>
            <a:ext cx="2228838" cy="222883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16632"/>
            <a:ext cx="6768752" cy="411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/>
              <a:t>Августовский педагогический совет:</a:t>
            </a:r>
            <a:endParaRPr lang="ru-RU" sz="1400" b="1" dirty="0"/>
          </a:p>
        </p:txBody>
      </p:sp>
      <p:sp>
        <p:nvSpPr>
          <p:cNvPr id="8" name="Заголовок 8"/>
          <p:cNvSpPr txBox="1">
            <a:spLocks/>
          </p:cNvSpPr>
          <p:nvPr/>
        </p:nvSpPr>
        <p:spPr>
          <a:xfrm>
            <a:off x="4031432" y="2568917"/>
            <a:ext cx="5112568" cy="743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/>
              <a:t>Педагог/управленец</a:t>
            </a:r>
            <a:endParaRPr lang="ru-RU" sz="40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919" y="3470602"/>
            <a:ext cx="3562691" cy="323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0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5"/>
            <a:ext cx="9144000" cy="50935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159" y="443829"/>
            <a:ext cx="6400800" cy="668237"/>
          </a:xfrm>
        </p:spPr>
        <p:txBody>
          <a:bodyPr>
            <a:normAutofit/>
          </a:bodyPr>
          <a:lstStyle/>
          <a:p>
            <a:pPr algn="l"/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«Образование Курагинского района: управление изменениями и точки роста в рамках национального проекта «Образование»</a:t>
            </a:r>
          </a:p>
          <a:p>
            <a:pPr algn="l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-336471"/>
            <a:ext cx="2228838" cy="222883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16632"/>
            <a:ext cx="6768752" cy="411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/>
              <a:t>Августовский педагогический совет:</a:t>
            </a:r>
            <a:endParaRPr lang="ru-RU" sz="1400" b="1" dirty="0"/>
          </a:p>
        </p:txBody>
      </p:sp>
      <p:sp>
        <p:nvSpPr>
          <p:cNvPr id="10" name="Заголовок 8"/>
          <p:cNvSpPr txBox="1">
            <a:spLocks/>
          </p:cNvSpPr>
          <p:nvPr/>
        </p:nvSpPr>
        <p:spPr>
          <a:xfrm>
            <a:off x="179512" y="1892366"/>
            <a:ext cx="8906672" cy="546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/>
              <a:t>Диагностика профессиональных дефицитов «</a:t>
            </a:r>
            <a:r>
              <a:rPr lang="ru-RU" sz="3200" b="1" dirty="0" err="1" smtClean="0"/>
              <a:t>Интенсив</a:t>
            </a:r>
            <a:r>
              <a:rPr lang="ru-RU" sz="3200" b="1" dirty="0" smtClean="0"/>
              <a:t> Я Учитель 3.0»</a:t>
            </a:r>
            <a:endParaRPr lang="ru-RU" sz="3200" dirty="0"/>
          </a:p>
        </p:txBody>
      </p:sp>
      <p:sp>
        <p:nvSpPr>
          <p:cNvPr id="8" name="Заголовок 8"/>
          <p:cNvSpPr txBox="1">
            <a:spLocks/>
          </p:cNvSpPr>
          <p:nvPr/>
        </p:nvSpPr>
        <p:spPr>
          <a:xfrm>
            <a:off x="179512" y="777947"/>
            <a:ext cx="3067744" cy="1114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/>
              <a:t>Педагог/управленец</a:t>
            </a:r>
            <a:endParaRPr lang="ru-RU" sz="20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296631"/>
              </p:ext>
            </p:extLst>
          </p:nvPr>
        </p:nvGraphicFramePr>
        <p:xfrm>
          <a:off x="395533" y="2924944"/>
          <a:ext cx="8496946" cy="32248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9"/>
                <a:gridCol w="1008112"/>
                <a:gridCol w="1152128"/>
                <a:gridCol w="1080120"/>
                <a:gridCol w="1080120"/>
                <a:gridCol w="1080120"/>
                <a:gridCol w="1152127"/>
              </a:tblGrid>
              <a:tr h="455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Направление тестирования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ЕНГ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МГ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ЗГ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ФГ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ЧГ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ЦГ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179" marR="45179" marT="0" marB="0"/>
                </a:tc>
              </a:tr>
              <a:tr h="9115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 педагогов, прошедших диагностику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247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249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387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214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250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244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179" marR="45179" marT="0" marB="0"/>
                </a:tc>
              </a:tr>
              <a:tr h="5696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 педагогов из ШНОР 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113 (46%)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125 (51%)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190 (49%)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110 (52%)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128 (52%)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139 (57%)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179" marR="45179" marT="0" marB="0"/>
                </a:tc>
              </a:tr>
              <a:tr h="2278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Владеют   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86 (35%)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145 (59%)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128 (33%)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75 (35%)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152 (61%)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159 (66%)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179" marR="45179" marT="0" marB="0"/>
                </a:tc>
              </a:tr>
              <a:tr h="3527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Умеют формировать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89 (36%)%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80 (33%)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82 (22%)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85 (40%)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150 (60%)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71 (29%)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179" marR="45179" marT="0" marB="0"/>
                </a:tc>
              </a:tr>
              <a:tr h="6836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Могут создать методический продукт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109 (45%)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82 (31%)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137 (36%)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137 (64%)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83 (34%)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96 (40%)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179" marR="4517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11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5"/>
            <a:ext cx="9144000" cy="50935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159" y="443829"/>
            <a:ext cx="6400800" cy="668237"/>
          </a:xfrm>
        </p:spPr>
        <p:txBody>
          <a:bodyPr>
            <a:normAutofit/>
          </a:bodyPr>
          <a:lstStyle/>
          <a:p>
            <a:pPr algn="l"/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«Образование Курагинского района: управление изменениями и точки роста в рамках национального проекта «Образование»</a:t>
            </a:r>
          </a:p>
          <a:p>
            <a:pPr algn="l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-336471"/>
            <a:ext cx="2228838" cy="222883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16632"/>
            <a:ext cx="6768752" cy="411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/>
              <a:t>Августовский педагогический совет:</a:t>
            </a:r>
            <a:endParaRPr lang="ru-RU" sz="1400" b="1" dirty="0"/>
          </a:p>
        </p:txBody>
      </p:sp>
      <p:sp>
        <p:nvSpPr>
          <p:cNvPr id="10" name="Заголовок 8"/>
          <p:cNvSpPr txBox="1">
            <a:spLocks/>
          </p:cNvSpPr>
          <p:nvPr/>
        </p:nvSpPr>
        <p:spPr>
          <a:xfrm>
            <a:off x="179512" y="1628902"/>
            <a:ext cx="8906672" cy="546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/>
              <a:t>Организация методической работы</a:t>
            </a:r>
            <a:endParaRPr lang="ru-RU" sz="3200" b="1" dirty="0"/>
          </a:p>
        </p:txBody>
      </p:sp>
      <p:sp>
        <p:nvSpPr>
          <p:cNvPr id="8" name="Заголовок 8"/>
          <p:cNvSpPr txBox="1">
            <a:spLocks/>
          </p:cNvSpPr>
          <p:nvPr/>
        </p:nvSpPr>
        <p:spPr>
          <a:xfrm>
            <a:off x="179512" y="777947"/>
            <a:ext cx="3067744" cy="1114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/>
              <a:t>Педагог/управленец</a:t>
            </a:r>
            <a:endParaRPr lang="ru-RU" sz="2000" dirty="0"/>
          </a:p>
        </p:txBody>
      </p:sp>
      <p:sp>
        <p:nvSpPr>
          <p:cNvPr id="11" name="Заголовок 8"/>
          <p:cNvSpPr txBox="1">
            <a:spLocks/>
          </p:cNvSpPr>
          <p:nvPr/>
        </p:nvSpPr>
        <p:spPr>
          <a:xfrm>
            <a:off x="128210" y="3332997"/>
            <a:ext cx="3960440" cy="1114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800000"/>
                </a:solidFill>
              </a:rPr>
              <a:t>Новые формы работы: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 smtClean="0"/>
              <a:t>Форум успешных практик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 err="1" smtClean="0"/>
              <a:t>Эдъютон</a:t>
            </a:r>
            <a:r>
              <a:rPr lang="ru-RU" sz="2000" b="1" dirty="0" smtClean="0"/>
              <a:t> «Цифровые инструменты формирования функциональной грамотности»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 err="1" smtClean="0"/>
              <a:t>Пазл</a:t>
            </a:r>
            <a:r>
              <a:rPr lang="ru-RU" sz="2000" b="1" dirty="0" smtClean="0"/>
              <a:t>-сессия «Механизмы формирования функциональной грамотности обучающихся</a:t>
            </a:r>
            <a:endParaRPr lang="ru-RU" sz="20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468170" y="2486050"/>
            <a:ext cx="3208285" cy="317519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Проблемные зоны: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Низкая активность участия  в мероприятиях в ряде школ;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Снижение количества участников профессиональных конкурсов;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Низкая мотивация участия управленческих кадров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267" y="4244494"/>
            <a:ext cx="2564904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3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5"/>
            <a:ext cx="9144000" cy="50935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159" y="443829"/>
            <a:ext cx="6400800" cy="668237"/>
          </a:xfrm>
        </p:spPr>
        <p:txBody>
          <a:bodyPr>
            <a:normAutofit/>
          </a:bodyPr>
          <a:lstStyle/>
          <a:p>
            <a:pPr algn="l"/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«Образование Курагинского района: управление изменениями и точки роста в рамках национального проекта «Образование»</a:t>
            </a:r>
          </a:p>
          <a:p>
            <a:pPr algn="l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-336471"/>
            <a:ext cx="2228838" cy="222883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16632"/>
            <a:ext cx="6768752" cy="411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/>
              <a:t>Августовский педагогический совет:</a:t>
            </a:r>
            <a:endParaRPr lang="ru-RU" sz="1400" b="1" dirty="0"/>
          </a:p>
        </p:txBody>
      </p:sp>
      <p:sp>
        <p:nvSpPr>
          <p:cNvPr id="10" name="Заголовок 8"/>
          <p:cNvSpPr txBox="1">
            <a:spLocks/>
          </p:cNvSpPr>
          <p:nvPr/>
        </p:nvSpPr>
        <p:spPr>
          <a:xfrm>
            <a:off x="188440" y="1608298"/>
            <a:ext cx="8906672" cy="546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/>
              <a:t>Показатели национального проекта «Образование»</a:t>
            </a:r>
            <a:endParaRPr lang="ru-RU" sz="2800" b="1" dirty="0"/>
          </a:p>
        </p:txBody>
      </p:sp>
      <p:sp>
        <p:nvSpPr>
          <p:cNvPr id="8" name="Заголовок 8"/>
          <p:cNvSpPr txBox="1">
            <a:spLocks/>
          </p:cNvSpPr>
          <p:nvPr/>
        </p:nvSpPr>
        <p:spPr>
          <a:xfrm>
            <a:off x="179512" y="777947"/>
            <a:ext cx="3067744" cy="1114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/>
              <a:t>Педагог/управленец</a:t>
            </a:r>
            <a:endParaRPr lang="ru-RU" sz="2000" dirty="0"/>
          </a:p>
        </p:txBody>
      </p:sp>
      <p:sp>
        <p:nvSpPr>
          <p:cNvPr id="11" name="Заголовок 8"/>
          <p:cNvSpPr txBox="1">
            <a:spLocks/>
          </p:cNvSpPr>
          <p:nvPr/>
        </p:nvSpPr>
        <p:spPr>
          <a:xfrm>
            <a:off x="178060" y="4653136"/>
            <a:ext cx="5305354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 smtClean="0"/>
              <a:t>МБОУ Брагинская СОШ №11 – 33%</a:t>
            </a:r>
          </a:p>
          <a:p>
            <a:pPr algn="l"/>
            <a:r>
              <a:rPr lang="ru-RU" sz="1600" b="1" dirty="0" smtClean="0"/>
              <a:t>МБОУ Кордовская СОШ №14 – 12%</a:t>
            </a:r>
          </a:p>
          <a:p>
            <a:pPr algn="l"/>
            <a:r>
              <a:rPr lang="ru-RU" sz="1600" b="1" dirty="0" smtClean="0"/>
              <a:t>МБОУ </a:t>
            </a:r>
            <a:r>
              <a:rPr lang="ru-RU" sz="1600" b="1" dirty="0" err="1" smtClean="0"/>
              <a:t>Кочергинская</a:t>
            </a:r>
            <a:r>
              <a:rPr lang="ru-RU" sz="1600" b="1" dirty="0" smtClean="0"/>
              <a:t> СОШ №19 – 5%</a:t>
            </a:r>
          </a:p>
          <a:p>
            <a:pPr algn="l"/>
            <a:r>
              <a:rPr lang="ru-RU" sz="1600" b="1" dirty="0" smtClean="0"/>
              <a:t>МБОУ </a:t>
            </a:r>
            <a:r>
              <a:rPr lang="ru-RU" sz="1600" b="1" dirty="0" err="1" smtClean="0"/>
              <a:t>Краснокаменская</a:t>
            </a:r>
            <a:r>
              <a:rPr lang="ru-RU" sz="1600" b="1" dirty="0" smtClean="0"/>
              <a:t> СОШ №4 – 2%</a:t>
            </a:r>
          </a:p>
          <a:p>
            <a:pPr algn="l"/>
            <a:r>
              <a:rPr lang="ru-RU" sz="1600" b="1" dirty="0" smtClean="0"/>
              <a:t>МБОУ </a:t>
            </a:r>
            <a:r>
              <a:rPr lang="ru-RU" sz="1600" b="1" dirty="0" err="1" smtClean="0"/>
              <a:t>Курагинская</a:t>
            </a:r>
            <a:r>
              <a:rPr lang="ru-RU" sz="1600" b="1" dirty="0" smtClean="0"/>
              <a:t> СОШ №1 – 10%</a:t>
            </a:r>
          </a:p>
          <a:p>
            <a:pPr algn="l"/>
            <a:r>
              <a:rPr lang="ru-RU" sz="1600" b="1" dirty="0" smtClean="0"/>
              <a:t>МБОУ </a:t>
            </a:r>
            <a:r>
              <a:rPr lang="ru-RU" sz="1600" b="1" dirty="0" err="1" smtClean="0"/>
              <a:t>Курагинская</a:t>
            </a:r>
            <a:r>
              <a:rPr lang="ru-RU" sz="1600" b="1" dirty="0" smtClean="0"/>
              <a:t> СОШ №3 – 12%</a:t>
            </a:r>
          </a:p>
          <a:p>
            <a:pPr algn="l"/>
            <a:r>
              <a:rPr lang="ru-RU" sz="1600" b="1" dirty="0" smtClean="0"/>
              <a:t>МБОУ </a:t>
            </a:r>
            <a:r>
              <a:rPr lang="ru-RU" sz="1600" b="1" dirty="0" err="1" smtClean="0"/>
              <a:t>Марининская</a:t>
            </a:r>
            <a:r>
              <a:rPr lang="ru-RU" sz="1600" b="1" dirty="0" smtClean="0"/>
              <a:t> СОШ №16 – 3%</a:t>
            </a:r>
          </a:p>
          <a:p>
            <a:pPr algn="l"/>
            <a:r>
              <a:rPr lang="ru-RU" sz="1600" b="1" dirty="0" smtClean="0"/>
              <a:t>МБОУ </a:t>
            </a:r>
            <a:r>
              <a:rPr lang="ru-RU" sz="1600" b="1" dirty="0" err="1" smtClean="0"/>
              <a:t>Можарская</a:t>
            </a:r>
            <a:r>
              <a:rPr lang="ru-RU" sz="1600" b="1" dirty="0" smtClean="0"/>
              <a:t> СОШ №15 – 11%</a:t>
            </a:r>
          </a:p>
          <a:p>
            <a:pPr algn="l"/>
            <a:r>
              <a:rPr lang="ru-RU" sz="1600" b="1" dirty="0" smtClean="0"/>
              <a:t>МБОУ </a:t>
            </a:r>
            <a:r>
              <a:rPr lang="ru-RU" sz="1600" b="1" dirty="0" err="1" smtClean="0"/>
              <a:t>Пойловская</a:t>
            </a:r>
            <a:r>
              <a:rPr lang="ru-RU" sz="1600" b="1" dirty="0" smtClean="0"/>
              <a:t> СОШ №21 – 9%</a:t>
            </a:r>
          </a:p>
          <a:p>
            <a:pPr algn="l"/>
            <a:r>
              <a:rPr lang="ru-RU" sz="1600" b="1" dirty="0" smtClean="0"/>
              <a:t>МБОУ </a:t>
            </a:r>
            <a:r>
              <a:rPr lang="ru-RU" sz="1600" b="1" dirty="0" err="1" smtClean="0"/>
              <a:t>Рощинская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сош</a:t>
            </a:r>
            <a:r>
              <a:rPr lang="ru-RU" sz="1600" b="1" dirty="0" smtClean="0"/>
              <a:t> №17 – 3%</a:t>
            </a:r>
          </a:p>
          <a:p>
            <a:pPr algn="l"/>
            <a:r>
              <a:rPr lang="ru-RU" sz="1600" b="1" dirty="0" smtClean="0"/>
              <a:t>МБОУ </a:t>
            </a:r>
            <a:r>
              <a:rPr lang="ru-RU" sz="1600" b="1" dirty="0" err="1" smtClean="0"/>
              <a:t>Шалоболинская</a:t>
            </a:r>
            <a:r>
              <a:rPr lang="ru-RU" sz="1600" b="1" dirty="0" smtClean="0"/>
              <a:t> СОШ №18 – 4%</a:t>
            </a:r>
          </a:p>
          <a:p>
            <a:pPr algn="l"/>
            <a:r>
              <a:rPr lang="ru-RU" sz="1600" b="1" dirty="0" smtClean="0"/>
              <a:t>МБОУ </a:t>
            </a:r>
            <a:r>
              <a:rPr lang="ru-RU" sz="1600" b="1" dirty="0" err="1" smtClean="0"/>
              <a:t>Кошурниковская</a:t>
            </a:r>
            <a:r>
              <a:rPr lang="ru-RU" sz="1600" b="1" dirty="0" smtClean="0"/>
              <a:t> ООШ №22 – 100%</a:t>
            </a:r>
          </a:p>
          <a:p>
            <a:pPr algn="l"/>
            <a:r>
              <a:rPr lang="ru-RU" sz="1600" b="1" dirty="0" smtClean="0"/>
              <a:t>МКОУ </a:t>
            </a:r>
            <a:r>
              <a:rPr lang="ru-RU" sz="1600" b="1" dirty="0" err="1" smtClean="0"/>
              <a:t>Понечевсуая</a:t>
            </a:r>
            <a:r>
              <a:rPr lang="ru-RU" sz="1600" b="1" dirty="0" smtClean="0"/>
              <a:t> СОШ №28 – 10%</a:t>
            </a:r>
          </a:p>
          <a:p>
            <a:pPr algn="l"/>
            <a:r>
              <a:rPr lang="ru-RU" sz="1600" b="1" dirty="0" smtClean="0"/>
              <a:t>МКОУ </a:t>
            </a:r>
            <a:r>
              <a:rPr lang="ru-RU" sz="1600" b="1" dirty="0" err="1" smtClean="0"/>
              <a:t>Тюхтятская</a:t>
            </a:r>
            <a:r>
              <a:rPr lang="ru-RU" sz="1600" b="1" dirty="0" smtClean="0"/>
              <a:t> НОШ №41 – 16%</a:t>
            </a:r>
          </a:p>
          <a:p>
            <a:pPr algn="l"/>
            <a:endParaRPr lang="ru-RU" sz="1600" b="1" dirty="0" smtClean="0">
              <a:solidFill>
                <a:srgbClr val="800000"/>
              </a:solidFill>
            </a:endParaRPr>
          </a:p>
          <a:p>
            <a:pPr algn="l"/>
            <a:r>
              <a:rPr lang="ru-RU" sz="2000" b="1" dirty="0" smtClean="0">
                <a:solidFill>
                  <a:srgbClr val="800000"/>
                </a:solidFill>
              </a:rPr>
              <a:t> </a:t>
            </a:r>
            <a:endParaRPr lang="ru-RU" sz="2000" b="1" dirty="0" smtClean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445377" y="3717032"/>
            <a:ext cx="3208285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Треки Красноярского ЦНППМ – 16%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14717" y="2142780"/>
            <a:ext cx="2147691" cy="12824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00000"/>
                </a:solidFill>
              </a:rPr>
              <a:t>ИОМ педагога: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2021 – 10%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2022 – 20%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44121" y="2345112"/>
            <a:ext cx="3309541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Созданы ИОМ – 25%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54524" y="5013176"/>
            <a:ext cx="3208285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Мероприятия цикла «</a:t>
            </a:r>
            <a:r>
              <a:rPr lang="ru-RU" b="1" dirty="0" err="1" smtClean="0">
                <a:solidFill>
                  <a:srgbClr val="800000"/>
                </a:solidFill>
              </a:rPr>
              <a:t>ПрофСреда</a:t>
            </a:r>
            <a:r>
              <a:rPr lang="ru-RU" b="1" dirty="0" smtClean="0">
                <a:solidFill>
                  <a:srgbClr val="800000"/>
                </a:solidFill>
              </a:rPr>
              <a:t>»– 17 педагогов (3%) из 10 ОО района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7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5"/>
            <a:ext cx="9144000" cy="50935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159" y="443829"/>
            <a:ext cx="6400800" cy="668237"/>
          </a:xfrm>
        </p:spPr>
        <p:txBody>
          <a:bodyPr>
            <a:normAutofit/>
          </a:bodyPr>
          <a:lstStyle/>
          <a:p>
            <a:pPr algn="l"/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«Образование Курагинского района: управление изменениями и точки роста в рамках национального проекта «Образование»</a:t>
            </a:r>
          </a:p>
          <a:p>
            <a:pPr algn="l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-336471"/>
            <a:ext cx="2228838" cy="222883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16632"/>
            <a:ext cx="6768752" cy="411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/>
              <a:t>Августовский педагогический совет:</a:t>
            </a:r>
            <a:endParaRPr lang="ru-RU" sz="1400" b="1" dirty="0"/>
          </a:p>
        </p:txBody>
      </p:sp>
      <p:sp>
        <p:nvSpPr>
          <p:cNvPr id="10" name="Заголовок 8"/>
          <p:cNvSpPr txBox="1">
            <a:spLocks/>
          </p:cNvSpPr>
          <p:nvPr/>
        </p:nvSpPr>
        <p:spPr>
          <a:xfrm>
            <a:off x="188440" y="1608298"/>
            <a:ext cx="8906672" cy="546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/>
              <a:t>Проекты по повышению качества образования</a:t>
            </a:r>
            <a:endParaRPr lang="ru-RU" sz="2800" b="1" dirty="0"/>
          </a:p>
        </p:txBody>
      </p:sp>
      <p:sp>
        <p:nvSpPr>
          <p:cNvPr id="8" name="Заголовок 8"/>
          <p:cNvSpPr txBox="1">
            <a:spLocks/>
          </p:cNvSpPr>
          <p:nvPr/>
        </p:nvSpPr>
        <p:spPr>
          <a:xfrm>
            <a:off x="179512" y="777947"/>
            <a:ext cx="3067744" cy="1114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/>
              <a:t>Педагог/управленец</a:t>
            </a:r>
            <a:endParaRPr lang="ru-RU" sz="20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987824" y="2237213"/>
            <a:ext cx="3024336" cy="11059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Самодиагностика для педагогов и становление </a:t>
            </a:r>
            <a:r>
              <a:rPr lang="ru-RU" b="1" dirty="0" err="1" smtClean="0">
                <a:solidFill>
                  <a:srgbClr val="800000"/>
                </a:solidFill>
              </a:rPr>
              <a:t>деятельностного</a:t>
            </a:r>
            <a:r>
              <a:rPr lang="ru-RU" b="1" dirty="0" smtClean="0">
                <a:solidFill>
                  <a:srgbClr val="800000"/>
                </a:solidFill>
              </a:rPr>
              <a:t> подхода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4347" y="2263073"/>
            <a:ext cx="2445445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</a:rPr>
              <a:t>500+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32240" y="2273943"/>
            <a:ext cx="2355395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Сетевая школа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Заголовок 8"/>
          <p:cNvSpPr txBox="1">
            <a:spLocks/>
          </p:cNvSpPr>
          <p:nvPr/>
        </p:nvSpPr>
        <p:spPr>
          <a:xfrm>
            <a:off x="21196" y="4725144"/>
            <a:ext cx="3226060" cy="1114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rgbClr val="800000"/>
                </a:solidFill>
              </a:rPr>
              <a:t>Участники:</a:t>
            </a:r>
          </a:p>
          <a:p>
            <a:pPr algn="l"/>
            <a:r>
              <a:rPr lang="ru-RU" sz="1800" b="1" dirty="0" smtClean="0"/>
              <a:t>МБОУ </a:t>
            </a:r>
            <a:r>
              <a:rPr lang="ru-RU" sz="1800" b="1" dirty="0" err="1" smtClean="0"/>
              <a:t>Кошурниковская</a:t>
            </a:r>
            <a:r>
              <a:rPr lang="ru-RU" sz="1800" b="1" dirty="0" smtClean="0"/>
              <a:t> СОШ №8</a:t>
            </a:r>
          </a:p>
          <a:p>
            <a:pPr algn="l"/>
            <a:r>
              <a:rPr lang="ru-RU" sz="1800" b="1" dirty="0" smtClean="0"/>
              <a:t>МБОУ </a:t>
            </a:r>
            <a:r>
              <a:rPr lang="ru-RU" sz="1800" b="1" dirty="0" err="1" smtClean="0"/>
              <a:t>Кошурниковская</a:t>
            </a:r>
            <a:r>
              <a:rPr lang="ru-RU" sz="1800" b="1" dirty="0" smtClean="0"/>
              <a:t> ООШ №22</a:t>
            </a:r>
          </a:p>
          <a:p>
            <a:pPr algn="l"/>
            <a:r>
              <a:rPr lang="ru-RU" sz="1800" b="1" dirty="0" smtClean="0"/>
              <a:t>МБОУ Петропавловская СОШ №39</a:t>
            </a:r>
          </a:p>
          <a:p>
            <a:pPr algn="l"/>
            <a:r>
              <a:rPr lang="ru-RU" sz="1800" b="1" dirty="0" smtClean="0"/>
              <a:t>МКОУ Белоярская ООШ №24</a:t>
            </a:r>
          </a:p>
          <a:p>
            <a:pPr algn="l"/>
            <a:r>
              <a:rPr lang="ru-RU" sz="1800" b="1" dirty="0" smtClean="0">
                <a:solidFill>
                  <a:srgbClr val="800000"/>
                </a:solidFill>
              </a:rPr>
              <a:t>Кураторы: </a:t>
            </a:r>
            <a:r>
              <a:rPr lang="ru-RU" sz="1800" b="1" dirty="0" smtClean="0"/>
              <a:t>МБОУ Артемовская СОШ №2</a:t>
            </a:r>
          </a:p>
          <a:p>
            <a:pPr algn="l"/>
            <a:r>
              <a:rPr lang="ru-RU" sz="1800" b="1" dirty="0" smtClean="0"/>
              <a:t>МБОУ Кордовская СОШ №14</a:t>
            </a:r>
          </a:p>
          <a:p>
            <a:pPr algn="l"/>
            <a:r>
              <a:rPr lang="ru-RU" sz="1800" b="1" dirty="0" smtClean="0"/>
              <a:t>МБОУ </a:t>
            </a:r>
            <a:r>
              <a:rPr lang="ru-RU" sz="1800" b="1" dirty="0" err="1" smtClean="0"/>
              <a:t>Курагинская</a:t>
            </a:r>
            <a:r>
              <a:rPr lang="ru-RU" sz="1800" b="1" dirty="0" smtClean="0"/>
              <a:t> СОШ №1</a:t>
            </a:r>
          </a:p>
          <a:p>
            <a:pPr algn="l"/>
            <a:endParaRPr lang="ru-RU" sz="2000" dirty="0"/>
          </a:p>
        </p:txBody>
      </p:sp>
      <p:sp>
        <p:nvSpPr>
          <p:cNvPr id="15" name="Заголовок 8"/>
          <p:cNvSpPr txBox="1">
            <a:spLocks/>
          </p:cNvSpPr>
          <p:nvPr/>
        </p:nvSpPr>
        <p:spPr>
          <a:xfrm>
            <a:off x="3247256" y="3522266"/>
            <a:ext cx="2908920" cy="15259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rgbClr val="800000"/>
                </a:solidFill>
              </a:rPr>
              <a:t>Участники:</a:t>
            </a:r>
          </a:p>
          <a:p>
            <a:pPr algn="l"/>
            <a:r>
              <a:rPr lang="ru-RU" sz="1800" b="1" dirty="0" smtClean="0"/>
              <a:t>МБОУ </a:t>
            </a:r>
            <a:r>
              <a:rPr lang="ru-RU" sz="1800" b="1" dirty="0" err="1" smtClean="0"/>
              <a:t>Курагинская</a:t>
            </a:r>
            <a:r>
              <a:rPr lang="ru-RU" sz="1800" b="1" dirty="0" smtClean="0"/>
              <a:t> СОШ №7</a:t>
            </a:r>
          </a:p>
          <a:p>
            <a:pPr algn="l"/>
            <a:r>
              <a:rPr lang="ru-RU" sz="1800" b="1" dirty="0" smtClean="0"/>
              <a:t>МБОУ Брагинская СОШ №11</a:t>
            </a:r>
            <a:endParaRPr lang="ru-RU" sz="1800" dirty="0"/>
          </a:p>
        </p:txBody>
      </p:sp>
      <p:sp>
        <p:nvSpPr>
          <p:cNvPr id="16" name="Заголовок 8"/>
          <p:cNvSpPr txBox="1">
            <a:spLocks/>
          </p:cNvSpPr>
          <p:nvPr/>
        </p:nvSpPr>
        <p:spPr>
          <a:xfrm>
            <a:off x="6156176" y="3598109"/>
            <a:ext cx="2908920" cy="15259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rgbClr val="800000"/>
                </a:solidFill>
              </a:rPr>
              <a:t>Участники:</a:t>
            </a:r>
          </a:p>
          <a:p>
            <a:pPr algn="l"/>
            <a:r>
              <a:rPr lang="ru-RU" sz="1800" b="1" dirty="0" smtClean="0"/>
              <a:t>МБОУ </a:t>
            </a:r>
            <a:r>
              <a:rPr lang="ru-RU" sz="1800" b="1" dirty="0" err="1" smtClean="0"/>
              <a:t>Курагинская</a:t>
            </a:r>
            <a:r>
              <a:rPr lang="ru-RU" sz="1800" b="1" dirty="0" smtClean="0"/>
              <a:t> СОШ №3</a:t>
            </a:r>
          </a:p>
          <a:p>
            <a:pPr algn="l"/>
            <a:r>
              <a:rPr lang="ru-RU" sz="1800" b="1" dirty="0" smtClean="0"/>
              <a:t>МБОУ </a:t>
            </a:r>
            <a:r>
              <a:rPr lang="ru-RU" sz="1800" b="1" dirty="0" err="1" smtClean="0"/>
              <a:t>Краснокаменская</a:t>
            </a:r>
            <a:r>
              <a:rPr lang="ru-RU" sz="1800" b="1" dirty="0" smtClean="0"/>
              <a:t> СОШ №4</a:t>
            </a:r>
            <a:endParaRPr lang="ru-RU" sz="18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64078" y="5124076"/>
            <a:ext cx="5284386" cy="8972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Муниципальная программа повышения качества образования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Заголовок 8"/>
          <p:cNvSpPr txBox="1">
            <a:spLocks/>
          </p:cNvSpPr>
          <p:nvPr/>
        </p:nvSpPr>
        <p:spPr>
          <a:xfrm>
            <a:off x="3464078" y="6237312"/>
            <a:ext cx="5284386" cy="489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rgbClr val="800000"/>
                </a:solidFill>
              </a:rPr>
              <a:t>Участники: </a:t>
            </a:r>
            <a:r>
              <a:rPr lang="ru-RU" sz="1800" b="1" dirty="0" smtClean="0"/>
              <a:t>15 ОО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12154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5"/>
            <a:ext cx="9144000" cy="50935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159" y="443829"/>
            <a:ext cx="6400800" cy="668237"/>
          </a:xfrm>
        </p:spPr>
        <p:txBody>
          <a:bodyPr>
            <a:normAutofit/>
          </a:bodyPr>
          <a:lstStyle/>
          <a:p>
            <a:pPr algn="l"/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«Образование Курагинского района: управление изменениями и точки роста в рамках национального проекта «Образование»</a:t>
            </a:r>
          </a:p>
          <a:p>
            <a:pPr algn="l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-336471"/>
            <a:ext cx="2228838" cy="222883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16632"/>
            <a:ext cx="6768752" cy="411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/>
              <a:t>Августовский педагогический совет:</a:t>
            </a:r>
            <a:endParaRPr lang="ru-RU" sz="1400" b="1" dirty="0"/>
          </a:p>
        </p:txBody>
      </p:sp>
      <p:sp>
        <p:nvSpPr>
          <p:cNvPr id="10" name="Заголовок 8"/>
          <p:cNvSpPr txBox="1">
            <a:spLocks/>
          </p:cNvSpPr>
          <p:nvPr/>
        </p:nvSpPr>
        <p:spPr>
          <a:xfrm>
            <a:off x="188440" y="1335056"/>
            <a:ext cx="8906672" cy="546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/>
              <a:t>Задачи на 2021-2022 учебный год</a:t>
            </a:r>
            <a:endParaRPr lang="ru-RU" sz="2800" b="1" dirty="0"/>
          </a:p>
        </p:txBody>
      </p:sp>
      <p:sp>
        <p:nvSpPr>
          <p:cNvPr id="14" name="Заголовок 8"/>
          <p:cNvSpPr txBox="1">
            <a:spLocks/>
          </p:cNvSpPr>
          <p:nvPr/>
        </p:nvSpPr>
        <p:spPr>
          <a:xfrm>
            <a:off x="188440" y="3974662"/>
            <a:ext cx="8338628" cy="1114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/>
              <a:t>1. </a:t>
            </a:r>
            <a:r>
              <a:rPr lang="ru-RU" sz="1800" dirty="0" smtClean="0"/>
              <a:t>В </a:t>
            </a:r>
            <a:r>
              <a:rPr lang="ru-RU" sz="1800" dirty="0"/>
              <a:t>области управления </a:t>
            </a:r>
            <a:r>
              <a:rPr lang="ru-RU" sz="1800" dirty="0" smtClean="0"/>
              <a:t>–создание </a:t>
            </a:r>
            <a:r>
              <a:rPr lang="ru-RU" sz="1800" dirty="0"/>
              <a:t>условий для повышения качества образования, определенных в региональных </a:t>
            </a:r>
            <a:r>
              <a:rPr lang="ru-RU" sz="1800" dirty="0" smtClean="0"/>
              <a:t>проектах и региональной Концепции управления</a:t>
            </a:r>
            <a:r>
              <a:rPr lang="ru-RU" sz="1800" dirty="0"/>
              <a:t> </a:t>
            </a:r>
            <a:r>
              <a:rPr lang="ru-RU" sz="1800" dirty="0" smtClean="0"/>
              <a:t>качеством </a:t>
            </a:r>
            <a:r>
              <a:rPr lang="ru-RU" sz="1800" dirty="0"/>
              <a:t>образования.</a:t>
            </a:r>
            <a:endParaRPr lang="ru-RU" sz="1800" dirty="0"/>
          </a:p>
          <a:p>
            <a:pPr algn="l"/>
            <a:r>
              <a:rPr lang="ru-RU" sz="1800" b="1" dirty="0"/>
              <a:t>2. </a:t>
            </a:r>
            <a:r>
              <a:rPr lang="ru-RU" sz="1800" dirty="0" smtClean="0"/>
              <a:t>В области </a:t>
            </a:r>
            <a:r>
              <a:rPr lang="ru-RU" sz="1800" dirty="0"/>
              <a:t>устойчивого развития инфраструктуры (в	том числе	 </a:t>
            </a:r>
            <a:r>
              <a:rPr lang="ru-RU" sz="1800" dirty="0" smtClean="0"/>
              <a:t>цифровой образовательной</a:t>
            </a:r>
            <a:r>
              <a:rPr lang="ru-RU" sz="1800" dirty="0"/>
              <a:t>	среды): 	</a:t>
            </a:r>
            <a:r>
              <a:rPr lang="ru-RU" sz="1800" dirty="0" smtClean="0"/>
              <a:t>обеспечение роста доступа</a:t>
            </a:r>
            <a:r>
              <a:rPr lang="ru-RU" sz="1800" dirty="0"/>
              <a:t>	</a:t>
            </a:r>
            <a:r>
              <a:rPr lang="ru-RU" sz="1800" dirty="0" smtClean="0"/>
              <a:t>к актуальному</a:t>
            </a:r>
            <a:r>
              <a:rPr lang="ru-RU" sz="1800" dirty="0"/>
              <a:t>, </a:t>
            </a:r>
            <a:r>
              <a:rPr lang="ru-RU" sz="1800" dirty="0" smtClean="0"/>
              <a:t> обновляемому </a:t>
            </a:r>
            <a:r>
              <a:rPr lang="ru-RU" sz="1800" dirty="0"/>
              <a:t>содержанию учебных     </a:t>
            </a:r>
            <a:r>
              <a:rPr lang="ru-RU" sz="1800" dirty="0" smtClean="0"/>
              <a:t>предметов, образовательному     </a:t>
            </a:r>
            <a:r>
              <a:rPr lang="ru-RU" sz="1800" dirty="0"/>
              <a:t>контенту, создаваемому на различных </a:t>
            </a:r>
            <a:r>
              <a:rPr lang="ru-RU" sz="1800" dirty="0" smtClean="0"/>
              <a:t>цифровых платформах</a:t>
            </a:r>
            <a:r>
              <a:rPr lang="ru-RU" sz="1800" dirty="0"/>
              <a:t>.</a:t>
            </a:r>
            <a:endParaRPr lang="ru-RU" sz="1800" dirty="0"/>
          </a:p>
          <a:p>
            <a:pPr algn="l"/>
            <a:r>
              <a:rPr lang="ru-RU" sz="1800" b="1" dirty="0"/>
              <a:t>3. </a:t>
            </a:r>
            <a:r>
              <a:rPr lang="ru-RU" sz="1800" dirty="0" smtClean="0"/>
              <a:t>В области </a:t>
            </a:r>
            <a:r>
              <a:rPr lang="ru-RU" sz="1800" dirty="0"/>
              <a:t>достижения новых образовательных результатов учащихся: </a:t>
            </a:r>
            <a:r>
              <a:rPr lang="ru-RU" sz="1800" dirty="0" smtClean="0"/>
              <a:t>создание </a:t>
            </a:r>
            <a:r>
              <a:rPr lang="ru-RU" sz="1800" dirty="0"/>
              <a:t>условий для персонализации и индивидуализации в учебном процессе каждого учащегося и согласование подходов школы, родителей, местных сообществ к воспитанию, формированию российской идентичности у учащихся.</a:t>
            </a:r>
            <a:endParaRPr lang="ru-RU" sz="1800" dirty="0"/>
          </a:p>
          <a:p>
            <a:pPr algn="l"/>
            <a:r>
              <a:rPr lang="ru-RU" sz="1800" b="1" dirty="0"/>
              <a:t>4. </a:t>
            </a:r>
            <a:r>
              <a:rPr lang="ru-RU" sz="1800" dirty="0" smtClean="0"/>
              <a:t>В области </a:t>
            </a:r>
            <a:r>
              <a:rPr lang="ru-RU" sz="1800" dirty="0"/>
              <a:t>научно-методического сопровождения профессионального роста педагогов: </a:t>
            </a:r>
            <a:r>
              <a:rPr lang="ru-RU" sz="1800" dirty="0" smtClean="0"/>
              <a:t>непрерывное </a:t>
            </a:r>
            <a:r>
              <a:rPr lang="ru-RU" sz="1800" dirty="0"/>
              <a:t>повышение </a:t>
            </a:r>
            <a:r>
              <a:rPr lang="ru-RU" sz="1800" dirty="0" smtClean="0"/>
              <a:t> </a:t>
            </a:r>
            <a:r>
              <a:rPr lang="ru-RU" sz="1800" dirty="0"/>
              <a:t>профессионального мастерства через обеспечение </a:t>
            </a:r>
            <a:r>
              <a:rPr lang="ru-RU" sz="1800" dirty="0" smtClean="0"/>
              <a:t>формирования актуальных</a:t>
            </a:r>
            <a:r>
              <a:rPr lang="ru-RU" sz="1800" dirty="0"/>
              <a:t> </a:t>
            </a:r>
            <a:r>
              <a:rPr lang="ru-RU" sz="1800" dirty="0" smtClean="0"/>
              <a:t>компетенций</a:t>
            </a:r>
            <a:r>
              <a:rPr lang="ru-RU" sz="1800" dirty="0"/>
              <a:t> </a:t>
            </a:r>
            <a:r>
              <a:rPr lang="ru-RU" sz="1800" dirty="0" smtClean="0"/>
              <a:t>педагогов </a:t>
            </a:r>
            <a:r>
              <a:rPr lang="ru-RU" sz="1800" dirty="0"/>
              <a:t>	</a:t>
            </a:r>
            <a:r>
              <a:rPr lang="ru-RU" sz="1800" dirty="0" smtClean="0"/>
              <a:t>на основе выявления и </a:t>
            </a:r>
            <a:r>
              <a:rPr lang="ru-RU" sz="1800" dirty="0"/>
              <a:t>компенсации      </a:t>
            </a:r>
            <a:r>
              <a:rPr lang="ru-RU" sz="1800" dirty="0" smtClean="0"/>
              <a:t>профессиональных дефицитов</a:t>
            </a:r>
            <a:r>
              <a:rPr lang="ru-RU" sz="1800" dirty="0"/>
              <a:t> </a:t>
            </a:r>
            <a:r>
              <a:rPr lang="ru-RU" sz="1800" dirty="0" smtClean="0"/>
              <a:t>и </a:t>
            </a:r>
            <a:r>
              <a:rPr lang="ru-RU" sz="1800" dirty="0"/>
              <a:t>удовлетворения      образовательных	потребностей      в      различных современных </a:t>
            </a:r>
            <a:r>
              <a:rPr lang="ru-RU" sz="1800" dirty="0" smtClean="0"/>
              <a:t>форматах.</a:t>
            </a:r>
            <a:endParaRPr lang="ru-RU" sz="1800" dirty="0"/>
          </a:p>
          <a:p>
            <a:pPr algn="l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2608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5"/>
            <a:ext cx="9144000" cy="50935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159" y="443829"/>
            <a:ext cx="6400800" cy="668237"/>
          </a:xfrm>
        </p:spPr>
        <p:txBody>
          <a:bodyPr>
            <a:normAutofit/>
          </a:bodyPr>
          <a:lstStyle/>
          <a:p>
            <a:pPr algn="l"/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«Образование Курагинского района: управление изменениями и точки роста в рамках национального проекта «Образование»</a:t>
            </a:r>
          </a:p>
          <a:p>
            <a:pPr algn="l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-336471"/>
            <a:ext cx="2228838" cy="222883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16632"/>
            <a:ext cx="6768752" cy="411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/>
              <a:t>Августовский педагогический совет:</a:t>
            </a:r>
            <a:endParaRPr lang="ru-RU" sz="1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5227556" cy="523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2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5"/>
            <a:ext cx="9144000" cy="50935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159" y="443829"/>
            <a:ext cx="6400800" cy="668237"/>
          </a:xfrm>
        </p:spPr>
        <p:txBody>
          <a:bodyPr>
            <a:normAutofit/>
          </a:bodyPr>
          <a:lstStyle/>
          <a:p>
            <a:pPr algn="l"/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«Образование Курагинского района: управление изменениями и точки роста в рамках национального проекта «Образование»</a:t>
            </a:r>
          </a:p>
          <a:p>
            <a:pPr algn="l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-336471"/>
            <a:ext cx="2228838" cy="222883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16632"/>
            <a:ext cx="6768752" cy="411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/>
              <a:t>Августовский педагогический совет:</a:t>
            </a:r>
            <a:endParaRPr lang="ru-RU" sz="1400" b="1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55429" y="1654202"/>
            <a:ext cx="8316416" cy="76988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/>
              <a:t>Структура доклада:</a:t>
            </a:r>
            <a:endParaRPr lang="ru-RU" sz="3200" dirty="0"/>
          </a:p>
        </p:txBody>
      </p:sp>
      <p:sp>
        <p:nvSpPr>
          <p:cNvPr id="8" name="Заголовок 8"/>
          <p:cNvSpPr txBox="1">
            <a:spLocks/>
          </p:cNvSpPr>
          <p:nvPr/>
        </p:nvSpPr>
        <p:spPr>
          <a:xfrm>
            <a:off x="5868144" y="2568917"/>
            <a:ext cx="3024336" cy="743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/>
              <a:t>Педагог/управленец</a:t>
            </a:r>
            <a:endParaRPr lang="ru-RU" sz="2000" dirty="0"/>
          </a:p>
        </p:txBody>
      </p:sp>
      <p:sp>
        <p:nvSpPr>
          <p:cNvPr id="10" name="Заголовок 8"/>
          <p:cNvSpPr txBox="1">
            <a:spLocks/>
          </p:cNvSpPr>
          <p:nvPr/>
        </p:nvSpPr>
        <p:spPr>
          <a:xfrm>
            <a:off x="2699792" y="2654006"/>
            <a:ext cx="3528392" cy="546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/>
              <a:t>Воспитанник/школьник</a:t>
            </a:r>
            <a:endParaRPr lang="ru-RU" sz="2000" dirty="0"/>
          </a:p>
        </p:txBody>
      </p:sp>
      <p:sp>
        <p:nvSpPr>
          <p:cNvPr id="11" name="Заголовок 8"/>
          <p:cNvSpPr txBox="1">
            <a:spLocks/>
          </p:cNvSpPr>
          <p:nvPr/>
        </p:nvSpPr>
        <p:spPr>
          <a:xfrm>
            <a:off x="208112" y="2542308"/>
            <a:ext cx="2347664" cy="769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/>
              <a:t>Инфраструктура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947" y="3737069"/>
            <a:ext cx="3498637" cy="22459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630" y="3200490"/>
            <a:ext cx="2880320" cy="28803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619" y="3606761"/>
            <a:ext cx="2615385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7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5"/>
            <a:ext cx="9144000" cy="50935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159" y="443829"/>
            <a:ext cx="6400800" cy="668237"/>
          </a:xfrm>
        </p:spPr>
        <p:txBody>
          <a:bodyPr>
            <a:normAutofit/>
          </a:bodyPr>
          <a:lstStyle/>
          <a:p>
            <a:pPr algn="l"/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«Образование Курагинского района: управление изменениями и точки роста в рамках национального проекта «Образование»</a:t>
            </a:r>
          </a:p>
          <a:p>
            <a:pPr algn="l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-336471"/>
            <a:ext cx="2228838" cy="222883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16632"/>
            <a:ext cx="6768752" cy="411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/>
              <a:t>Августовский педагогический совет:</a:t>
            </a:r>
            <a:endParaRPr lang="ru-RU" sz="1400" b="1" dirty="0"/>
          </a:p>
        </p:txBody>
      </p:sp>
      <p:sp>
        <p:nvSpPr>
          <p:cNvPr id="11" name="Заголовок 8"/>
          <p:cNvSpPr txBox="1">
            <a:spLocks/>
          </p:cNvSpPr>
          <p:nvPr/>
        </p:nvSpPr>
        <p:spPr>
          <a:xfrm>
            <a:off x="241067" y="1898889"/>
            <a:ext cx="5732040" cy="1194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/>
              <a:t>Инфраструктура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756" y="3356992"/>
            <a:ext cx="4861631" cy="312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9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5"/>
            <a:ext cx="9144000" cy="50935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159" y="443829"/>
            <a:ext cx="6400800" cy="668237"/>
          </a:xfrm>
        </p:spPr>
        <p:txBody>
          <a:bodyPr>
            <a:normAutofit/>
          </a:bodyPr>
          <a:lstStyle/>
          <a:p>
            <a:pPr algn="l"/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«Образование Курагинского района: управление изменениями и точки роста в рамках национального проекта «Образование»</a:t>
            </a:r>
          </a:p>
          <a:p>
            <a:pPr algn="l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-336471"/>
            <a:ext cx="2228838" cy="222883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16632"/>
            <a:ext cx="6768752" cy="411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/>
              <a:t>Августовский педагогический совет:</a:t>
            </a:r>
            <a:endParaRPr lang="ru-RU" sz="1400" b="1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55429" y="1654202"/>
            <a:ext cx="8305003" cy="478654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/>
              <a:t>Ремонт детских садов:</a:t>
            </a:r>
            <a:endParaRPr lang="ru-RU" sz="3200" dirty="0"/>
          </a:p>
        </p:txBody>
      </p:sp>
      <p:sp>
        <p:nvSpPr>
          <p:cNvPr id="11" name="Заголовок 8"/>
          <p:cNvSpPr txBox="1">
            <a:spLocks/>
          </p:cNvSpPr>
          <p:nvPr/>
        </p:nvSpPr>
        <p:spPr>
          <a:xfrm>
            <a:off x="208112" y="824447"/>
            <a:ext cx="2347664" cy="769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/>
              <a:t>Инфраструктура</a:t>
            </a:r>
            <a:endParaRPr lang="ru-RU" sz="20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940667"/>
              </p:ext>
            </p:extLst>
          </p:nvPr>
        </p:nvGraphicFramePr>
        <p:xfrm>
          <a:off x="323528" y="2204864"/>
          <a:ext cx="6120680" cy="42650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2488"/>
                <a:gridCol w="1728192"/>
              </a:tblGrid>
              <a:tr h="410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ДОУ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Средства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0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МБДОУ Курагинский детский сад № 1 «Красная шапочка»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600 тыс.руб.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0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МБДОУ Курагинский детский сад № 7 «Рябинка»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600 тыс.руб.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0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МДОУ Курагинский детский сад № 8 «Лесная сказка»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600 тыс.руб.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0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МБДОУ № 9 «Аленушка»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600 тыс.руб.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0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МБДОУ Курагинский детский сад № 15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600 тыс.руб.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0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МБДОУ </a:t>
                      </a:r>
                      <a:r>
                        <a:rPr lang="ru-RU" sz="1400" dirty="0" err="1">
                          <a:effectLst/>
                        </a:rPr>
                        <a:t>Ирбинский</a:t>
                      </a:r>
                      <a:r>
                        <a:rPr lang="ru-RU" sz="1400" dirty="0">
                          <a:effectLst/>
                        </a:rPr>
                        <a:t> д/с №2 «Теремок»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400 тыс.руб.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0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МБДОУ </a:t>
                      </a:r>
                      <a:r>
                        <a:rPr lang="ru-RU" sz="1400" dirty="0" err="1">
                          <a:effectLst/>
                        </a:rPr>
                        <a:t>Краснокаменский</a:t>
                      </a:r>
                      <a:r>
                        <a:rPr lang="ru-RU" sz="1400" dirty="0">
                          <a:effectLst/>
                        </a:rPr>
                        <a:t> детский сад № 5 «Капелька»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400 тыс.руб.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0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1400" dirty="0">
                          <a:effectLst/>
                        </a:rPr>
                        <a:t>МБДОУ </a:t>
                      </a:r>
                      <a:r>
                        <a:rPr lang="ru-RU" sz="1400" dirty="0" err="1">
                          <a:effectLst/>
                        </a:rPr>
                        <a:t>Кошурниковский</a:t>
                      </a:r>
                      <a:r>
                        <a:rPr lang="ru-RU" sz="1400" dirty="0">
                          <a:effectLst/>
                        </a:rPr>
                        <a:t> детский сад «Ромашка»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 </a:t>
                      </a:r>
                      <a:r>
                        <a:rPr lang="ru-RU" sz="1400" dirty="0" err="1">
                          <a:effectLst/>
                        </a:rPr>
                        <a:t>тыс.руб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0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МБДОУ Кочергинский детский сад «Теремок»</a:t>
                      </a:r>
                      <a:endParaRPr lang="ru-RU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50 </a:t>
                      </a:r>
                      <a:r>
                        <a:rPr lang="ru-RU" sz="1400" dirty="0" err="1">
                          <a:effectLst/>
                        </a:rPr>
                        <a:t>тыс.руб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268148"/>
            <a:ext cx="2555776" cy="213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5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5"/>
            <a:ext cx="9144000" cy="50935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159" y="443829"/>
            <a:ext cx="6400800" cy="668237"/>
          </a:xfrm>
        </p:spPr>
        <p:txBody>
          <a:bodyPr>
            <a:normAutofit/>
          </a:bodyPr>
          <a:lstStyle/>
          <a:p>
            <a:pPr algn="l"/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«Образование Курагинского района: управление изменениями и точки роста в рамках национального проекта «Образование»</a:t>
            </a:r>
          </a:p>
          <a:p>
            <a:pPr algn="l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-336471"/>
            <a:ext cx="2228838" cy="222883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16632"/>
            <a:ext cx="6768752" cy="411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/>
              <a:t>Августовский педагогический совет:</a:t>
            </a:r>
            <a:endParaRPr lang="ru-RU" sz="1400" b="1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61256" y="2204864"/>
            <a:ext cx="4632595" cy="98271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/>
              <a:t>открытие дошкольной группы в Кордовской школе </a:t>
            </a:r>
            <a:endParaRPr lang="ru-RU" sz="3200" b="1" dirty="0"/>
          </a:p>
        </p:txBody>
      </p:sp>
      <p:sp>
        <p:nvSpPr>
          <p:cNvPr id="11" name="Заголовок 8"/>
          <p:cNvSpPr txBox="1">
            <a:spLocks/>
          </p:cNvSpPr>
          <p:nvPr/>
        </p:nvSpPr>
        <p:spPr>
          <a:xfrm>
            <a:off x="208112" y="824447"/>
            <a:ext cx="2347664" cy="769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/>
              <a:t>Инфраструктура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3535199"/>
            <a:ext cx="3312368" cy="15121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Проект «</a:t>
            </a:r>
            <a:r>
              <a:rPr lang="ru-RU" dirty="0">
                <a:solidFill>
                  <a:schemeClr val="tx1"/>
                </a:solidFill>
              </a:rPr>
              <a:t>Подготовленный Дошколенок - лучший подарок школе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4 250 299 руб.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Заголовок 8"/>
          <p:cNvSpPr txBox="1">
            <a:spLocks/>
          </p:cNvSpPr>
          <p:nvPr/>
        </p:nvSpPr>
        <p:spPr>
          <a:xfrm>
            <a:off x="4139952" y="5089082"/>
            <a:ext cx="4632595" cy="982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/>
              <a:t>строительство здания нового детского сада на 270 мест в </a:t>
            </a:r>
            <a:r>
              <a:rPr lang="ru-RU" sz="2800" b="1" dirty="0" err="1"/>
              <a:t>мкр</a:t>
            </a:r>
            <a:r>
              <a:rPr lang="ru-RU" sz="2800" b="1" dirty="0"/>
              <a:t>. Южный</a:t>
            </a:r>
            <a:endParaRPr lang="ru-RU" sz="32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94614"/>
            <a:ext cx="3168352" cy="264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55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5"/>
            <a:ext cx="9144000" cy="50935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159" y="443829"/>
            <a:ext cx="6400800" cy="668237"/>
          </a:xfrm>
        </p:spPr>
        <p:txBody>
          <a:bodyPr>
            <a:normAutofit/>
          </a:bodyPr>
          <a:lstStyle/>
          <a:p>
            <a:pPr algn="l"/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«Образование Курагинского района: управление изменениями и точки роста в рамках национального проекта «Образование»</a:t>
            </a:r>
          </a:p>
          <a:p>
            <a:pPr algn="l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-336471"/>
            <a:ext cx="2228838" cy="222883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16632"/>
            <a:ext cx="6768752" cy="411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/>
              <a:t>Августовский педагогический совет:</a:t>
            </a:r>
            <a:endParaRPr lang="ru-RU" sz="1400" b="1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61256" y="2204864"/>
            <a:ext cx="4632595" cy="98271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Поддержка семей, имеющих детей</a:t>
            </a:r>
            <a:endParaRPr lang="ru-RU" sz="3200" b="1" dirty="0"/>
          </a:p>
        </p:txBody>
      </p:sp>
      <p:sp>
        <p:nvSpPr>
          <p:cNvPr id="11" name="Заголовок 8"/>
          <p:cNvSpPr txBox="1">
            <a:spLocks/>
          </p:cNvSpPr>
          <p:nvPr/>
        </p:nvSpPr>
        <p:spPr>
          <a:xfrm>
            <a:off x="208112" y="824447"/>
            <a:ext cx="2347664" cy="769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/>
              <a:t>Инфраструктура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3535198"/>
            <a:ext cx="3312368" cy="19100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807 услуг психолого- педагогической, методической и консультативной </a:t>
            </a:r>
            <a:r>
              <a:rPr lang="ru-RU" dirty="0" smtClean="0">
                <a:solidFill>
                  <a:schemeClr val="tx1"/>
                </a:solidFill>
              </a:rPr>
              <a:t>помощи: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ОО – 487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ДОУ – 320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Заголовок 8"/>
          <p:cNvSpPr txBox="1">
            <a:spLocks/>
          </p:cNvSpPr>
          <p:nvPr/>
        </p:nvSpPr>
        <p:spPr>
          <a:xfrm>
            <a:off x="3851920" y="3043843"/>
            <a:ext cx="4922949" cy="982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 smtClean="0"/>
              <a:t>-дошкольное образование, в том числе, ранняя помощь;</a:t>
            </a:r>
          </a:p>
          <a:p>
            <a:pPr algn="r"/>
            <a:r>
              <a:rPr lang="ru-RU" sz="2000" dirty="0" smtClean="0"/>
              <a:t>-образование детей с ОВЗ;</a:t>
            </a:r>
          </a:p>
          <a:p>
            <a:pPr algn="r"/>
            <a:r>
              <a:rPr lang="ru-RU" sz="2000" dirty="0" smtClean="0"/>
              <a:t>- прохождение ГИА;</a:t>
            </a:r>
          </a:p>
          <a:p>
            <a:pPr algn="r"/>
            <a:r>
              <a:rPr lang="ru-RU" sz="2000" dirty="0" smtClean="0"/>
              <a:t>-профессиональная ориентация и социализация.</a:t>
            </a: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490210"/>
            <a:ext cx="2328691" cy="203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67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5"/>
            <a:ext cx="9144000" cy="50935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159" y="443829"/>
            <a:ext cx="6400800" cy="668237"/>
          </a:xfrm>
        </p:spPr>
        <p:txBody>
          <a:bodyPr>
            <a:normAutofit/>
          </a:bodyPr>
          <a:lstStyle/>
          <a:p>
            <a:pPr algn="l"/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«Образование Курагинского района: управление изменениями и точки роста в рамках национального проекта «Образование»</a:t>
            </a:r>
          </a:p>
          <a:p>
            <a:pPr algn="l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-336471"/>
            <a:ext cx="2228838" cy="222883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16632"/>
            <a:ext cx="6768752" cy="411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/>
              <a:t>Августовский педагогический совет:</a:t>
            </a:r>
            <a:endParaRPr lang="ru-RU" sz="1400" b="1" dirty="0"/>
          </a:p>
        </p:txBody>
      </p:sp>
      <p:sp>
        <p:nvSpPr>
          <p:cNvPr id="11" name="Заголовок 8"/>
          <p:cNvSpPr txBox="1">
            <a:spLocks/>
          </p:cNvSpPr>
          <p:nvPr/>
        </p:nvSpPr>
        <p:spPr>
          <a:xfrm>
            <a:off x="208112" y="824447"/>
            <a:ext cx="2347664" cy="769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/>
              <a:t>Инфраструктура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740585"/>
              </p:ext>
            </p:extLst>
          </p:nvPr>
        </p:nvGraphicFramePr>
        <p:xfrm>
          <a:off x="395536" y="1892367"/>
          <a:ext cx="8280921" cy="4704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0307"/>
                <a:gridCol w="2760307"/>
                <a:gridCol w="2760307"/>
              </a:tblGrid>
              <a:tr h="389637">
                <a:tc row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4</a:t>
                      </a:r>
                      <a:r>
                        <a:rPr lang="ru-RU" sz="2000" dirty="0">
                          <a:effectLst/>
                        </a:rPr>
                        <a:t> 379 091 руб.</a:t>
                      </a:r>
                      <a:r>
                        <a:rPr lang="ru-RU" sz="1600" dirty="0">
                          <a:effectLst/>
                        </a:rPr>
                        <a:t> средств краевого бюджета,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42 000 руб. </a:t>
                      </a:r>
                      <a:endParaRPr lang="ru-RU" sz="20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районного </a:t>
                      </a:r>
                      <a:r>
                        <a:rPr lang="ru-RU" sz="1600" dirty="0">
                          <a:effectLst/>
                        </a:rPr>
                        <a:t>бюджета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 приведение зданий и сооружений общеобразовательных организаций в соответствие с требованиями законодательства</a:t>
                      </a:r>
                      <a:endParaRPr lang="ru-RU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МБОУ </a:t>
                      </a:r>
                      <a:r>
                        <a:rPr lang="ru-RU" sz="1200" dirty="0" err="1">
                          <a:effectLst/>
                        </a:rPr>
                        <a:t>Рощинская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сош</a:t>
                      </a:r>
                      <a:r>
                        <a:rPr lang="ru-RU" sz="1200" dirty="0">
                          <a:effectLst/>
                        </a:rPr>
                        <a:t> №17</a:t>
                      </a:r>
                      <a:endParaRPr lang="ru-RU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установка </a:t>
                      </a:r>
                      <a:r>
                        <a:rPr lang="ru-RU" sz="1600" dirty="0">
                          <a:effectLst/>
                        </a:rPr>
                        <a:t>видеонаблюдения</a:t>
                      </a:r>
                      <a:endParaRPr lang="ru-RU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389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МКОУ Белоярская ООШ №24</a:t>
                      </a:r>
                      <a:endParaRPr lang="ru-RU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9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МБОУ Алексеевская СОШ №9</a:t>
                      </a:r>
                      <a:endParaRPr lang="ru-RU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9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МБОУ Брагинская СОШ №11</a:t>
                      </a:r>
                      <a:endParaRPr lang="ru-RU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9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МКОУ </a:t>
                      </a:r>
                      <a:r>
                        <a:rPr lang="ru-RU" sz="1200" dirty="0" err="1">
                          <a:effectLst/>
                        </a:rPr>
                        <a:t>Имисская</a:t>
                      </a:r>
                      <a:r>
                        <a:rPr lang="ru-RU" sz="1200" dirty="0">
                          <a:effectLst/>
                        </a:rPr>
                        <a:t> СОШ №13</a:t>
                      </a:r>
                      <a:endParaRPr lang="ru-RU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9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МКОУ </a:t>
                      </a:r>
                      <a:r>
                        <a:rPr lang="ru-RU" sz="1200" dirty="0" err="1">
                          <a:effectLst/>
                        </a:rPr>
                        <a:t>Детловская</a:t>
                      </a:r>
                      <a:r>
                        <a:rPr lang="ru-RU" sz="1200" dirty="0">
                          <a:effectLst/>
                        </a:rPr>
                        <a:t> СОШ №12</a:t>
                      </a:r>
                      <a:endParaRPr lang="ru-RU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9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МБОУ Березовская СОШ №10</a:t>
                      </a:r>
                      <a:endParaRPr lang="ru-RU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устранение </a:t>
                      </a:r>
                      <a:r>
                        <a:rPr lang="ru-RU" sz="1600" dirty="0">
                          <a:effectLst/>
                        </a:rPr>
                        <a:t>требований по предписаниям надзорных органов</a:t>
                      </a:r>
                      <a:endParaRPr lang="ru-RU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  <a:tr h="389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МБОУ </a:t>
                      </a:r>
                      <a:r>
                        <a:rPr lang="ru-RU" sz="1200" dirty="0" err="1">
                          <a:effectLst/>
                        </a:rPr>
                        <a:t>Шалоболинская</a:t>
                      </a:r>
                      <a:r>
                        <a:rPr lang="ru-RU" sz="1200" dirty="0">
                          <a:effectLst/>
                        </a:rPr>
                        <a:t> СОШ №18</a:t>
                      </a:r>
                      <a:endParaRPr lang="ru-RU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9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МБОУ </a:t>
                      </a:r>
                      <a:r>
                        <a:rPr lang="ru-RU" sz="1200" dirty="0" err="1">
                          <a:effectLst/>
                        </a:rPr>
                        <a:t>Кочергинская</a:t>
                      </a:r>
                      <a:r>
                        <a:rPr lang="ru-RU" sz="1200" dirty="0">
                          <a:effectLst/>
                        </a:rPr>
                        <a:t> СОШ №19</a:t>
                      </a:r>
                      <a:endParaRPr lang="ru-RU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9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МБОУ </a:t>
                      </a:r>
                      <a:r>
                        <a:rPr lang="ru-RU" sz="1200" dirty="0" err="1">
                          <a:effectLst/>
                        </a:rPr>
                        <a:t>Курагинская</a:t>
                      </a:r>
                      <a:r>
                        <a:rPr lang="ru-RU" sz="1200" dirty="0">
                          <a:effectLst/>
                        </a:rPr>
                        <a:t> СОШ №7</a:t>
                      </a:r>
                      <a:endParaRPr lang="ru-RU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9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МБОУ Алексеевская СОШ № 9</a:t>
                      </a:r>
                      <a:endParaRPr lang="ru-RU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89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МБОУ </a:t>
                      </a:r>
                      <a:r>
                        <a:rPr lang="ru-RU" sz="1200" dirty="0" err="1">
                          <a:effectLst/>
                        </a:rPr>
                        <a:t>Кошурниковская</a:t>
                      </a:r>
                      <a:r>
                        <a:rPr lang="ru-RU" sz="1200" dirty="0">
                          <a:effectLst/>
                        </a:rPr>
                        <a:t> СОШ №22</a:t>
                      </a:r>
                      <a:endParaRPr lang="ru-RU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ремонт ограждения школы</a:t>
                      </a:r>
                      <a:endParaRPr lang="ru-RU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6042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2626</Words>
  <Application>Microsoft Office PowerPoint</Application>
  <PresentationFormat>Экран (4:3)</PresentationFormat>
  <Paragraphs>536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Управление образования администрации Курагинского района</vt:lpstr>
      <vt:lpstr>Показатели нацпроекта «Образование»:</vt:lpstr>
      <vt:lpstr>1 сентября –  Всероссийский открытый урок «Современная российская наука»</vt:lpstr>
      <vt:lpstr>Структура доклада:</vt:lpstr>
      <vt:lpstr>Презентация PowerPoint</vt:lpstr>
      <vt:lpstr>Ремонт детских садов:</vt:lpstr>
      <vt:lpstr>открытие дошкольной группы в Кордовской школе </vt:lpstr>
      <vt:lpstr>Поддержка семей, имеющих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образования администрации Курагинского района</dc:title>
  <dc:creator>User</dc:creator>
  <cp:lastModifiedBy>User</cp:lastModifiedBy>
  <cp:revision>35</cp:revision>
  <dcterms:created xsi:type="dcterms:W3CDTF">2021-08-29T03:21:21Z</dcterms:created>
  <dcterms:modified xsi:type="dcterms:W3CDTF">2021-08-29T08:41:25Z</dcterms:modified>
</cp:coreProperties>
</file>