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3"/>
  </p:notesMasterIdLst>
  <p:sldIdLst>
    <p:sldId id="281" r:id="rId3"/>
    <p:sldId id="292" r:id="rId4"/>
    <p:sldId id="294" r:id="rId5"/>
    <p:sldId id="296" r:id="rId6"/>
    <p:sldId id="310" r:id="rId7"/>
    <p:sldId id="298" r:id="rId8"/>
    <p:sldId id="297" r:id="rId9"/>
    <p:sldId id="308" r:id="rId10"/>
    <p:sldId id="309" r:id="rId11"/>
    <p:sldId id="293" r:id="rId12"/>
    <p:sldId id="300" r:id="rId13"/>
    <p:sldId id="299" r:id="rId14"/>
    <p:sldId id="301" r:id="rId15"/>
    <p:sldId id="302" r:id="rId16"/>
    <p:sldId id="303" r:id="rId17"/>
    <p:sldId id="304" r:id="rId18"/>
    <p:sldId id="305" r:id="rId19"/>
    <p:sldId id="307" r:id="rId20"/>
    <p:sldId id="306" r:id="rId21"/>
    <p:sldId id="29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762"/>
    <a:srgbClr val="4E606C"/>
    <a:srgbClr val="E95E40"/>
    <a:srgbClr val="44535E"/>
    <a:srgbClr val="46556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32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79F6-2816-4B18-8069-9B1E28544C6B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EF7B7-D0D1-4579-B108-8687F086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F7B7-D0D1-4579-B108-8687F086EB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2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8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39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60" name="Прямоугольник 59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277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277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9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7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9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95798" indent="0" algn="ctr">
              <a:buNone/>
              <a:defRPr/>
            </a:lvl2pPr>
            <a:lvl3pPr marL="791596" indent="0" algn="ctr">
              <a:buNone/>
              <a:defRPr/>
            </a:lvl3pPr>
            <a:lvl4pPr marL="1187394" indent="0" algn="ctr">
              <a:buNone/>
              <a:defRPr/>
            </a:lvl4pPr>
            <a:lvl5pPr marL="1583192" indent="0" algn="ctr">
              <a:buNone/>
              <a:defRPr/>
            </a:lvl5pPr>
            <a:lvl6pPr marL="1978990" indent="0" algn="ctr">
              <a:buNone/>
              <a:defRPr/>
            </a:lvl6pPr>
            <a:lvl7pPr marL="2374788" indent="0" algn="ctr">
              <a:buNone/>
              <a:defRPr/>
            </a:lvl7pPr>
            <a:lvl8pPr marL="2770586" indent="0" algn="ctr">
              <a:buNone/>
              <a:defRPr/>
            </a:lvl8pPr>
            <a:lvl9pPr marL="316638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1"/>
          </a:xfrm>
        </p:spPr>
        <p:txBody>
          <a:bodyPr anchor="b"/>
          <a:lstStyle>
            <a:lvl1pPr algn="ctr">
              <a:defRPr sz="51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078"/>
            </a:lvl1pPr>
            <a:lvl2pPr marL="395798" indent="0" algn="ctr">
              <a:buNone/>
              <a:defRPr sz="1731"/>
            </a:lvl2pPr>
            <a:lvl3pPr marL="791596" indent="0" algn="ctr">
              <a:buNone/>
              <a:defRPr sz="1558"/>
            </a:lvl3pPr>
            <a:lvl4pPr marL="1187394" indent="0" algn="ctr">
              <a:buNone/>
              <a:defRPr sz="1385"/>
            </a:lvl4pPr>
            <a:lvl5pPr marL="1583192" indent="0" algn="ctr">
              <a:buNone/>
              <a:defRPr sz="1385"/>
            </a:lvl5pPr>
            <a:lvl6pPr marL="1978990" indent="0" algn="ctr">
              <a:buNone/>
              <a:defRPr sz="1385"/>
            </a:lvl6pPr>
            <a:lvl7pPr marL="2374788" indent="0" algn="ctr">
              <a:buNone/>
              <a:defRPr sz="1385"/>
            </a:lvl7pPr>
            <a:lvl8pPr marL="2770586" indent="0" algn="ctr">
              <a:buNone/>
              <a:defRPr sz="1385"/>
            </a:lvl8pPr>
            <a:lvl9pPr marL="3166384" indent="0" algn="ctr">
              <a:buNone/>
              <a:defRPr sz="1385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63"/>
            <a:ext cx="2743200" cy="36557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63"/>
            <a:ext cx="4114800" cy="36557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9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3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57" name="Прямоугольник 56"/>
          <p:cNvSpPr/>
          <p:nvPr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2770" smtClean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48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46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065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1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171"/>
            <a:ext cx="12192000" cy="8878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4007"/>
            <a:ext cx="2998788" cy="7119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838" y="6044386"/>
            <a:ext cx="9047162" cy="7132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46039" y="0"/>
            <a:ext cx="1825625" cy="15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0" y="0"/>
            <a:ext cx="0" cy="15846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864" y="116820"/>
            <a:ext cx="1643079" cy="11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424">
                <a:solidFill>
                  <a:srgbClr val="FFFFFF"/>
                </a:solidFill>
              </a:rPr>
              <a:t>ИНСТИТУТ</a:t>
            </a:r>
            <a:endParaRPr lang="ru-RU" altLang="ru-RU" sz="1558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1">
                <a:solidFill>
                  <a:srgbClr val="FFFFFF"/>
                </a:solidFill>
              </a:defRPr>
            </a:lvl1pPr>
            <a:lvl2pPr marL="395798" indent="0" algn="ctr">
              <a:buNone/>
            </a:lvl2pPr>
            <a:lvl3pPr marL="791596" indent="0" algn="ctr">
              <a:buNone/>
            </a:lvl3pPr>
            <a:lvl4pPr marL="1187394" indent="0" algn="ctr">
              <a:buNone/>
            </a:lvl4pPr>
            <a:lvl5pPr marL="1583192" indent="0" algn="ctr">
              <a:buNone/>
            </a:lvl5pPr>
            <a:lvl6pPr marL="1978990" indent="0" algn="ctr">
              <a:buNone/>
            </a:lvl6pPr>
            <a:lvl7pPr marL="2374788" indent="0" algn="ctr">
              <a:buNone/>
            </a:lvl7pPr>
            <a:lvl8pPr marL="2770586" indent="0" algn="ctr">
              <a:buNone/>
            </a:lvl8pPr>
            <a:lvl9pPr marL="3166384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124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173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7763"/>
            <a:ext cx="7823200" cy="364202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9517"/>
            <a:ext cx="1117600" cy="37932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90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1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1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91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153"/>
            <a:ext cx="12192000" cy="11434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1117"/>
            <a:ext cx="1727200" cy="9895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1117"/>
            <a:ext cx="10363200" cy="98953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1"/>
            <a:ext cx="9497484" cy="1673225"/>
          </a:xfrm>
        </p:spPr>
        <p:txBody>
          <a:bodyPr/>
          <a:lstStyle>
            <a:lvl1pPr marL="0" indent="0">
              <a:buNone/>
              <a:defRPr sz="2424">
                <a:solidFill>
                  <a:schemeClr val="tx2"/>
                </a:solidFill>
              </a:defRPr>
            </a:lvl1pPr>
            <a:lvl2pPr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1"/>
            <a:ext cx="10160000" cy="990600"/>
          </a:xfrm>
        </p:spPr>
        <p:txBody>
          <a:bodyPr/>
          <a:lstStyle>
            <a:lvl1pPr algn="l">
              <a:buNone/>
              <a:defRPr sz="3809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295"/>
            <a:ext cx="1727200" cy="700918"/>
          </a:xfrm>
        </p:spPr>
        <p:txBody>
          <a:bodyPr>
            <a:noAutofit/>
          </a:bodyPr>
          <a:lstStyle>
            <a:lvl1pPr>
              <a:defRPr sz="2078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8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61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1"/>
            <a:ext cx="10871200" cy="869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1"/>
            <a:ext cx="518160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1"/>
            <a:ext cx="518160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731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731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4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93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9164"/>
            <a:ext cx="711200" cy="379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00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1"/>
            <a:ext cx="10769600" cy="869949"/>
          </a:xfrm>
        </p:spPr>
        <p:txBody>
          <a:bodyPr/>
          <a:lstStyle>
            <a:lvl1pPr algn="l">
              <a:buNone/>
              <a:defRPr sz="3809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866"/>
              </a:spcAft>
              <a:buNone/>
              <a:defRPr sz="1558"/>
            </a:lvl1pPr>
            <a:lvl2pPr>
              <a:buNone/>
              <a:defRPr sz="1039"/>
            </a:lvl2pPr>
            <a:lvl3pPr>
              <a:buNone/>
              <a:defRPr sz="866"/>
            </a:lvl3pPr>
            <a:lvl4pPr>
              <a:buNone/>
              <a:defRPr sz="779"/>
            </a:lvl4pPr>
            <a:lvl5pPr>
              <a:buNone/>
              <a:defRPr sz="779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191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459"/>
            <a:ext cx="12192000" cy="8878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4663165"/>
            <a:ext cx="1951038" cy="713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8988" y="4654920"/>
            <a:ext cx="10133012" cy="7119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686762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1"/>
            <a:ext cx="9753600" cy="685800"/>
          </a:xfrm>
        </p:spPr>
        <p:txBody>
          <a:bodyPr/>
          <a:lstStyle>
            <a:lvl1pPr marL="0" indent="0">
              <a:buFontTx/>
              <a:buNone/>
              <a:defRPr sz="1472"/>
            </a:lvl1pPr>
            <a:lvl2pPr>
              <a:buFontTx/>
              <a:buNone/>
              <a:defRPr sz="1039"/>
            </a:lvl2pPr>
            <a:lvl3pPr>
              <a:buFontTx/>
              <a:buNone/>
              <a:defRPr sz="866"/>
            </a:lvl3pPr>
            <a:lvl4pPr>
              <a:buFontTx/>
              <a:buNone/>
              <a:defRPr sz="779"/>
            </a:lvl4pPr>
            <a:lvl5pPr>
              <a:buFontTx/>
              <a:buNone/>
              <a:defRPr sz="779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424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1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77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9164"/>
            <a:ext cx="3556000" cy="364202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89"/>
            <a:ext cx="1930400" cy="663811"/>
          </a:xfrm>
        </p:spPr>
        <p:txBody>
          <a:bodyPr/>
          <a:lstStyle>
            <a:lvl1pPr>
              <a:defRPr sz="2424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9164"/>
            <a:ext cx="6096000" cy="364202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7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792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608837"/>
            <a:ext cx="304800" cy="624916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534622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2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9164"/>
            <a:ext cx="2946400" cy="3642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9164"/>
            <a:ext cx="7431088" cy="3642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4208" y="104592"/>
            <a:ext cx="534622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59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041"/>
            <a:ext cx="2844800" cy="476899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041"/>
            <a:ext cx="3860800" cy="476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041"/>
            <a:ext cx="2844800" cy="476899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21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46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731"/>
            </a:lvl1pPr>
            <a:lvl2pPr marL="395798" indent="0">
              <a:buNone/>
              <a:defRPr sz="1558"/>
            </a:lvl2pPr>
            <a:lvl3pPr marL="791596" indent="0">
              <a:buNone/>
              <a:defRPr sz="1385"/>
            </a:lvl3pPr>
            <a:lvl4pPr marL="1187394" indent="0">
              <a:buNone/>
              <a:defRPr sz="1212"/>
            </a:lvl4pPr>
            <a:lvl5pPr marL="1583192" indent="0">
              <a:buNone/>
              <a:defRPr sz="1212"/>
            </a:lvl5pPr>
            <a:lvl6pPr marL="1978990" indent="0">
              <a:buNone/>
              <a:defRPr sz="1212"/>
            </a:lvl6pPr>
            <a:lvl7pPr marL="2374788" indent="0">
              <a:buNone/>
              <a:defRPr sz="1212"/>
            </a:lvl7pPr>
            <a:lvl8pPr marL="2770586" indent="0">
              <a:buNone/>
              <a:defRPr sz="1212"/>
            </a:lvl8pPr>
            <a:lvl9pPr marL="3166384" indent="0">
              <a:buNone/>
              <a:defRPr sz="12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7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3" cy="3951288"/>
          </a:xfr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4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9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4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2770"/>
            </a:lvl1pPr>
            <a:lvl2pPr>
              <a:defRPr sz="2424"/>
            </a:lvl2pPr>
            <a:lvl3pPr>
              <a:defRPr sz="2078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770"/>
            </a:lvl1pPr>
            <a:lvl2pPr marL="395798" indent="0">
              <a:buNone/>
              <a:defRPr sz="2424"/>
            </a:lvl2pPr>
            <a:lvl3pPr marL="791596" indent="0">
              <a:buNone/>
              <a:defRPr sz="2078"/>
            </a:lvl3pPr>
            <a:lvl4pPr marL="1187394" indent="0">
              <a:buNone/>
              <a:defRPr sz="1731"/>
            </a:lvl4pPr>
            <a:lvl5pPr marL="1583192" indent="0">
              <a:buNone/>
              <a:defRPr sz="1731"/>
            </a:lvl5pPr>
            <a:lvl6pPr marL="1978990" indent="0">
              <a:buNone/>
              <a:defRPr sz="1731"/>
            </a:lvl6pPr>
            <a:lvl7pPr marL="2374788" indent="0">
              <a:buNone/>
              <a:defRPr sz="1731"/>
            </a:lvl7pPr>
            <a:lvl8pPr marL="2770586" indent="0">
              <a:buNone/>
              <a:defRPr sz="1731"/>
            </a:lvl8pPr>
            <a:lvl9pPr marL="3166384" indent="0">
              <a:buNone/>
              <a:defRPr sz="1731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2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1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79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793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12" b="1">
                <a:solidFill>
                  <a:srgbClr val="FFFFFF"/>
                </a:solidFill>
              </a:defRPr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0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5pPr>
      <a:lvl6pPr marL="395798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6pPr>
      <a:lvl7pPr marL="791596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7pPr>
      <a:lvl8pPr marL="1187394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8pPr>
      <a:lvl9pPr marL="1583192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9pPr>
    </p:titleStyle>
    <p:bodyStyle>
      <a:lvl1pPr marL="276234" indent="-276234" algn="l" rtl="0" eaLnBrk="1" fontAlgn="base" hangingPunct="1">
        <a:spcBef>
          <a:spcPts val="606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511">
          <a:solidFill>
            <a:schemeClr val="tx1"/>
          </a:solidFill>
          <a:latin typeface="+mn-lt"/>
          <a:ea typeface="+mn-ea"/>
          <a:cs typeface="+mn-cs"/>
        </a:defRPr>
      </a:lvl1pPr>
      <a:lvl2pPr marL="553843" indent="-236379" algn="l" rtl="0" eaLnBrk="1" fontAlgn="base" hangingPunct="1">
        <a:spcBef>
          <a:spcPts val="476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251">
          <a:solidFill>
            <a:schemeClr val="tx1"/>
          </a:solidFill>
          <a:latin typeface="+mn-lt"/>
        </a:defRPr>
      </a:lvl2pPr>
      <a:lvl3pPr marL="791596" indent="-197899" algn="l" rtl="0" eaLnBrk="1" fontAlgn="base" hangingPunct="1">
        <a:spcBef>
          <a:spcPts val="43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91">
          <a:solidFill>
            <a:schemeClr val="tx1"/>
          </a:solidFill>
          <a:latin typeface="+mn-lt"/>
        </a:defRPr>
      </a:lvl3pPr>
      <a:lvl4pPr marL="1187394" indent="-197899" algn="l" rtl="0" eaLnBrk="1" fontAlgn="base" hangingPunct="1">
        <a:spcBef>
          <a:spcPts val="346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731">
          <a:solidFill>
            <a:schemeClr val="tx1"/>
          </a:solidFill>
          <a:latin typeface="+mn-lt"/>
        </a:defRPr>
      </a:lvl4pPr>
      <a:lvl5pPr marL="1583192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chemeClr val="tx1"/>
          </a:solidFill>
          <a:latin typeface="+mn-lt"/>
        </a:defRPr>
      </a:lvl5pPr>
      <a:lvl6pPr marL="1978990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6pPr>
      <a:lvl7pPr marL="2374788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7pPr>
      <a:lvl8pPr marL="2770586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8pPr>
      <a:lvl9pPr marL="3166384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1pPr>
      <a:lvl2pPr marL="39579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5pPr>
      <a:lvl6pPr marL="197899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6pPr>
      <a:lvl7pPr marL="237478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7pPr>
      <a:lvl8pPr marL="277058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8pPr>
      <a:lvl9pPr marL="316638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92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1988683"/>
            <a:ext cx="10871200" cy="460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12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12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165"/>
            <a:ext cx="12192000" cy="31884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19"/>
            <a:ext cx="711200" cy="493391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19"/>
            <a:ext cx="11404600" cy="4933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647"/>
            <a:ext cx="711200" cy="2432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12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1224367" y="4011794"/>
            <a:ext cx="3313113" cy="10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1" y="43979"/>
            <a:ext cx="6932613" cy="9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8363" y="0"/>
            <a:ext cx="0" cy="11255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63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5pPr>
      <a:lvl6pPr marL="395798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6pPr>
      <a:lvl7pPr marL="791596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7pPr>
      <a:lvl8pPr marL="1187394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8pPr>
      <a:lvl9pPr marL="1583192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9pPr>
    </p:titleStyle>
    <p:bodyStyle>
      <a:lvl1pPr marL="276234" indent="-276234" algn="l" rtl="0" eaLnBrk="1" fontAlgn="base" hangingPunct="1">
        <a:spcBef>
          <a:spcPts val="606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511" kern="1200">
          <a:solidFill>
            <a:schemeClr val="tx1"/>
          </a:solidFill>
          <a:latin typeface="+mn-lt"/>
          <a:ea typeface="+mn-ea"/>
          <a:cs typeface="+mn-cs"/>
        </a:defRPr>
      </a:lvl1pPr>
      <a:lvl2pPr marL="553843" indent="-236379" algn="l" rtl="0" eaLnBrk="1" fontAlgn="base" hangingPunct="1">
        <a:spcBef>
          <a:spcPts val="476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indent="-197899" algn="l" rtl="0" eaLnBrk="1" fontAlgn="base" hangingPunct="1">
        <a:spcBef>
          <a:spcPts val="43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91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indent="-197899" algn="l" rtl="0" eaLnBrk="1" fontAlgn="base" hangingPunct="1">
        <a:spcBef>
          <a:spcPts val="346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1820671" indent="-19789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150" indent="-19789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5629" indent="-19789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33107" indent="-19789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57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78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747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70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663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loud.mail.ru/public/MiHi/ETxK4Fcw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udalov@kipk.ru" TargetMode="External"/><Relationship Id="rId2" Type="http://schemas.openxmlformats.org/officeDocument/2006/relationships/hyperlink" Target="mailto:negovorova@kipk.ru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list.obrnadzor.gov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lyankina@kipk.ru" TargetMode="External"/><Relationship Id="rId2" Type="http://schemas.openxmlformats.org/officeDocument/2006/relationships/hyperlink" Target="mailto:propektor@kipk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dalov@kipk.ru" TargetMode="External"/><Relationship Id="rId4" Type="http://schemas.openxmlformats.org/officeDocument/2006/relationships/hyperlink" Target="mailto:negovorova@kipk.r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62526"/>
            <a:ext cx="2569945" cy="5895473"/>
          </a:xfrm>
          <a:prstGeom prst="rect">
            <a:avLst/>
          </a:prstGeom>
          <a:gradFill flip="none" rotWithShape="1">
            <a:gsLst>
              <a:gs pos="0">
                <a:srgbClr val="465560">
                  <a:shade val="30000"/>
                  <a:satMod val="115000"/>
                </a:srgbClr>
              </a:gs>
              <a:gs pos="50000">
                <a:srgbClr val="465560">
                  <a:shade val="67500"/>
                  <a:satMod val="115000"/>
                </a:srgbClr>
              </a:gs>
              <a:gs pos="100000">
                <a:srgbClr val="46556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44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198" y="1260909"/>
            <a:ext cx="8463249" cy="3686476"/>
          </a:xfrm>
        </p:spPr>
        <p:txBody>
          <a:bodyPr>
            <a:normAutofit fontScale="90000"/>
          </a:bodyPr>
          <a:lstStyle/>
          <a:p>
            <a:pPr algn="r"/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ОЦЕНКА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ПРЕДМЕТНЫХ И МЕТОДИЧЕСКИХ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КОМПЕТЕНЦИЙ УЧИТЕЛЕЙ</a:t>
            </a:r>
            <a:br>
              <a:rPr lang="ru-RU" sz="4900" dirty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7707" y="4762919"/>
            <a:ext cx="9144000" cy="1266092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44535E"/>
                </a:solidFill>
              </a:rPr>
              <a:t>13 мая 2021г</a:t>
            </a:r>
            <a:r>
              <a:rPr lang="ru-RU" dirty="0">
                <a:solidFill>
                  <a:srgbClr val="44535E"/>
                </a:solidFill>
              </a:rPr>
              <a:t>., </a:t>
            </a:r>
            <a:r>
              <a:rPr lang="ru-RU" sz="2800" b="1" dirty="0">
                <a:solidFill>
                  <a:srgbClr val="44535E"/>
                </a:solidFill>
              </a:rPr>
              <a:t>г. Красноярск</a:t>
            </a:r>
          </a:p>
        </p:txBody>
      </p:sp>
      <p:pic>
        <p:nvPicPr>
          <p:cNvPr id="1026" name="Picture 2" descr="https://yt3.ggpht.com/a/AATXAJz-edpqYsbigIwbMdSaw4YEYvS1BmKNPiXPJvlO=s900-c-k-c0xffffffff-no-rj-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10672" r="12927" b="11068"/>
          <a:stretch/>
        </p:blipFill>
        <p:spPr bwMode="auto">
          <a:xfrm>
            <a:off x="385010" y="1078447"/>
            <a:ext cx="1799924" cy="19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67815" y="0"/>
            <a:ext cx="28876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411AFC-81FB-4081-903F-327FC606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4450"/>
            <a:ext cx="9321800" cy="912813"/>
          </a:xfrm>
        </p:spPr>
        <p:txBody>
          <a:bodyPr/>
          <a:lstStyle/>
          <a:p>
            <a:r>
              <a:rPr lang="ru-RU" sz="2400" b="1" dirty="0"/>
              <a:t>КАЛЕНДАРНЫЙ ПЛАН </a:t>
            </a:r>
            <a:br>
              <a:rPr lang="ru-RU" sz="2400" b="1" dirty="0"/>
            </a:br>
            <a:r>
              <a:rPr lang="ru-RU" sz="2400" b="1" dirty="0"/>
              <a:t>ПРОВЕДЕНИЯ ПРОЦЕДУРЫ ОЦЕНКИ КОМПЕТЕНЦИЙ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84DFE5-E1F1-44A9-8CAA-9B61CB279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72954"/>
              </p:ext>
            </p:extLst>
          </p:nvPr>
        </p:nvGraphicFramePr>
        <p:xfrm>
          <a:off x="1145512" y="1266092"/>
          <a:ext cx="10088544" cy="1892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022">
                  <a:extLst>
                    <a:ext uri="{9D8B030D-6E8A-4147-A177-3AD203B41FA5}">
                      <a16:colId xmlns:a16="http://schemas.microsoft.com/office/drawing/2014/main" val="343603945"/>
                    </a:ext>
                  </a:extLst>
                </a:gridCol>
                <a:gridCol w="4360985">
                  <a:extLst>
                    <a:ext uri="{9D8B030D-6E8A-4147-A177-3AD203B41FA5}">
                      <a16:colId xmlns:a16="http://schemas.microsoft.com/office/drawing/2014/main" val="1630720152"/>
                    </a:ext>
                  </a:extLst>
                </a:gridCol>
                <a:gridCol w="2813537">
                  <a:extLst>
                    <a:ext uri="{9D8B030D-6E8A-4147-A177-3AD203B41FA5}">
                      <a16:colId xmlns:a16="http://schemas.microsoft.com/office/drawing/2014/main" val="1593233575"/>
                    </a:ext>
                  </a:extLst>
                </a:gridCol>
              </a:tblGrid>
              <a:tr h="44791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262023"/>
                  </a:ext>
                </a:extLst>
              </a:tr>
              <a:tr h="14447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 Подготовительный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Подготовка аудитории к проведению оценки компетенций. Проверка технической готовности к проведению оценки компетенций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 мая 2021 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614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380221-FE36-4317-B151-0B5C99943F6B}"/>
              </a:ext>
            </a:extLst>
          </p:cNvPr>
          <p:cNvSpPr txBox="1"/>
          <p:nvPr/>
        </p:nvSpPr>
        <p:spPr>
          <a:xfrm>
            <a:off x="1055077" y="3429000"/>
            <a:ext cx="104804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Пункт проведения оценки выбирается самостоятельно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Допускается проведение процедуры оценки для всех участников в одной аудитории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(с учетом соблюдения условий безопасного нахождения участников,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дистанция, маски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Готовность рабочих мест в соответствии с количеством участников (отдельный стол,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чёрные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гелевые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ручки и листы для черновиков для каждого участника)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Обеспечена видеозапись процедуры оценки (в обзор камер видеонаблюдения или видеокамер, установленных на штативе, должны попадать все участники оценки и контактное лицо)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Подготовлено оборудование для сканирования работ, проведено тестовое сканирование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43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411AFC-81FB-4081-903F-327FC606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4450"/>
            <a:ext cx="9321800" cy="912813"/>
          </a:xfrm>
        </p:spPr>
        <p:txBody>
          <a:bodyPr/>
          <a:lstStyle/>
          <a:p>
            <a:r>
              <a:rPr lang="ru-RU" sz="2400" b="1" dirty="0"/>
              <a:t>КАЛЕНДАРНЫЙ ПЛАН </a:t>
            </a:r>
            <a:br>
              <a:rPr lang="ru-RU" sz="2400" b="1" dirty="0"/>
            </a:br>
            <a:r>
              <a:rPr lang="ru-RU" sz="2400" b="1" dirty="0"/>
              <a:t>ПРОВЕДЕНИЯ ПРОЦЕДУРЫ ОЦЕНКИ КОМПЕТЕНЦИЙ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84DFE5-E1F1-44A9-8CAA-9B61CB279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36053"/>
              </p:ext>
            </p:extLst>
          </p:nvPr>
        </p:nvGraphicFramePr>
        <p:xfrm>
          <a:off x="1145512" y="1266093"/>
          <a:ext cx="10088544" cy="418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266">
                  <a:extLst>
                    <a:ext uri="{9D8B030D-6E8A-4147-A177-3AD203B41FA5}">
                      <a16:colId xmlns:a16="http://schemas.microsoft.com/office/drawing/2014/main" val="343603945"/>
                    </a:ext>
                  </a:extLst>
                </a:gridCol>
                <a:gridCol w="5144756">
                  <a:extLst>
                    <a:ext uri="{9D8B030D-6E8A-4147-A177-3AD203B41FA5}">
                      <a16:colId xmlns:a16="http://schemas.microsoft.com/office/drawing/2014/main" val="1630720152"/>
                    </a:ext>
                  </a:extLst>
                </a:gridCol>
                <a:gridCol w="2602522">
                  <a:extLst>
                    <a:ext uri="{9D8B030D-6E8A-4147-A177-3AD203B41FA5}">
                      <a16:colId xmlns:a16="http://schemas.microsoft.com/office/drawing/2014/main" val="1593233575"/>
                    </a:ext>
                  </a:extLst>
                </a:gridCol>
              </a:tblGrid>
              <a:tr h="39185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262023"/>
                  </a:ext>
                </a:extLst>
              </a:tr>
              <a:tr h="1487184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 Проведение оценки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Получение пароля доступа к архивированной папке с комплектами оценочных материалов. Распечатка контактным лицом комплектов оценочных материалов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 мая 2021 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6144"/>
                  </a:ext>
                </a:extLst>
              </a:tr>
              <a:tr h="1043167"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Проведение оценки компетенций в муниципальных образованиях.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Заполнение протоколов 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 мая 2021 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7731244"/>
                  </a:ext>
                </a:extLst>
              </a:tr>
              <a:tr h="1263961"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Проведение анкетирования участников оценки компетенций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18-19 мая 2021 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090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28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CED43-DF72-45F7-97E5-82810588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ПРОВЕДЕНИЕ ПРОЦЕДУРЫ ОЦЕНКИ КОМПЕТЕНЦИЙ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45FD-EC76-4A0A-B706-7734C317D50A}"/>
              </a:ext>
            </a:extLst>
          </p:cNvPr>
          <p:cNvSpPr txBox="1"/>
          <p:nvPr/>
        </p:nvSpPr>
        <p:spPr>
          <a:xfrm>
            <a:off x="2552280" y="1312558"/>
            <a:ext cx="932179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Ссылка на комплекты </a:t>
            </a:r>
            <a:r>
              <a:rPr lang="ru-RU" sz="2000" u="sng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https://cloud.mail.ru/public/MiHi/ETxK4FcwS</a:t>
            </a:r>
            <a:r>
              <a:rPr lang="ru-RU" sz="20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8.00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контактному лицу будет отправлен пароль доступа к папке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эл.почту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контактное лицо распечатывает комплекты на лазерном принтере (в соответствии с количеством участников и заявленными учебными предметами), проверяет готовность аудитории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9.45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участники оценки проходят в подготовленную аудиторию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9.55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контактное лицо включает в аудитории видеозапись, раздает комплекты, проводит инструктаж (это время не входит во время, отведенное на выполнение заданий)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10.00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участники приступают к выполнению заданий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180 минут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математика, литература, история, обществознание, география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210 минут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физика, химия, биология, русский язык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BBC14-7243-48E0-B716-952899614592}"/>
              </a:ext>
            </a:extLst>
          </p:cNvPr>
          <p:cNvSpPr txBox="1"/>
          <p:nvPr/>
        </p:nvSpPr>
        <p:spPr>
          <a:xfrm>
            <a:off x="170822" y="1312558"/>
            <a:ext cx="2257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18 мая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2021 г.</a:t>
            </a:r>
          </a:p>
        </p:txBody>
      </p:sp>
      <p:pic>
        <p:nvPicPr>
          <p:cNvPr id="6" name="Рисунок 5" descr="Часы">
            <a:extLst>
              <a:ext uri="{FF2B5EF4-FFF2-40B4-BE49-F238E27FC236}">
                <a16:creationId xmlns:a16="http://schemas.microsoft.com/office/drawing/2014/main" id="{E0697C7E-F457-495E-A3F7-1260BF030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91" y="2670505"/>
            <a:ext cx="1516990" cy="15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F492E-556E-4A64-A5CE-785CA4E3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Правила для участников оценки при выполнении работы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940A5-6AED-4596-845E-90A3689312DA}"/>
              </a:ext>
            </a:extLst>
          </p:cNvPr>
          <p:cNvSpPr txBox="1"/>
          <p:nvPr/>
        </p:nvSpPr>
        <p:spPr>
          <a:xfrm>
            <a:off x="2612571" y="1259175"/>
            <a:ext cx="932180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Участники оценки выполняют работу, используя для этого выданные им материалы в бумажной форме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Записи делаются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чёрной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гелевой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ручкой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Ответ необходимо вносить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только в поле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отведённое для записей (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 писать на обратной стороне листа!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Разрешается пользоваться черновиком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EE297-7C15-4ED0-A267-E35452E868A4}"/>
              </a:ext>
            </a:extLst>
          </p:cNvPr>
          <p:cNvSpPr txBox="1"/>
          <p:nvPr/>
        </p:nvSpPr>
        <p:spPr>
          <a:xfrm>
            <a:off x="2612572" y="3586795"/>
            <a:ext cx="9321800" cy="247760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аудитории во время процедуры участники оценки обязаны отключить свои мобильные телефоны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Запрещается пользоваться справочными материалами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Запрещается фотографировать, переписывать или каким-либо другим образом копировать материалы оценки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Запрещается выносить из аудитории листы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КИМов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(в том числе неиспользованные/незаполненные 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черновики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5F3969-8FA4-4E71-BEA6-61D45E4BD373}"/>
              </a:ext>
            </a:extLst>
          </p:cNvPr>
          <p:cNvSpPr/>
          <p:nvPr/>
        </p:nvSpPr>
        <p:spPr>
          <a:xfrm>
            <a:off x="595173" y="1851645"/>
            <a:ext cx="1303965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3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411AFC-81FB-4081-903F-327FC606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4450"/>
            <a:ext cx="9321800" cy="912813"/>
          </a:xfrm>
        </p:spPr>
        <p:txBody>
          <a:bodyPr/>
          <a:lstStyle/>
          <a:p>
            <a:r>
              <a:rPr lang="ru-RU" sz="2400" b="1" dirty="0"/>
              <a:t>КАЛЕНДАРНЫЙ ПЛАН </a:t>
            </a:r>
            <a:br>
              <a:rPr lang="ru-RU" sz="2400" b="1" dirty="0"/>
            </a:br>
            <a:r>
              <a:rPr lang="ru-RU" sz="2400" b="1" dirty="0"/>
              <a:t>ПРОВЕДЕНИЯ ПРОЦЕДУРЫ ОЦЕНКИ КОМПЕТЕНЦИЙ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84DFE5-E1F1-44A9-8CAA-9B61CB279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15085"/>
              </p:ext>
            </p:extLst>
          </p:nvPr>
        </p:nvGraphicFramePr>
        <p:xfrm>
          <a:off x="1145512" y="1266093"/>
          <a:ext cx="10088544" cy="467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266">
                  <a:extLst>
                    <a:ext uri="{9D8B030D-6E8A-4147-A177-3AD203B41FA5}">
                      <a16:colId xmlns:a16="http://schemas.microsoft.com/office/drawing/2014/main" val="343603945"/>
                    </a:ext>
                  </a:extLst>
                </a:gridCol>
                <a:gridCol w="5144756">
                  <a:extLst>
                    <a:ext uri="{9D8B030D-6E8A-4147-A177-3AD203B41FA5}">
                      <a16:colId xmlns:a16="http://schemas.microsoft.com/office/drawing/2014/main" val="1630720152"/>
                    </a:ext>
                  </a:extLst>
                </a:gridCol>
                <a:gridCol w="2602522">
                  <a:extLst>
                    <a:ext uri="{9D8B030D-6E8A-4147-A177-3AD203B41FA5}">
                      <a16:colId xmlns:a16="http://schemas.microsoft.com/office/drawing/2014/main" val="1593233575"/>
                    </a:ext>
                  </a:extLst>
                </a:gridCol>
              </a:tblGrid>
              <a:tr h="39185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262023"/>
                  </a:ext>
                </a:extLst>
              </a:tr>
              <a:tr h="1643365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 Формирование отчетов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Сканирование протоколов проведения и  комплектов оценочных материалов участников оценки. Пересылка оператору  протоколов проведения, комплектов оценочных материалов участников оценки, видеозаписей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18 мая 2021 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46144"/>
                  </a:ext>
                </a:extLst>
              </a:tr>
              <a:tr h="1371169"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Доставка контактным лицом оригиналов протоколов проведения, комплектов оценочных материалов участников оценки оператору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19-21 мая 2021 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731244"/>
                  </a:ext>
                </a:extLst>
              </a:tr>
              <a:tr h="1263961"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Загрузка протоколов проведения и комплектов оценочных материалов участников оценки в ФИС ОКО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19-21 мая 2021 г.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90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9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7CC1D-EBCD-4770-901D-78672668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ФОРМИРОВАНИЕ ОТЧЕТОВ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CFF1D-A2FF-4B86-AFE6-C5E536172D43}"/>
              </a:ext>
            </a:extLst>
          </p:cNvPr>
          <p:cNvSpPr txBox="1"/>
          <p:nvPr/>
        </p:nvSpPr>
        <p:spPr>
          <a:xfrm>
            <a:off x="1270972" y="1062650"/>
            <a:ext cx="232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ПРОТОКОЛ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74A8C-B54C-4BB3-A8AC-12DFCD08A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8" y="1514813"/>
            <a:ext cx="3791155" cy="4710938"/>
          </a:xfrm>
          <a:prstGeom prst="rect">
            <a:avLst/>
          </a:prstGeom>
          <a:ln>
            <a:solidFill>
              <a:srgbClr val="47576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648ADC-3430-446D-A969-2E7A0CCA9976}"/>
              </a:ext>
            </a:extLst>
          </p:cNvPr>
          <p:cNvSpPr txBox="1"/>
          <p:nvPr/>
        </p:nvSpPr>
        <p:spPr>
          <a:xfrm>
            <a:off x="6515347" y="1114703"/>
            <a:ext cx="382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ОЦЕНОЧНЫЕ МАТЕРИАЛЫ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39AEC0-5633-4AE8-9456-FE7AFFBB0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30" y="1672969"/>
            <a:ext cx="3612159" cy="3773317"/>
          </a:xfrm>
          <a:prstGeom prst="rect">
            <a:avLst/>
          </a:prstGeom>
          <a:ln>
            <a:solidFill>
              <a:srgbClr val="475762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43700C-9B15-42EC-8079-81B312964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28" y="1672969"/>
            <a:ext cx="3528782" cy="3212934"/>
          </a:xfrm>
          <a:prstGeom prst="rect">
            <a:avLst/>
          </a:prstGeom>
          <a:ln>
            <a:solidFill>
              <a:srgbClr val="475762"/>
            </a:solidFill>
          </a:ln>
        </p:spPr>
      </p:pic>
    </p:spTree>
    <p:extLst>
      <p:ext uri="{BB962C8B-B14F-4D97-AF65-F5344CB8AC3E}">
        <p14:creationId xmlns:p14="http://schemas.microsoft.com/office/powerpoint/2010/main" val="132471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99DF6-30AC-4F7E-A99A-B84638C1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ФОРМИРОВАНИЕ ОТЧЕТОВ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3A040A-D527-472C-AF6B-DC5B61970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" y="1866251"/>
            <a:ext cx="5120442" cy="3630993"/>
          </a:xfrm>
          <a:prstGeom prst="rect">
            <a:avLst/>
          </a:prstGeom>
          <a:ln>
            <a:solidFill>
              <a:srgbClr val="475762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2A4DE-30DA-4F2F-93CC-669945D31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2" y="1450456"/>
            <a:ext cx="5438763" cy="1737383"/>
          </a:xfrm>
          <a:prstGeom prst="rect">
            <a:avLst/>
          </a:prstGeom>
          <a:ln>
            <a:solidFill>
              <a:srgbClr val="475762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496E53-8F7E-4165-945D-A0D8A1291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2" y="3493110"/>
            <a:ext cx="5438763" cy="2183873"/>
          </a:xfrm>
          <a:prstGeom prst="rect">
            <a:avLst/>
          </a:prstGeom>
          <a:ln>
            <a:solidFill>
              <a:srgbClr val="4E606C"/>
            </a:solidFill>
          </a:ln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A8E2AD4-A409-4DDB-BB3A-D36957E23625}"/>
              </a:ext>
            </a:extLst>
          </p:cNvPr>
          <p:cNvSpPr/>
          <p:nvPr/>
        </p:nvSpPr>
        <p:spPr>
          <a:xfrm>
            <a:off x="615600" y="2130623"/>
            <a:ext cx="988945" cy="520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A0D51EA-D6ED-4410-8CCF-E5B25CC237D2}"/>
              </a:ext>
            </a:extLst>
          </p:cNvPr>
          <p:cNvSpPr/>
          <p:nvPr/>
        </p:nvSpPr>
        <p:spPr>
          <a:xfrm>
            <a:off x="6614366" y="1734725"/>
            <a:ext cx="1020502" cy="49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C031D88-085E-44C7-9350-4DB89A93E55F}"/>
              </a:ext>
            </a:extLst>
          </p:cNvPr>
          <p:cNvSpPr/>
          <p:nvPr/>
        </p:nvSpPr>
        <p:spPr>
          <a:xfrm>
            <a:off x="6480551" y="3681748"/>
            <a:ext cx="1236093" cy="627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F381092-8FA7-4412-AA39-0896AE76126A}"/>
              </a:ext>
            </a:extLst>
          </p:cNvPr>
          <p:cNvSpPr/>
          <p:nvPr/>
        </p:nvSpPr>
        <p:spPr>
          <a:xfrm>
            <a:off x="9077093" y="168900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99E646E-44F5-4056-8047-C76D3953D2BA}"/>
              </a:ext>
            </a:extLst>
          </p:cNvPr>
          <p:cNvSpPr/>
          <p:nvPr/>
        </p:nvSpPr>
        <p:spPr>
          <a:xfrm>
            <a:off x="9077093" y="1738027"/>
            <a:ext cx="1132963" cy="5390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1133848-2BE0-419E-A5DA-5E03791246C0}"/>
              </a:ext>
            </a:extLst>
          </p:cNvPr>
          <p:cNvSpPr/>
          <p:nvPr/>
        </p:nvSpPr>
        <p:spPr>
          <a:xfrm>
            <a:off x="1021145" y="2979898"/>
            <a:ext cx="1035884" cy="4158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F902007-8A01-4D34-94F1-7390D9CCA7AA}"/>
              </a:ext>
            </a:extLst>
          </p:cNvPr>
          <p:cNvCxnSpPr/>
          <p:nvPr/>
        </p:nvCxnSpPr>
        <p:spPr>
          <a:xfrm flipH="1">
            <a:off x="2085278" y="2224828"/>
            <a:ext cx="6913756" cy="8529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D55972D-DBBB-4EF0-8F14-9B7AB945D668}"/>
              </a:ext>
            </a:extLst>
          </p:cNvPr>
          <p:cNvCxnSpPr/>
          <p:nvPr/>
        </p:nvCxnSpPr>
        <p:spPr>
          <a:xfrm>
            <a:off x="9656956" y="2314148"/>
            <a:ext cx="0" cy="1367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838FAF0-C5C3-401C-A906-08964B35F569}"/>
              </a:ext>
            </a:extLst>
          </p:cNvPr>
          <p:cNvSpPr/>
          <p:nvPr/>
        </p:nvSpPr>
        <p:spPr>
          <a:xfrm>
            <a:off x="8999034" y="3739632"/>
            <a:ext cx="1211020" cy="6063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BBB46-419D-4D7C-A182-AAB3AD917C8D}"/>
              </a:ext>
            </a:extLst>
          </p:cNvPr>
          <p:cNvSpPr txBox="1"/>
          <p:nvPr/>
        </p:nvSpPr>
        <p:spPr>
          <a:xfrm>
            <a:off x="880906" y="5793346"/>
            <a:ext cx="441457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Все записи – черной </a:t>
            </a:r>
            <a:r>
              <a:rPr lang="ru-RU" sz="2000" b="1" dirty="0" err="1"/>
              <a:t>гелевой</a:t>
            </a:r>
            <a:r>
              <a:rPr lang="ru-RU" sz="2000" b="1" dirty="0"/>
              <a:t> ручкой!</a:t>
            </a:r>
          </a:p>
        </p:txBody>
      </p:sp>
    </p:spTree>
    <p:extLst>
      <p:ext uri="{BB962C8B-B14F-4D97-AF65-F5344CB8AC3E}">
        <p14:creationId xmlns:p14="http://schemas.microsoft.com/office/powerpoint/2010/main" val="30403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6C4E5-6A9C-4B7E-920F-28DB05BD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ФОРМИРОВАНИЕ ОТЧЕТОВ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7B1A6-1F4E-4F4F-AD4B-DA7926750D71}"/>
              </a:ext>
            </a:extLst>
          </p:cNvPr>
          <p:cNvSpPr txBox="1"/>
          <p:nvPr/>
        </p:nvSpPr>
        <p:spPr>
          <a:xfrm>
            <a:off x="760141" y="1893368"/>
            <a:ext cx="1067171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Протокол сканируется отдельно от работ учителей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Сканирование работ учителей: титульный лист, сама работа (проверить очередность листов), листы без ответов – тоже сканировать!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Сканирование работ –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ПОСТРАНИЧНОЕ</a:t>
            </a:r>
            <a:endParaRPr lang="ru-RU" sz="24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Черновики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сканируются 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и не возвращаются учителям!</a:t>
            </a:r>
            <a:endParaRPr lang="ru-RU" sz="2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12A1F-40FE-4E40-BF71-F38DDA8C7797}"/>
              </a:ext>
            </a:extLst>
          </p:cNvPr>
          <p:cNvSpPr txBox="1"/>
          <p:nvPr/>
        </p:nvSpPr>
        <p:spPr>
          <a:xfrm>
            <a:off x="3926624" y="1309039"/>
            <a:ext cx="380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СКАНИРОВАНИЕ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00978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09474-CA82-4838-A0F9-0CF72950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ФОРМИРОВАНИЕ ОТЧЕТОВ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A5A84-0605-40BB-94D3-51C1593529FF}"/>
              </a:ext>
            </a:extLst>
          </p:cNvPr>
          <p:cNvSpPr txBox="1"/>
          <p:nvPr/>
        </p:nvSpPr>
        <p:spPr>
          <a:xfrm>
            <a:off x="760141" y="1815873"/>
            <a:ext cx="106717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34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Скан протокола отправить </a:t>
            </a: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18 мая 2021г. 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эл.адрес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сразу после завершения процедуры оценки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76234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Скан работ учителей отправить </a:t>
            </a: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мая 2021г. 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эл.адрес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udalov@kipk.ru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копия на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marL="276234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Видеозаписи или ссылки на них отправить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до 21 мая 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эл.адрес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udalov@kipk.ru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(копия на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276234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Бумажные оригиналы протоколов проведения и заполненных комплектов оценочных материалов необходимо предоставить </a:t>
            </a:r>
            <a:b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до 21 мая 2021 г.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в ККИПК по адресу 660079 </a:t>
            </a:r>
            <a:r>
              <a:rPr lang="ru-RU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г.Красноярск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ул.Матросова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19, </a:t>
            </a:r>
            <a:r>
              <a:rPr lang="ru-RU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каб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3-17 </a:t>
            </a:r>
            <a:r>
              <a:rPr lang="ru-RU" sz="2400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Неговоровой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В.А. (можно почтовой отправкой)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sz="20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B4694-FB49-4DFE-A38B-D6152D433487}"/>
              </a:ext>
            </a:extLst>
          </p:cNvPr>
          <p:cNvSpPr txBox="1"/>
          <p:nvPr/>
        </p:nvSpPr>
        <p:spPr>
          <a:xfrm>
            <a:off x="3904321" y="1097166"/>
            <a:ext cx="380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ОТПРАВКА</a:t>
            </a:r>
          </a:p>
        </p:txBody>
      </p:sp>
    </p:spTree>
    <p:extLst>
      <p:ext uri="{BB962C8B-B14F-4D97-AF65-F5344CB8AC3E}">
        <p14:creationId xmlns:p14="http://schemas.microsoft.com/office/powerpoint/2010/main" val="3979033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1CB71-85B0-4B87-8B74-A2BED52A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АНКЕТИРОВАНИЕ УЧАСТНИКОВ ОЦЕНКИ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C8CCA6-A89D-485F-9187-27EB2B74EA6E}"/>
              </a:ext>
            </a:extLst>
          </p:cNvPr>
          <p:cNvSpPr/>
          <p:nvPr/>
        </p:nvSpPr>
        <p:spPr>
          <a:xfrm>
            <a:off x="866078" y="1397454"/>
            <a:ext cx="104598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34" lvl="0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Обязательное</a:t>
            </a: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анкетирование участников оценки по ссылке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https://checklist.obrnadzor.gov.ru</a:t>
            </a:r>
            <a:r>
              <a:rPr lang="en-US" dirty="0"/>
              <a:t> 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76234" lvl="0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Логин и пароль для входа в систему анкетирования персонифицированные для участников оценки. Формируются автоматически после загрузки всех электронных протоколов </a:t>
            </a:r>
            <a:b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ФИС ОКО.</a:t>
            </a:r>
          </a:p>
          <a:p>
            <a:pPr marL="276234" lvl="0" indent="-276234" algn="just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 мая 2021 г. </a:t>
            </a:r>
            <a:r>
              <a:rPr lang="ru-RU" altLang="ru-RU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будут разосланы на электронную почту каждому участнику оценки логин и пароль. Участники могут пройти анкетирование дома и отписаться контактному лицу о его выполнении. Контактное лицо информирует регионального оператора о прохождении всеми педагогами муниципалитета  процедуры анкетирования до 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 мая 2021г. включительно</a:t>
            </a:r>
          </a:p>
        </p:txBody>
      </p:sp>
    </p:spTree>
    <p:extLst>
      <p:ext uri="{BB962C8B-B14F-4D97-AF65-F5344CB8AC3E}">
        <p14:creationId xmlns:p14="http://schemas.microsoft.com/office/powerpoint/2010/main" val="71288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КОМАНДА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093" y="1326382"/>
            <a:ext cx="8928641" cy="4511710"/>
          </a:xfrm>
        </p:spPr>
        <p:txBody>
          <a:bodyPr/>
          <a:lstStyle/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b="1" dirty="0"/>
              <a:t>Догиль Марина Борисовна </a:t>
            </a:r>
            <a:r>
              <a:rPr lang="ru-RU" sz="2000" dirty="0"/>
              <a:t>(МОКК) – куратор</a:t>
            </a: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ru-RU" sz="2000" b="1" dirty="0"/>
              <a:t>Андреева Светлана Юрьевна </a:t>
            </a:r>
            <a:r>
              <a:rPr lang="ru-RU" sz="2000" dirty="0"/>
              <a:t>(ККИПК) – содержательные и организационные вопросы, </a:t>
            </a:r>
            <a:r>
              <a:rPr lang="en-US" sz="2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propektor@kipk.ru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b="1" dirty="0"/>
              <a:t>Солянкина Наталья Леонидовна </a:t>
            </a:r>
            <a:r>
              <a:rPr lang="ru-RU" sz="2000" dirty="0"/>
              <a:t>(КК ИПК) – содержательные и  организационные вопросы,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solyankina@kipk.ru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b="1" dirty="0"/>
              <a:t>Неговорова Вера Александровна </a:t>
            </a:r>
            <a:r>
              <a:rPr lang="ru-RU" sz="2000" dirty="0"/>
              <a:t>(КК ИПК) – вопросы по рассылке информации, </a:t>
            </a:r>
            <a:r>
              <a:rPr lang="en-US" sz="20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endParaRPr lang="ru-RU" sz="2000" dirty="0">
              <a:solidFill>
                <a:srgbClr val="C00000"/>
              </a:solidFill>
            </a:endParaRP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/>
              <a:t>Удалов Василий Аркадьевич </a:t>
            </a:r>
            <a:r>
              <a:rPr lang="ru-RU" sz="2000" dirty="0"/>
              <a:t>(КК ИПК)  - техническая поддержка процедур оценки </a:t>
            </a:r>
            <a:r>
              <a:rPr lang="en-US" sz="20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udalov@kipk.ru</a:t>
            </a:r>
            <a:endParaRPr lang="en-US" sz="2000" dirty="0">
              <a:solidFill>
                <a:srgbClr val="C00000"/>
              </a:solidFill>
            </a:endParaRPr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4680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862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70614" y="2721381"/>
            <a:ext cx="3292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75762"/>
                </a:solidFill>
              </a:rPr>
              <a:t>СПАСИБО </a:t>
            </a:r>
          </a:p>
          <a:p>
            <a:r>
              <a:rPr lang="ru-RU" sz="3600" b="1" dirty="0">
                <a:solidFill>
                  <a:srgbClr val="475762"/>
                </a:solidFill>
              </a:rPr>
              <a:t>ЗА ВНИМАНИЕ!</a:t>
            </a:r>
          </a:p>
        </p:txBody>
      </p:sp>
      <p:pic>
        <p:nvPicPr>
          <p:cNvPr id="1026" name="Picture 2" descr="https://im0-tub-ru.yandex.net/i?id=a893bf91a56769c27539df4f6fffb2eb-l&amp;ref=rim&amp;n=13&amp;w=1080&amp;h=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" y="1045028"/>
            <a:ext cx="5449906" cy="5429720"/>
          </a:xfrm>
          <a:prstGeom prst="rect">
            <a:avLst/>
          </a:prstGeom>
          <a:noFill/>
          <a:ln w="57150">
            <a:solidFill>
              <a:srgbClr val="4E60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0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B48608-0F76-463D-AF72-4E4B857E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3979"/>
            <a:ext cx="9321800" cy="912568"/>
          </a:xfrm>
        </p:spPr>
        <p:txBody>
          <a:bodyPr/>
          <a:lstStyle/>
          <a:p>
            <a:r>
              <a:rPr lang="ru-RU" sz="2800" b="1" dirty="0"/>
              <a:t>ОЦЕНКА КОМПЕТЕНТНОСТИ УЧИТЕЛЕЙ </a:t>
            </a:r>
            <a:endParaRPr lang="ru-RU" sz="40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A1AD39-AE88-46D7-B665-84DB9E7C0219}"/>
              </a:ext>
            </a:extLst>
          </p:cNvPr>
          <p:cNvSpPr/>
          <p:nvPr/>
        </p:nvSpPr>
        <p:spPr>
          <a:xfrm>
            <a:off x="2562330" y="1274563"/>
            <a:ext cx="92344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endParaRPr lang="ru-RU" sz="1100" dirty="0"/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Оценка является частью комплексной системы научно-методического сопровождения педагогических работников 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Система профессионального роста может быть построена только при участии наиболее квалифицированной части педагогического сообщества – методического актива, который должен быть заранее отобран с помощью отдельного этапа оценки </a:t>
            </a: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urier New" panose="02070309020205020404" pitchFamily="49" charset="0"/>
              </a:rPr>
              <a:t>	</a:t>
            </a:r>
            <a:r>
              <a:rPr lang="ru-RU" b="1" dirty="0">
                <a:latin typeface="Calibri" panose="020F0502020204030204" pitchFamily="34" charset="0"/>
              </a:rPr>
              <a:t>1 этап </a:t>
            </a:r>
            <a:r>
              <a:rPr lang="ru-RU" dirty="0">
                <a:latin typeface="Calibri" panose="020F0502020204030204" pitchFamily="34" charset="0"/>
              </a:rPr>
              <a:t>– отбор методического актива (оценка методической компетентности)</a:t>
            </a:r>
          </a:p>
          <a:p>
            <a:pPr lvl="1"/>
            <a:r>
              <a:rPr lang="ru-RU" dirty="0"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urier New" panose="02070309020205020404" pitchFamily="49" charset="0"/>
              </a:rPr>
              <a:t>	</a:t>
            </a:r>
            <a:r>
              <a:rPr lang="ru-RU" b="1" dirty="0">
                <a:latin typeface="Calibri" panose="020F0502020204030204" pitchFamily="34" charset="0"/>
              </a:rPr>
              <a:t>2 этап </a:t>
            </a:r>
            <a:r>
              <a:rPr lang="ru-RU" dirty="0">
                <a:latin typeface="Calibri" panose="020F0502020204030204" pitchFamily="34" charset="0"/>
              </a:rPr>
              <a:t>– оценка предметной и методической компетентности учителей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76234" indent="-276234" fontAlgn="base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Оценивается выполнение действий, характерных для реальной профессиональной деятельности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3551EA-66F4-4BD4-B404-B9B2DBB6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4" y="2483305"/>
            <a:ext cx="1750542" cy="18913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6807E6-5B1D-42C7-984D-9EB6EACE2626}"/>
              </a:ext>
            </a:extLst>
          </p:cNvPr>
          <p:cNvSpPr/>
          <p:nvPr/>
        </p:nvSpPr>
        <p:spPr>
          <a:xfrm>
            <a:off x="3486778" y="3938954"/>
            <a:ext cx="7656844" cy="401934"/>
          </a:xfrm>
          <a:prstGeom prst="rect">
            <a:avLst/>
          </a:prstGeom>
          <a:noFill/>
          <a:ln>
            <a:solidFill>
              <a:srgbClr val="E95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9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BB48608-0F76-463D-AF72-4E4B857E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0" y="43979"/>
            <a:ext cx="9321800" cy="912568"/>
          </a:xfrm>
        </p:spPr>
        <p:txBody>
          <a:bodyPr/>
          <a:lstStyle/>
          <a:p>
            <a:r>
              <a:rPr lang="ru-RU" b="1" dirty="0"/>
              <a:t>ОЦЕНКА КАК ЧАСТЬ СИСТЕМЫ ПРОФЕССИОНАЛЬНОГО РОСТА ПЕДАГОГИЧЕСКИХ РАБОТНИКОВ </a:t>
            </a:r>
            <a:endParaRPr lang="ru-RU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3551EA-66F4-4BD4-B404-B9B2DBB6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4" y="2483305"/>
            <a:ext cx="1750542" cy="1891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0B6CE3-D9A3-46C6-9014-D07802FF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335" y="1590435"/>
            <a:ext cx="8246534" cy="43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FEB15-AF6A-45F0-A245-591A314E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ШКОЛА СОВРЕМЕННОГО УЧИТЕЛЯ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4E44B-AD5A-4AA9-A941-62CC8DD12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135034"/>
            <a:ext cx="7748884" cy="51795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9E282A-60DE-4ABC-B877-EBCDEABA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70" y="1251739"/>
            <a:ext cx="701228" cy="4733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2274F-D503-47BC-803F-E9213879145E}"/>
              </a:ext>
            </a:extLst>
          </p:cNvPr>
          <p:cNvSpPr txBox="1"/>
          <p:nvPr/>
        </p:nvSpPr>
        <p:spPr>
          <a:xfrm>
            <a:off x="9691984" y="3200063"/>
            <a:ext cx="234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28.06 – 09.07.2021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проверка работ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до 02.08.2021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7EF9CBD-8190-4366-8ABF-FF1E056D5AA1}"/>
              </a:ext>
            </a:extLst>
          </p:cNvPr>
          <p:cNvCxnSpPr>
            <a:cxnSpLocks/>
          </p:cNvCxnSpPr>
          <p:nvPr/>
        </p:nvCxnSpPr>
        <p:spPr>
          <a:xfrm>
            <a:off x="9535886" y="1993277"/>
            <a:ext cx="0" cy="419650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CA641B-4A7C-4DE6-BC67-5A1B9E450D50}"/>
              </a:ext>
            </a:extLst>
          </p:cNvPr>
          <p:cNvSpPr txBox="1"/>
          <p:nvPr/>
        </p:nvSpPr>
        <p:spPr>
          <a:xfrm>
            <a:off x="9691984" y="2060580"/>
            <a:ext cx="234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17.05 – 21.05.2021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5C825-D117-4957-89A0-7068CB8DAEA1}"/>
              </a:ext>
            </a:extLst>
          </p:cNvPr>
          <p:cNvSpPr txBox="1"/>
          <p:nvPr/>
        </p:nvSpPr>
        <p:spPr>
          <a:xfrm>
            <a:off x="9691984" y="4583031"/>
            <a:ext cx="234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13.09 – 24.09.2021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проверка работ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до 15.10.2021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8418A8-DFAB-4559-853F-7B025F48A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612" y="1080709"/>
            <a:ext cx="844611" cy="91256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B761E7D-3915-4D27-ACF2-054EA2AAB928}"/>
              </a:ext>
            </a:extLst>
          </p:cNvPr>
          <p:cNvSpPr/>
          <p:nvPr/>
        </p:nvSpPr>
        <p:spPr>
          <a:xfrm>
            <a:off x="1943100" y="1993277"/>
            <a:ext cx="10090141" cy="559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2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F09A7A-D815-4846-9251-D106249E4190}"/>
              </a:ext>
            </a:extLst>
          </p:cNvPr>
          <p:cNvSpPr/>
          <p:nvPr/>
        </p:nvSpPr>
        <p:spPr>
          <a:xfrm>
            <a:off x="6651521" y="5225740"/>
            <a:ext cx="2339439" cy="1021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приложения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E3BA8-7E7C-4891-9DF2-D6E326E6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СТРУКТУРА И СОДЕРЖАНИЕ</a:t>
            </a:r>
            <a:br>
              <a:rPr lang="ru-RU" sz="2800" b="1" dirty="0"/>
            </a:br>
            <a:r>
              <a:rPr lang="ru-RU" sz="2800" b="1" dirty="0"/>
              <a:t>КОМПЛЕКТА ОЦЕНОЧНЫХ МАТЕРИАЛОВ</a:t>
            </a:r>
            <a:endParaRPr lang="ru-RU" sz="28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1A5958D-A034-4B9D-9612-119F26E33C66}"/>
              </a:ext>
            </a:extLst>
          </p:cNvPr>
          <p:cNvGrpSpPr/>
          <p:nvPr/>
        </p:nvGrpSpPr>
        <p:grpSpPr>
          <a:xfrm>
            <a:off x="4708358" y="4094459"/>
            <a:ext cx="2338923" cy="2338923"/>
            <a:chOff x="4720699" y="2786115"/>
            <a:chExt cx="2338923" cy="2338923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3B9C2DD-CF20-4B9A-8F61-42D6B2C91851}"/>
                </a:ext>
              </a:extLst>
            </p:cNvPr>
            <p:cNvSpPr/>
            <p:nvPr/>
          </p:nvSpPr>
          <p:spPr>
            <a:xfrm>
              <a:off x="4720699" y="2786115"/>
              <a:ext cx="2338923" cy="233892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>
              <a:extLst>
                <a:ext uri="{FF2B5EF4-FFF2-40B4-BE49-F238E27FC236}">
                  <a16:creationId xmlns:a16="http://schemas.microsoft.com/office/drawing/2014/main" id="{81FA6AB8-6176-4C80-A8B4-76BDBE24E0B1}"/>
                </a:ext>
              </a:extLst>
            </p:cNvPr>
            <p:cNvSpPr txBox="1"/>
            <p:nvPr/>
          </p:nvSpPr>
          <p:spPr>
            <a:xfrm>
              <a:off x="5063226" y="3128642"/>
              <a:ext cx="1653869" cy="1653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b="1" kern="1200" dirty="0">
                  <a:solidFill>
                    <a:srgbClr val="C00000"/>
                  </a:solidFill>
                </a:rPr>
                <a:t>ЗАДАНИЕ</a:t>
              </a:r>
            </a:p>
          </p:txBody>
        </p:sp>
      </p:grp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4B5601A2-501E-485A-A126-819F08E6C5D4}"/>
              </a:ext>
            </a:extLst>
          </p:cNvPr>
          <p:cNvSpPr/>
          <p:nvPr/>
        </p:nvSpPr>
        <p:spPr>
          <a:xfrm rot="2374107" flipH="1">
            <a:off x="3770470" y="3844733"/>
            <a:ext cx="1311934" cy="83712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1196B2E-CC1C-4BB9-BC4F-E536B85E1343}"/>
              </a:ext>
            </a:extLst>
          </p:cNvPr>
          <p:cNvGrpSpPr/>
          <p:nvPr/>
        </p:nvGrpSpPr>
        <p:grpSpPr>
          <a:xfrm>
            <a:off x="1783585" y="2254514"/>
            <a:ext cx="2221976" cy="1777581"/>
            <a:chOff x="1795926" y="946170"/>
            <a:chExt cx="2221976" cy="177758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F835484-A1A6-4F79-BE28-FA568CA932A8}"/>
                </a:ext>
              </a:extLst>
            </p:cNvPr>
            <p:cNvSpPr/>
            <p:nvPr/>
          </p:nvSpPr>
          <p:spPr>
            <a:xfrm>
              <a:off x="1795926" y="946170"/>
              <a:ext cx="2221976" cy="177758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: скругленные углы 7">
              <a:extLst>
                <a:ext uri="{FF2B5EF4-FFF2-40B4-BE49-F238E27FC236}">
                  <a16:creationId xmlns:a16="http://schemas.microsoft.com/office/drawing/2014/main" id="{EC209228-54E2-48A5-A95E-34581D88F843}"/>
                </a:ext>
              </a:extLst>
            </p:cNvPr>
            <p:cNvSpPr txBox="1"/>
            <p:nvPr/>
          </p:nvSpPr>
          <p:spPr>
            <a:xfrm>
              <a:off x="1847990" y="998234"/>
              <a:ext cx="2117848" cy="1673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solidFill>
                    <a:srgbClr val="002060"/>
                  </a:solidFill>
                </a:rPr>
                <a:t>ПРЕДМЕТНАЯ ПОДГОТОВКА</a:t>
              </a:r>
            </a:p>
          </p:txBody>
        </p:sp>
      </p:grp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A29C7986-0458-4655-A270-9E0E6FC875C1}"/>
              </a:ext>
            </a:extLst>
          </p:cNvPr>
          <p:cNvSpPr/>
          <p:nvPr/>
        </p:nvSpPr>
        <p:spPr>
          <a:xfrm rot="16200000">
            <a:off x="5303315" y="3204168"/>
            <a:ext cx="1182851" cy="811723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610EDEB-F0DA-4CD7-A715-5E1B9058B280}"/>
              </a:ext>
            </a:extLst>
          </p:cNvPr>
          <p:cNvGrpSpPr/>
          <p:nvPr/>
        </p:nvGrpSpPr>
        <p:grpSpPr>
          <a:xfrm>
            <a:off x="4766831" y="1308874"/>
            <a:ext cx="2221976" cy="1777581"/>
            <a:chOff x="4779172" y="530"/>
            <a:chExt cx="2221976" cy="177758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39745F78-E001-4045-9E70-A9202930E331}"/>
                </a:ext>
              </a:extLst>
            </p:cNvPr>
            <p:cNvSpPr/>
            <p:nvPr/>
          </p:nvSpPr>
          <p:spPr>
            <a:xfrm>
              <a:off x="4779172" y="530"/>
              <a:ext cx="2221976" cy="177758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: скругленные углы 10">
              <a:extLst>
                <a:ext uri="{FF2B5EF4-FFF2-40B4-BE49-F238E27FC236}">
                  <a16:creationId xmlns:a16="http://schemas.microsoft.com/office/drawing/2014/main" id="{501B74F4-3B27-47C5-B2B7-9148929B96CC}"/>
                </a:ext>
              </a:extLst>
            </p:cNvPr>
            <p:cNvSpPr txBox="1"/>
            <p:nvPr/>
          </p:nvSpPr>
          <p:spPr>
            <a:xfrm>
              <a:off x="4831236" y="52594"/>
              <a:ext cx="2117848" cy="1673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solidFill>
                    <a:srgbClr val="002060"/>
                  </a:solidFill>
                </a:rPr>
                <a:t>МЕТОДИКА ПРЕПОДАВАНИЯ</a:t>
              </a:r>
            </a:p>
          </p:txBody>
        </p:sp>
      </p:grp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0D78B1BD-CE5A-4D33-8047-BAEC21E7F30A}"/>
              </a:ext>
            </a:extLst>
          </p:cNvPr>
          <p:cNvSpPr/>
          <p:nvPr/>
        </p:nvSpPr>
        <p:spPr>
          <a:xfrm rot="19682025">
            <a:off x="6687510" y="3890755"/>
            <a:ext cx="1035812" cy="666593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9254298-DB89-4266-8B73-507BE0ED30BB}"/>
              </a:ext>
            </a:extLst>
          </p:cNvPr>
          <p:cNvGrpSpPr/>
          <p:nvPr/>
        </p:nvGrpSpPr>
        <p:grpSpPr>
          <a:xfrm>
            <a:off x="7503150" y="2257056"/>
            <a:ext cx="2221976" cy="1777581"/>
            <a:chOff x="7515491" y="948712"/>
            <a:chExt cx="2221976" cy="1777581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6A00506-00C9-4499-BDC3-32E25A6EB2EC}"/>
                </a:ext>
              </a:extLst>
            </p:cNvPr>
            <p:cNvSpPr/>
            <p:nvPr/>
          </p:nvSpPr>
          <p:spPr>
            <a:xfrm>
              <a:off x="7515491" y="948712"/>
              <a:ext cx="2221976" cy="177758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D6029EE2-D763-443E-9FB2-2BF54743D585}"/>
                </a:ext>
              </a:extLst>
            </p:cNvPr>
            <p:cNvSpPr txBox="1"/>
            <p:nvPr/>
          </p:nvSpPr>
          <p:spPr>
            <a:xfrm>
              <a:off x="7567555" y="1000776"/>
              <a:ext cx="2117848" cy="1673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200" b="1" kern="1200" dirty="0">
                  <a:solidFill>
                    <a:srgbClr val="002060"/>
                  </a:solidFill>
                </a:rPr>
                <a:t>ОЦЕНИВАНИЕ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03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90808-3E5D-4E4F-9500-3951AE5A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ПРИМЕРЫ ЗАДАНИЙ ДЛЯ 1 ЭТАПА (МЕТОДИЧЕСКИЙ АКТИВ)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AF66B6-3C51-4482-9DAD-B5660AC9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381221"/>
            <a:ext cx="11349038" cy="4888950"/>
          </a:xfrm>
        </p:spPr>
        <p:txBody>
          <a:bodyPr/>
          <a:lstStyle/>
          <a:p>
            <a:r>
              <a:rPr lang="ru-RU" sz="1800" dirty="0"/>
              <a:t>Подобрать материал на урок по данной теме для «сильного» и для «слабого» класса, обосновать выбор </a:t>
            </a:r>
          </a:p>
          <a:p>
            <a:r>
              <a:rPr lang="ru-RU" sz="1800" dirty="0"/>
              <a:t>Спланировать несколько тем крупного раздела для «сильных» и для «слабых» обучающихся, обосновать выбор </a:t>
            </a:r>
          </a:p>
          <a:p>
            <a:r>
              <a:rPr lang="ru-RU" sz="1800" dirty="0"/>
              <a:t>Сформулировать возможные результаты урока по данной теме для «слабого» и для «сильного» обучающихся и предложить учебный материал для достижения этих результатов (перечислить теоретические пункты, кратко описать 3-4 модели заданий) </a:t>
            </a:r>
          </a:p>
          <a:p>
            <a:r>
              <a:rPr lang="ru-RU" sz="1800" dirty="0"/>
              <a:t>Описать и обосновать особые условия для учащегося с ОВЗ </a:t>
            </a:r>
          </a:p>
          <a:p>
            <a:r>
              <a:rPr lang="ru-RU" sz="1800" dirty="0"/>
              <a:t>Найти ошибки в решении или ответе обучающегося, объяснить, в чем они состоят, предложить способ отработки </a:t>
            </a:r>
          </a:p>
          <a:p>
            <a:r>
              <a:rPr lang="ru-RU" sz="1800" dirty="0"/>
              <a:t>Оценить развернутый ответ обучающегося по стандартизированным критериям </a:t>
            </a:r>
          </a:p>
          <a:p>
            <a:r>
              <a:rPr lang="ru-RU" sz="1800" dirty="0"/>
              <a:t>По заданным таблицам процентов выполнения заданий (ВПР) двумя классами провести сравнение качества подготовки обучающихся в этих классах, выявить типичные ошибки и предложить пути отработки в каждом классе, дать рекомендации по индивидуализации работы в каждом классе </a:t>
            </a:r>
          </a:p>
          <a:p>
            <a:r>
              <a:rPr lang="ru-RU" sz="1800" dirty="0"/>
              <a:t>Объяснить появление типовых ошибок на экзаменах (на основе вееров ответов ЕГЭ или ОГЭ)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9358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8A12B-FF86-4EBE-88C3-CCCDDD91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СТРУКТУРА И СОДЕРЖАНИЕ</a:t>
            </a:r>
            <a:br>
              <a:rPr lang="ru-RU" sz="2800" b="1" dirty="0"/>
            </a:br>
            <a:r>
              <a:rPr lang="ru-RU" sz="2800" b="1" dirty="0"/>
              <a:t>КОМПЛЕКТА ОЦЕНОЧНЫХ МАТЕРИАЛОВ</a:t>
            </a:r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E039C6-17BC-4778-A22A-7B2BBEB8A916}"/>
              </a:ext>
            </a:extLst>
          </p:cNvPr>
          <p:cNvGrpSpPr/>
          <p:nvPr/>
        </p:nvGrpSpPr>
        <p:grpSpPr>
          <a:xfrm>
            <a:off x="2943922" y="1103969"/>
            <a:ext cx="8419171" cy="5284341"/>
            <a:chOff x="2708335" y="-996324"/>
            <a:chExt cx="11614067" cy="7623958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5DF7CDE8-4029-4BCA-883F-4984C44AE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08335" y="-996324"/>
              <a:ext cx="11614067" cy="762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FE3039F-D95D-4E78-B393-10A92D447CAD}"/>
                </a:ext>
              </a:extLst>
            </p:cNvPr>
            <p:cNvGrpSpPr/>
            <p:nvPr/>
          </p:nvGrpSpPr>
          <p:grpSpPr>
            <a:xfrm>
              <a:off x="2708335" y="5914507"/>
              <a:ext cx="11281558" cy="411680"/>
              <a:chOff x="166255" y="7148946"/>
              <a:chExt cx="11281558" cy="411680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585070D3-EAEC-4A70-A0C8-F323109E3076}"/>
                  </a:ext>
                </a:extLst>
              </p:cNvPr>
              <p:cNvCxnSpPr/>
              <p:nvPr/>
            </p:nvCxnSpPr>
            <p:spPr>
              <a:xfrm flipV="1">
                <a:off x="209797" y="7457704"/>
                <a:ext cx="1025237" cy="7919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3ED199F9-FDEA-4584-87D3-4CE39791C992}"/>
                  </a:ext>
                </a:extLst>
              </p:cNvPr>
              <p:cNvGrpSpPr/>
              <p:nvPr/>
            </p:nvGrpSpPr>
            <p:grpSpPr>
              <a:xfrm>
                <a:off x="166255" y="7148946"/>
                <a:ext cx="11281558" cy="411680"/>
                <a:chOff x="201881" y="7137070"/>
                <a:chExt cx="11281558" cy="411680"/>
              </a:xfrm>
            </p:grpSpPr>
            <p:cxnSp>
              <p:nvCxnSpPr>
                <p:cNvPr id="18" name="Прямая соединительная линия 17">
                  <a:extLst>
                    <a:ext uri="{FF2B5EF4-FFF2-40B4-BE49-F238E27FC236}">
                      <a16:creationId xmlns:a16="http://schemas.microsoft.com/office/drawing/2014/main" id="{BF6F22E1-9A89-4DB5-BA23-DB541BD5457F}"/>
                    </a:ext>
                  </a:extLst>
                </p:cNvPr>
                <p:cNvCxnSpPr/>
                <p:nvPr/>
              </p:nvCxnSpPr>
              <p:spPr>
                <a:xfrm flipV="1">
                  <a:off x="201881" y="7137070"/>
                  <a:ext cx="1163781" cy="23751"/>
                </a:xfrm>
                <a:prstGeom prst="lin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>
                  <a:extLst>
                    <a:ext uri="{FF2B5EF4-FFF2-40B4-BE49-F238E27FC236}">
                      <a16:creationId xmlns:a16="http://schemas.microsoft.com/office/drawing/2014/main" id="{5E009060-ED53-452B-81D1-AC6037A92FB9}"/>
                    </a:ext>
                  </a:extLst>
                </p:cNvPr>
                <p:cNvCxnSpPr/>
                <p:nvPr/>
              </p:nvCxnSpPr>
              <p:spPr>
                <a:xfrm flipV="1">
                  <a:off x="3869377" y="7148945"/>
                  <a:ext cx="2626426" cy="21773"/>
                </a:xfrm>
                <a:prstGeom prst="lin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>
                  <a:extLst>
                    <a:ext uri="{FF2B5EF4-FFF2-40B4-BE49-F238E27FC236}">
                      <a16:creationId xmlns:a16="http://schemas.microsoft.com/office/drawing/2014/main" id="{47F79396-FC39-406E-89E0-E3160F5E9C9B}"/>
                    </a:ext>
                  </a:extLst>
                </p:cNvPr>
                <p:cNvCxnSpPr/>
                <p:nvPr/>
              </p:nvCxnSpPr>
              <p:spPr>
                <a:xfrm flipV="1">
                  <a:off x="6875813" y="7160822"/>
                  <a:ext cx="4607626" cy="23749"/>
                </a:xfrm>
                <a:prstGeom prst="lin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id="{FE1DCCF6-47E6-4CBA-90B2-C7B1F4B77B70}"/>
                    </a:ext>
                  </a:extLst>
                </p:cNvPr>
                <p:cNvCxnSpPr/>
                <p:nvPr/>
              </p:nvCxnSpPr>
              <p:spPr>
                <a:xfrm flipV="1">
                  <a:off x="6574972" y="7505205"/>
                  <a:ext cx="4849090" cy="43545"/>
                </a:xfrm>
                <a:prstGeom prst="lin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37782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6F80B-EA9D-4A94-84AD-0BBA8D79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СТРУКТУРА И СОДЕРЖАНИЕ</a:t>
            </a:r>
            <a:br>
              <a:rPr lang="ru-RU" sz="2800" b="1" dirty="0"/>
            </a:br>
            <a:r>
              <a:rPr lang="ru-RU" sz="2800" b="1" dirty="0"/>
              <a:t>КОМПЛЕКТА ОЦЕНОЧНЫХ МАТЕРИАЛОВ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70E803-2D31-438E-9131-625DF4535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32" y="1101048"/>
            <a:ext cx="8041569" cy="52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864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04.02.2021_семинар с начальниками УО</Template>
  <TotalTime>4502</TotalTime>
  <Words>1160</Words>
  <Application>Microsoft Office PowerPoint</Application>
  <PresentationFormat>Широкоэкранный</PresentationFormat>
  <Paragraphs>129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Courier New</vt:lpstr>
      <vt:lpstr>Optima Cyr</vt:lpstr>
      <vt:lpstr>Times New Roman</vt:lpstr>
      <vt:lpstr>Tw Cen MT</vt:lpstr>
      <vt:lpstr>Wingdings</vt:lpstr>
      <vt:lpstr>Wingdings 2</vt:lpstr>
      <vt:lpstr>5_ипк новый</vt:lpstr>
      <vt:lpstr>Обычная</vt:lpstr>
      <vt:lpstr>         ОЦЕНКА  ПРЕДМЕТНЫХ И МЕТОДИЧЕСКИХ  КОМПЕТЕНЦИЙ УЧИТЕЛЕЙ </vt:lpstr>
      <vt:lpstr>КОМАНДА</vt:lpstr>
      <vt:lpstr>ОЦЕНКА КОМПЕТЕНТНОСТИ УЧИТЕЛЕЙ </vt:lpstr>
      <vt:lpstr>ОЦЕНКА КАК ЧАСТЬ СИСТЕМЫ ПРОФЕССИОНАЛЬНОГО РОСТА ПЕДАГОГИЧЕСКИХ РАБОТНИКОВ </vt:lpstr>
      <vt:lpstr>ШКОЛА СОВРЕМЕННОГО УЧИТЕЛЯ</vt:lpstr>
      <vt:lpstr>СТРУКТУРА И СОДЕРЖАНИЕ КОМПЛЕКТА ОЦЕНОЧНЫХ МАТЕРИАЛОВ</vt:lpstr>
      <vt:lpstr>ПРИМЕРЫ ЗАДАНИЙ ДЛЯ 1 ЭТАПА (МЕТОДИЧЕСКИЙ АКТИВ) </vt:lpstr>
      <vt:lpstr>СТРУКТУРА И СОДЕРЖАНИЕ КОМПЛЕКТА ОЦЕНОЧНЫХ МАТЕРИАЛОВ</vt:lpstr>
      <vt:lpstr>СТРУКТУРА И СОДЕРЖАНИЕ КОМПЛЕКТА ОЦЕНОЧНЫХ МАТЕРИАЛОВ</vt:lpstr>
      <vt:lpstr>КАЛЕНДАРНЫЙ ПЛАН  ПРОВЕДЕНИЯ ПРОЦЕДУРЫ ОЦЕНКИ КОМПЕТЕНЦИЙ</vt:lpstr>
      <vt:lpstr>КАЛЕНДАРНЫЙ ПЛАН  ПРОВЕДЕНИЯ ПРОЦЕДУРЫ ОЦЕНКИ КОМПЕТЕНЦИЙ</vt:lpstr>
      <vt:lpstr>ПРОВЕДЕНИЕ ПРОЦЕДУРЫ ОЦЕНКИ КОМПЕТЕНЦИЙ</vt:lpstr>
      <vt:lpstr>Правила для участников оценки при выполнении работы</vt:lpstr>
      <vt:lpstr>КАЛЕНДАРНЫЙ ПЛАН  ПРОВЕДЕНИЯ ПРОЦЕДУРЫ ОЦЕНКИ КОМПЕТЕНЦИЙ</vt:lpstr>
      <vt:lpstr>ФОРМИРОВАНИЕ ОТЧЕТОВ</vt:lpstr>
      <vt:lpstr>ФОРМИРОВАНИЕ ОТЧЕТОВ</vt:lpstr>
      <vt:lpstr>ФОРМИРОВАНИЕ ОТЧЕТОВ</vt:lpstr>
      <vt:lpstr>ФОРМИРОВАНИЕ ОТЧЕТОВ</vt:lpstr>
      <vt:lpstr>АНКЕТИРОВАНИЕ УЧАСТНИКОВ ОЦЕНКИ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Светлана Юрьевна</dc:creator>
  <cp:lastModifiedBy>Неговорова Вера Александровна</cp:lastModifiedBy>
  <cp:revision>115</cp:revision>
  <dcterms:created xsi:type="dcterms:W3CDTF">2021-01-28T05:17:21Z</dcterms:created>
  <dcterms:modified xsi:type="dcterms:W3CDTF">2021-05-13T15:49:23Z</dcterms:modified>
</cp:coreProperties>
</file>