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5" r:id="rId7"/>
    <p:sldMasterId id="2147483758" r:id="rId8"/>
    <p:sldMasterId id="2147483771" r:id="rId9"/>
  </p:sldMasterIdLst>
  <p:notesMasterIdLst>
    <p:notesMasterId r:id="rId31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9" r:id="rId20"/>
    <p:sldId id="276" r:id="rId21"/>
    <p:sldId id="277" r:id="rId22"/>
    <p:sldId id="278" r:id="rId23"/>
    <p:sldId id="280" r:id="rId24"/>
    <p:sldId id="268" r:id="rId25"/>
    <p:sldId id="270" r:id="rId26"/>
    <p:sldId id="272" r:id="rId27"/>
    <p:sldId id="274" r:id="rId28"/>
    <p:sldId id="275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2539F-F439-4F79-A343-3B2A150FA19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C6EA8-CB44-432C-B11D-259369313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6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Проблема «перевода» </a:t>
            </a:r>
            <a:r>
              <a:rPr lang="ru-RU" dirty="0" err="1"/>
              <a:t>недиагностируемых</a:t>
            </a:r>
            <a:r>
              <a:rPr lang="ru-RU" dirty="0"/>
              <a:t> формулировок требований к итогам обучения в систему однозначно диагностируемых показателей</a:t>
            </a:r>
          </a:p>
          <a:p>
            <a:r>
              <a:rPr lang="ru-RU" dirty="0"/>
              <a:t>К инструментам, с помощью которых можно проверить достижение запланированных результатов, относятся: устный/письменный опрос, публичное выступление (презентация чего-либо), создание продукта, тест, самостоятельная/контрольная работа и т.п.</a:t>
            </a:r>
          </a:p>
          <a:p>
            <a:r>
              <a:rPr lang="ru-RU" dirty="0"/>
              <a:t>Критерии/показатели/индикаторы напрямую связаны с теми заданиями, которые даются обучающимся для проверки достижения запланированных результатов. Например, если инструмент проверки – тест, то в данном разделе вам необходимо включить сам тест со всеми вопросами и вариантами ответов на них, обозначить правильные ответы и вес каждого правильного ответа. Другой пример – результатом обучения у вас будет выполнение задания при устном или письменном опросе. Следовательно, вам необходимо привести формулировку самого задания, формат представления ответа на задание (например, таблица, перечень вопросов на которые надо ответить, требования к оформлению текста и т. п.), критерии оценки этого задания (сколько баллов и за что ставится или какая оценка и за что конкретно ставится) + шкалу перевода баллов в отметку (если в критериях обозначены баллы).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E597B-12E4-490D-A55D-352043B554B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2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Личностный результат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 взаимодействия человека с объективным миром.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Ценностные установки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Включают информированность и практический опыт.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B3463-EDC2-4393-91D4-AB3C5648BE0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0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066656-826B-437B-A7B8-F12B0162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57652C4-22A1-4208-8A5D-129B96D64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B07EC9-C65B-4067-939E-8C81107F6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A977D7-3DC5-4FA3-8CE7-717250F6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001AFB-6534-4D78-9356-5F4442E2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570C5F-0535-47EC-9359-B91B3995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315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C94F96-F84C-4E70-9D14-26457E4F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6502D3-3DBA-42C2-B7B7-7A0A4C322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5D8C73-DB15-433E-8AC3-B3B771E6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9CADDA-5D34-4805-B9BD-7568F011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BFC612-E1FC-4A94-B83E-5CA2A5B2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789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D881DD4-5558-42AB-B676-EEEE5AE31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770C61-A544-4629-9590-284B6CA52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CF9451-AE5D-48B0-B5A8-DA05FAA8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D58AB1-FD05-4253-BC2C-A06B534C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54E380-2476-43D2-AB76-0A3CE92E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5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67E8C-214B-FED1-9641-8E4818EFF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0D7774-D396-5E20-249E-06897F452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3A1224-EB73-1809-053D-5B0D667D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0556A3-EE19-F0AA-4BE4-C05E449E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799393-7F8B-BEBE-526B-2346565C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3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18CFF-EE87-88DF-86CE-0BCBB38B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D408BD-3AB1-AF38-631E-857B5496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B4E3A-68AA-4A1B-6091-C988A90B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B36044-B33B-1AF5-3823-BD710160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60AB9-A874-FF69-5D04-3D4A9A0F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512E6-BF81-C446-7618-8A31711F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50D10A-0F17-8EDA-01A3-096E0DC75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807E74-1200-D611-D1D1-5232EF50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1A80D6-AF6A-33CA-23BD-50FCD6AD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4F742E-7541-A770-93F1-A190BD79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49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4C7AE0-1010-EE3D-281B-8D1700E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705FE6-939A-3B2F-0BDF-6EE47B3AC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B38256-5F1B-D081-1A71-7C823D4E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053D27-1B88-E23C-9A8E-E6270FD0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D2C3F5-4CEC-E622-EF62-19766C26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D36D28-CD1A-FDDE-46AA-7D1B2D4D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9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D44E1-EE1E-301D-AB5B-CF9650CA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BC1F2C-F0CE-F8C5-E11C-2BA3056A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691302-559F-FDF0-11DB-F286C1928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46807A-5BCD-4B4C-30E7-189985604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BE5CB96-CFEA-76DB-2B23-9A929BEC4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2002120-D889-E946-B205-5555F01B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574161-C6DC-F2F3-3ECB-6B9BACC6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122D54-93E9-3C08-947C-08344D12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4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F3CA3-4788-F840-B9A4-F57E8B1A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81C86EF-E781-ED8C-F54D-D7C4DC0F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0D3877-8BB3-6F4B-4CE6-56CF3ADA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122B5A-2161-67E8-E766-3AFCD3D9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2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5FAF8-53CF-F5DD-D566-579239F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3839E8-CCBA-98C7-8594-51AA85C4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8F7EEC-005F-6FCC-4B96-D022EA7E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0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708F91-16F8-AD05-D7E0-13759E38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55EDE-F47D-781C-1353-1DF4FF6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D4A2E4-BEE4-7007-B8E8-F9BD0868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2609CE-AC10-59C4-64E8-80B79B93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BCBD65-6CF7-7894-9650-C86885F6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5605AF-1B95-707D-192D-317F4EB6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6445A1-FD4C-C1B0-F54F-34F514A8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183E00F-4E38-D232-3B65-BABEBD42B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6F14CF-BEF5-3EBC-BE9E-360B94711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908F5C-FF2D-D696-74F3-570C734D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69CB58-B2A9-BB1A-2C0E-80613414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FBD3AD-FED0-BE40-8EC7-829A1855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4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D6B99E-4C5B-00D4-A6A0-4158F63F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0EFF7D-B0B4-F842-5987-5B08D2B6F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ED5FC5-87D3-A8A8-765F-D81F286C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D5962A-0213-AD81-6D9A-EF2BF068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3BBCDE-BCFD-E4F6-7BE0-FF0D6FEB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E475F2-74D3-112E-F024-012F65FE0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C6BED3-625D-F5C5-4128-DE973A469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5DDD48-47FA-FCF0-1C28-3D654E99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16BEF3-5093-9B81-D178-17B2D6E1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2DA662-CDD4-96EC-4663-67C7F6E7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56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67E8C-214B-FED1-9641-8E4818EFF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0D7774-D396-5E20-249E-06897F452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3A1224-EB73-1809-053D-5B0D667D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0556A3-EE19-F0AA-4BE4-C05E449E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799393-7F8B-BEBE-526B-2346565C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11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18CFF-EE87-88DF-86CE-0BCBB38B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D408BD-3AB1-AF38-631E-857B5496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B4E3A-68AA-4A1B-6091-C988A90B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B36044-B33B-1AF5-3823-BD710160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60AB9-A874-FF69-5D04-3D4A9A0F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9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512E6-BF81-C446-7618-8A31711F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0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50D10A-0F17-8EDA-01A3-096E0DC75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807E74-1200-D611-D1D1-5232EF50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1A80D6-AF6A-33CA-23BD-50FCD6AD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4F742E-7541-A770-93F1-A190BD79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2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4C7AE0-1010-EE3D-281B-8D1700E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705FE6-939A-3B2F-0BDF-6EE47B3AC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B38256-5F1B-D081-1A71-7C823D4E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053D27-1B88-E23C-9A8E-E6270FD0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D2C3F5-4CEC-E622-EF62-19766C26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D36D28-CD1A-FDDE-46AA-7D1B2D4D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11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D44E1-EE1E-301D-AB5B-CF9650CA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BC1F2C-F0CE-F8C5-E11C-2BA3056A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691302-559F-FDF0-11DB-F286C1928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46807A-5BCD-4B4C-30E7-189985604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BE5CB96-CFEA-76DB-2B23-9A929BEC4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2002120-D889-E946-B205-5555F01B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574161-C6DC-F2F3-3ECB-6B9BACC6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122D54-93E9-3C08-947C-08344D12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38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F3CA3-4788-F840-B9A4-F57E8B1A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81C86EF-E781-ED8C-F54D-D7C4DC0F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0D3877-8BB3-6F4B-4CE6-56CF3ADA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122B5A-2161-67E8-E766-3AFCD3D9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41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5FAF8-53CF-F5DD-D566-579239F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3839E8-CCBA-98C7-8594-51AA85C4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8F7EEC-005F-6FCC-4B96-D022EA7E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68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831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708F91-16F8-AD05-D7E0-13759E38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55EDE-F47D-781C-1353-1DF4FF6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D4A2E4-BEE4-7007-B8E8-F9BD0868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2609CE-AC10-59C4-64E8-80B79B93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BCBD65-6CF7-7894-9650-C86885F6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5605AF-1B95-707D-192D-317F4EB6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8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6445A1-FD4C-C1B0-F54F-34F514A8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183E00F-4E38-D232-3B65-BABEBD42B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6F14CF-BEF5-3EBC-BE9E-360B94711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908F5C-FF2D-D696-74F3-570C734D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69CB58-B2A9-BB1A-2C0E-80613414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FBD3AD-FED0-BE40-8EC7-829A1855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74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D6B99E-4C5B-00D4-A6A0-4158F63F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0EFF7D-B0B4-F842-5987-5B08D2B6F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ED5FC5-87D3-A8A8-765F-D81F286C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D5962A-0213-AD81-6D9A-EF2BF068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3BBCDE-BCFD-E4F6-7BE0-FF0D6FEB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75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E475F2-74D3-112E-F024-012F65FE0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C6BED3-625D-F5C5-4128-DE973A469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5DDD48-47FA-FCF0-1C28-3D654E99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16BEF3-5093-9B81-D178-17B2D6E1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2DA662-CDD4-96EC-4663-67C7F6E7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8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67E8C-214B-FED1-9641-8E4818EFF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0D7774-D396-5E20-249E-06897F452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3A1224-EB73-1809-053D-5B0D667D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0556A3-EE19-F0AA-4BE4-C05E449E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799393-7F8B-BEBE-526B-2346565C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33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18CFF-EE87-88DF-86CE-0BCBB38B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D408BD-3AB1-AF38-631E-857B5496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B4E3A-68AA-4A1B-6091-C988A90B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B36044-B33B-1AF5-3823-BD710160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60AB9-A874-FF69-5D04-3D4A9A0F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32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512E6-BF81-C446-7618-8A31711F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50D10A-0F17-8EDA-01A3-096E0DC75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807E74-1200-D611-D1D1-5232EF50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1A80D6-AF6A-33CA-23BD-50FCD6AD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4F742E-7541-A770-93F1-A190BD79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64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4C7AE0-1010-EE3D-281B-8D1700E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705FE6-939A-3B2F-0BDF-6EE47B3AC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B38256-5F1B-D081-1A71-7C823D4E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053D27-1B88-E23C-9A8E-E6270FD0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D2C3F5-4CEC-E622-EF62-19766C26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D36D28-CD1A-FDDE-46AA-7D1B2D4D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6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D44E1-EE1E-301D-AB5B-CF9650CA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BC1F2C-F0CE-F8C5-E11C-2BA3056A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691302-559F-FDF0-11DB-F286C1928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46807A-5BCD-4B4C-30E7-189985604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BE5CB96-CFEA-76DB-2B23-9A929BEC4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2002120-D889-E946-B205-5555F01B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574161-C6DC-F2F3-3ECB-6B9BACC6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122D54-93E9-3C08-947C-08344D12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57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F3CA3-4788-F840-B9A4-F57E8B1A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81C86EF-E781-ED8C-F54D-D7C4DC0F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0D3877-8BB3-6F4B-4CE6-56CF3ADA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122B5A-2161-67E8-E766-3AFCD3D9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5FAF8-53CF-F5DD-D566-579239F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3839E8-CCBA-98C7-8594-51AA85C4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8F7EEC-005F-6FCC-4B96-D022EA7E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53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708F91-16F8-AD05-D7E0-13759E38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55EDE-F47D-781C-1353-1DF4FF6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D4A2E4-BEE4-7007-B8E8-F9BD0868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2609CE-AC10-59C4-64E8-80B79B93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BCBD65-6CF7-7894-9650-C86885F6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5605AF-1B95-707D-192D-317F4EB6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5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6445A1-FD4C-C1B0-F54F-34F514A8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183E00F-4E38-D232-3B65-BABEBD42B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6F14CF-BEF5-3EBC-BE9E-360B94711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908F5C-FF2D-D696-74F3-570C734D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69CB58-B2A9-BB1A-2C0E-80613414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FBD3AD-FED0-BE40-8EC7-829A1855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79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D6B99E-4C5B-00D4-A6A0-4158F63F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0EFF7D-B0B4-F842-5987-5B08D2B6F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ED5FC5-87D3-A8A8-765F-D81F286C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D5962A-0213-AD81-6D9A-EF2BF068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3BBCDE-BCFD-E4F6-7BE0-FF0D6FEB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6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E475F2-74D3-112E-F024-012F65FE0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C6BED3-625D-F5C5-4128-DE973A469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5DDD48-47FA-FCF0-1C28-3D654E99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16BEF3-5093-9B81-D178-17B2D6E1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2DA662-CDD4-96EC-4663-67C7F6E7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36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67E8C-214B-FED1-9641-8E4818EFF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0D7774-D396-5E20-249E-06897F452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3A1224-EB73-1809-053D-5B0D667D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0556A3-EE19-F0AA-4BE4-C05E449E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799393-7F8B-BEBE-526B-2346565C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2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18CFF-EE87-88DF-86CE-0BCBB38B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D408BD-3AB1-AF38-631E-857B5496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B4E3A-68AA-4A1B-6091-C988A90B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B36044-B33B-1AF5-3823-BD710160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60AB9-A874-FF69-5D04-3D4A9A0F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19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512E6-BF81-C446-7618-8A31711F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50D10A-0F17-8EDA-01A3-096E0DC75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807E74-1200-D611-D1D1-5232EF50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1A80D6-AF6A-33CA-23BD-50FCD6AD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4F742E-7541-A770-93F1-A190BD79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40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4C7AE0-1010-EE3D-281B-8D1700EA8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705FE6-939A-3B2F-0BDF-6EE47B3AC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B38256-5F1B-D081-1A71-7C823D4E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053D27-1B88-E23C-9A8E-E6270FD0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D2C3F5-4CEC-E622-EF62-19766C26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D36D28-CD1A-FDDE-46AA-7D1B2D4D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09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FD44E1-EE1E-301D-AB5B-CF9650CA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BC1F2C-F0CE-F8C5-E11C-2BA3056A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691302-559F-FDF0-11DB-F286C1928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46807A-5BCD-4B4C-30E7-189985604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BE5CB96-CFEA-76DB-2B23-9A929BEC4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2002120-D889-E946-B205-5555F01B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574161-C6DC-F2F3-3ECB-6B9BACC6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122D54-93E9-3C08-947C-08344D12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34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6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F3CA3-4788-F840-B9A4-F57E8B1A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81C86EF-E781-ED8C-F54D-D7C4DC0F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0D3877-8BB3-6F4B-4CE6-56CF3ADA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122B5A-2161-67E8-E766-3AFCD3D9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3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B5FAF8-53CF-F5DD-D566-579239F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3839E8-CCBA-98C7-8594-51AA85C4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8F7EEC-005F-6FCC-4B96-D022EA7E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89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708F91-16F8-AD05-D7E0-13759E38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55EDE-F47D-781C-1353-1DF4FF6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D4A2E4-BEE4-7007-B8E8-F9BD0868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2609CE-AC10-59C4-64E8-80B79B93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BCBD65-6CF7-7894-9650-C86885F6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5605AF-1B95-707D-192D-317F4EB6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70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6445A1-FD4C-C1B0-F54F-34F514A8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183E00F-4E38-D232-3B65-BABEBD42B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6F14CF-BEF5-3EBC-BE9E-360B94711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908F5C-FF2D-D696-74F3-570C734D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69CB58-B2A9-BB1A-2C0E-80613414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FBD3AD-FED0-BE40-8EC7-829A1855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28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D6B99E-4C5B-00D4-A6A0-4158F63F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0EFF7D-B0B4-F842-5987-5B08D2B6F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ED5FC5-87D3-A8A8-765F-D81F286C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D5962A-0213-AD81-6D9A-EF2BF068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3BBCDE-BCFD-E4F6-7BE0-FF0D6FEB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997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4E475F2-74D3-112E-F024-012F65FE0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C6BED3-625D-F5C5-4128-DE973A469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5DDD48-47FA-FCF0-1C28-3D654E99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16BEF3-5093-9B81-D178-17B2D6E1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2DA662-CDD4-96EC-4663-67C7F6E7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99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1763BC-3DA6-4D89-A55C-5E0BEB041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8674BE9-D26B-4B71-B176-1462C7B98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B0CD4E-B725-44A3-B3F8-A104CF78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962320-C9BF-40AE-ABAA-0013ADBD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638C99-1086-4ED2-B1B8-E6B14E0C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640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3441DB-2B8D-41EC-9593-01C6FA7F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89E87B-1916-4D75-94FC-C282A6B43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A0AC63-ABB3-4E68-B58F-5B8FF9ED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D6D5D5-FECD-495E-81AD-C12E9CD7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094494-101A-47A4-9B92-E133B27B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83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A2CF19-FD87-458A-BFA7-04D4832B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C54849-5384-4C6F-9E45-B80629ED2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8CE4C3-BAF0-4784-9143-B84C7CB7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A060BB-FCB1-4188-BA7B-7D80B75B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5BE621-5508-46AE-8E97-A5B6600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85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4DD29-AA70-4AD8-A4E8-B1B21D7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2B2C4E-CB98-4D19-93DF-9741FBCB9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04B6225-60E0-4A3B-AD85-DA689C5DA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84C25F4-F822-4B87-AB02-C195D28C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EFD942A-CD85-4001-ACB7-B14BDBDF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E37EB5-9433-4BBE-9019-B09DA191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0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5DFBC9-87B1-4D7B-90E8-52922DF2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807229-DA3C-4CBB-81DE-EF97C55E9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125A5E5-E218-4C1A-A92A-6D5102C36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9A1145-2E3F-4B74-952F-B06F2A0AF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3EF4A4C-E7E3-4B48-A873-257B3C073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D2D07C-5429-4DF3-9441-B0AAABA3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24C15D9-6022-4BA3-AA18-456D4BA0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DB8332D-CF08-4C81-91DA-C0E19CB9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60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E1EA-14B1-4C71-8AE6-C88359F1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6628EC0-A9DB-4E15-B163-2DEFC24D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F2BFAC-D90E-4F22-83E9-E253E7BB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2A95049-8167-488B-A4AB-F2C84094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567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6243823-C239-41F1-82E1-84274357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0F23E60-EA44-426B-9831-EBD84510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3E60287-77C4-4CCF-9B4D-0E21F884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31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777986-F3A5-48BB-8065-7EF3EF5D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F3F7C0-1BCC-4A40-A4CF-95D526C9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EE1F67-6A24-4270-90AD-43FB0BA8E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FD1CC4-FEE5-461B-BE19-0711BDAD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06EEFD-061E-43A4-88D5-47EA13CD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876E1E-B30C-45E6-A6FA-9FD41F3C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41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066656-826B-437B-A7B8-F12B0162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57652C4-22A1-4208-8A5D-129B96D64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B07EC9-C65B-4067-939E-8C81107F6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A977D7-3DC5-4FA3-8CE7-717250F6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001AFB-6534-4D78-9356-5F4442E2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570C5F-0535-47EC-9359-B91B3995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59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C94F96-F84C-4E70-9D14-26457E4F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6502D3-3DBA-42C2-B7B7-7A0A4C322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5D8C73-DB15-433E-8AC3-B3B771E6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9CADDA-5D34-4805-B9BD-7568F011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BFC612-E1FC-4A94-B83E-5CA2A5B2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740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D881DD4-5558-42AB-B676-EEEE5AE31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8770C61-A544-4629-9590-284B6CA52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CF9451-AE5D-48B0-B5A8-DA05FAA8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D58AB1-FD05-4253-BC2C-A06B534C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54E380-2476-43D2-AB76-0A3CE92E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24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440" y="2126880"/>
            <a:ext cx="7766280" cy="2511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85440" y="4650720"/>
            <a:ext cx="7764840" cy="114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3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1763BC-3DA6-4D89-A55C-5E0BEB041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8674BE9-D26B-4B71-B176-1462C7B98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B0CD4E-B725-44A3-B3F8-A104CF78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962320-C9BF-40AE-ABAA-0013ADBD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638C99-1086-4ED2-B1B8-E6B14E0C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35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3441DB-2B8D-41EC-9593-01C6FA7F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89E87B-1916-4D75-94FC-C282A6B43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A0AC63-ABB3-4E68-B58F-5B8FF9ED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D6D5D5-FECD-495E-81AD-C12E9CD7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094494-101A-47A4-9B92-E133B27B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3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A2CF19-FD87-458A-BFA7-04D4832B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C54849-5384-4C6F-9E45-B80629ED2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8CE4C3-BAF0-4784-9143-B84C7CB7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A060BB-FCB1-4188-BA7B-7D80B75B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5BE621-5508-46AE-8E97-A5B6600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68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4DD29-AA70-4AD8-A4E8-B1B21D7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2B2C4E-CB98-4D19-93DF-9741FBCB9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04B6225-60E0-4A3B-AD85-DA689C5DA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84C25F4-F822-4B87-AB02-C195D28C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EFD942A-CD85-4001-ACB7-B14BDBDF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E37EB5-9433-4BBE-9019-B09DA191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80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5DFBC9-87B1-4D7B-90E8-52922DF2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807229-DA3C-4CBB-81DE-EF97C55E9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125A5E5-E218-4C1A-A92A-6D5102C36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9A1145-2E3F-4B74-952F-B06F2A0AF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3EF4A4C-E7E3-4B48-A873-257B3C073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D2D07C-5429-4DF3-9441-B0AAABA3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24C15D9-6022-4BA3-AA18-456D4BA0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DB8332D-CF08-4C81-91DA-C0E19CB9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64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E1EA-14B1-4C71-8AE6-C88359F1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6628EC0-A9DB-4E15-B163-2DEFC24D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F2BFAC-D90E-4F22-83E9-E253E7BB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2A95049-8167-488B-A4AB-F2C84094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351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6243823-C239-41F1-82E1-84274357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0F23E60-EA44-426B-9831-EBD84510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3E60287-77C4-4CCF-9B4D-0E21F884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777986-F3A5-48BB-8065-7EF3EF5D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F3F7C0-1BCC-4A40-A4CF-95D526C9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EE1F67-6A24-4270-90AD-43FB0BA8E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FD1CC4-FEE5-461B-BE19-0711BDAD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06EEFD-061E-43A4-88D5-47EA13CD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876E1E-B30C-45E6-A6FA-9FD41F3C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098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066656-826B-437B-A7B8-F12B0162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57652C4-22A1-4208-8A5D-129B96D64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B07EC9-C65B-4067-939E-8C81107F6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A977D7-3DC5-4FA3-8CE7-717250F6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001AFB-6534-4D78-9356-5F4442E2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570C5F-0535-47EC-9359-B91B3995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037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C94F96-F84C-4E70-9D14-26457E4F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6502D3-3DBA-42C2-B7B7-7A0A4C322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5D8C73-DB15-433E-8AC3-B3B771E6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9CADDA-5D34-4805-B9BD-7568F011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BFC612-E1FC-4A94-B83E-5CA2A5B2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59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D881DD4-5558-42AB-B676-EEEE5AE31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8770C61-A544-4629-9590-284B6CA52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CF9451-AE5D-48B0-B5A8-DA05FAA8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D58AB1-FD05-4253-BC2C-A06B534C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54E380-2476-43D2-AB76-0A3CE92E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093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440" y="2126880"/>
            <a:ext cx="7766280" cy="2511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85440" y="4650720"/>
            <a:ext cx="7764840" cy="114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8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71" y="273118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68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1763BC-3DA6-4D89-A55C-5E0BEB041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8674BE9-D26B-4B71-B176-1462C7B98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B0CD4E-B725-44A3-B3F8-A104CF78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962320-C9BF-40AE-ABAA-0013ADBD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638C99-1086-4ED2-B1B8-E6B14E0C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544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3441DB-2B8D-41EC-9593-01C6FA7F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89E87B-1916-4D75-94FC-C282A6B43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A0AC63-ABB3-4E68-B58F-5B8FF9ED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D6D5D5-FECD-495E-81AD-C12E9CD7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094494-101A-47A4-9B92-E133B27B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518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A2CF19-FD87-458A-BFA7-04D4832B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C54849-5384-4C6F-9E45-B80629ED2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8CE4C3-BAF0-4784-9143-B84C7CB7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A060BB-FCB1-4188-BA7B-7D80B75B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5BE621-5508-46AE-8E97-A5B6600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73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4DD29-AA70-4AD8-A4E8-B1B21D7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2B2C4E-CB98-4D19-93DF-9741FBCB9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04B6225-60E0-4A3B-AD85-DA689C5DA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84C25F4-F822-4B87-AB02-C195D28C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EFD942A-CD85-4001-ACB7-B14BDBDF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E37EB5-9433-4BBE-9019-B09DA191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08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5DFBC9-87B1-4D7B-90E8-52922DF2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807229-DA3C-4CBB-81DE-EF97C55E9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125A5E5-E218-4C1A-A92A-6D5102C36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9A1145-2E3F-4B74-952F-B06F2A0AF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3EF4A4C-E7E3-4B48-A873-257B3C073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9D2D07C-5429-4DF3-9441-B0AAABA3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24C15D9-6022-4BA3-AA18-456D4BA0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DB8332D-CF08-4C81-91DA-C0E19CB9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68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9E1EA-14B1-4C71-8AE6-C88359F1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6628EC0-A9DB-4E15-B163-2DEFC24D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F2BFAC-D90E-4F22-83E9-E253E7BB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2A95049-8167-488B-A4AB-F2C84094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115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6243823-C239-41F1-82E1-84274357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0F23E60-EA44-426B-9831-EBD84510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3E60287-77C4-4CCF-9B4D-0E21F884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027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777986-F3A5-48BB-8065-7EF3EF5D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F3F7C0-1BCC-4A40-A4CF-95D526C9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EE1F67-6A24-4270-90AD-43FB0BA8E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FD1CC4-FEE5-461B-BE19-0711BDAD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06EEFD-061E-43A4-88D5-47EA13CD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876E1E-B30C-45E6-A6FA-9FD41F3C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97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066656-826B-437B-A7B8-F12B0162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57652C4-22A1-4208-8A5D-129B96D64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B07EC9-C65B-4067-939E-8C81107F6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A977D7-3DC5-4FA3-8CE7-717250F6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001AFB-6534-4D78-9356-5F4442E2F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570C5F-0535-47EC-9359-B91B3995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6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C94F96-F84C-4E70-9D14-26457E4F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6502D3-3DBA-42C2-B7B7-7A0A4C322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5D8C73-DB15-433E-8AC3-B3B771E6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9CADDA-5D34-4805-B9BD-7568F011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BFC612-E1FC-4A94-B83E-5CA2A5B2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9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D881DD4-5558-42AB-B676-EEEE5AE31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8770C61-A544-4629-9590-284B6CA52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CF9451-AE5D-48B0-B5A8-DA05FAA8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D58AB1-FD05-4253-BC2C-A06B534C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54E380-2476-43D2-AB76-0A3CE92E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199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440" y="2126880"/>
            <a:ext cx="7766280" cy="25113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85440" y="4650720"/>
            <a:ext cx="7764840" cy="114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803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763BC-3DA6-4D89-A55C-5E0BEB041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8674BE9-D26B-4B71-B176-1462C7B98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B0CD4E-B725-44A3-B3F8-A104CF78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962320-C9BF-40AE-ABAA-0013ADBD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638C99-1086-4ED2-B1B8-E6B14E0C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829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3441DB-2B8D-41EC-9593-01C6FA7F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89E87B-1916-4D75-94FC-C282A6B43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A0AC63-ABB3-4E68-B58F-5B8FF9ED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D6D5D5-FECD-495E-81AD-C12E9CD7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094494-101A-47A4-9B92-E133B27B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220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A2CF19-FD87-458A-BFA7-04D4832B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C54849-5384-4C6F-9E45-B80629ED2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8CE4C3-BAF0-4784-9143-B84C7CB7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A060BB-FCB1-4188-BA7B-7D80B75B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5BE621-5508-46AE-8E97-A5B6600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226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64DD29-AA70-4AD8-A4E8-B1B21D7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2B2C4E-CB98-4D19-93DF-9741FBCB9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4B6225-60E0-4A3B-AD85-DA689C5DA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4C25F4-F822-4B87-AB02-C195D28C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FD942A-CD85-4001-ACB7-B14BDBDF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E37EB5-9433-4BBE-9019-B09DA191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471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5DFBC9-87B1-4D7B-90E8-52922DF2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807229-DA3C-4CBB-81DE-EF97C55E9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125A5E5-E218-4C1A-A92A-6D5102C36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99A1145-2E3F-4B74-952F-B06F2A0AF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3EF4A4C-E7E3-4B48-A873-257B3C073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D2D07C-5429-4DF3-9441-B0AAABA3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24C15D9-6022-4BA3-AA18-456D4BA0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B8332D-CF08-4C81-91DA-C0E19CB9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1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29E1EA-14B1-4C71-8AE6-C88359F1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628EC0-A9DB-4E15-B163-2DEFC24D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F2BFAC-D90E-4F22-83E9-E253E7BB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2A95049-8167-488B-A4AB-F2C84094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463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243823-C239-41F1-82E1-84274357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0F23E60-EA44-426B-9831-EBD84510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3E60287-77C4-4CCF-9B4D-0E21F884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474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777986-F3A5-48BB-8065-7EF3EF5D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F3F7C0-1BCC-4A40-A4CF-95D526C9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EE1F67-6A24-4270-90AD-43FB0BA8E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FD1CC4-FEE5-461B-BE19-0711BDAD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06EEFD-061E-43A4-88D5-47EA13CD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876E1E-B30C-45E6-A6FA-9FD41F3C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4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418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0B1D47-CB3E-48AF-BD1E-2991F2FD259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418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418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420DCA-3575-485C-AFFB-5C1CCACAAF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2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1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FE662-6292-932B-2655-CEF4DDA3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ACE473-58A3-184C-3C5E-4512FB85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00751-3BFF-8B7F-F80A-05063E919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D3D4A3-08AF-993A-129B-B9020D3D9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549FAE-C23B-AF21-BB14-E74F1E626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4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FE662-6292-932B-2655-CEF4DDA3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ACE473-58A3-184C-3C5E-4512FB85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00751-3BFF-8B7F-F80A-05063E919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D3D4A3-08AF-993A-129B-B9020D3D9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549FAE-C23B-AF21-BB14-E74F1E626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FE662-6292-932B-2655-CEF4DDA3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ACE473-58A3-184C-3C5E-4512FB85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00751-3BFF-8B7F-F80A-05063E919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D3D4A3-08AF-993A-129B-B9020D3D9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549FAE-C23B-AF21-BB14-E74F1E626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3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CFE662-6292-932B-2655-CEF4DDA3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ACE473-58A3-184C-3C5E-4512FB85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00751-3BFF-8B7F-F80A-05063E919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84D4-A22A-408E-A1AC-9853003B09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D3D4A3-08AF-993A-129B-B9020D3D9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549FAE-C23B-AF21-BB14-E74F1E626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E6E3-59B2-49F8-A994-AD754E407E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768334-42FD-434B-A941-C44D7194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F39303-410A-453E-917F-FE7042CE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67A581-7163-4138-89FD-5017988FF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CCCD2D-7D75-42AA-AAA8-42FBD696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E31762-FEAC-477F-9884-48BE8B09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768334-42FD-434B-A941-C44D7194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F39303-410A-453E-917F-FE7042CE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67A581-7163-4138-89FD-5017988FF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CCCD2D-7D75-42AA-AAA8-42FBD696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E31762-FEAC-477F-9884-48BE8B09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1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768334-42FD-434B-A941-C44D7194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F39303-410A-453E-917F-FE7042CE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67A581-7163-4138-89FD-5017988FF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CCCD2D-7D75-42AA-AAA8-42FBD696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E31762-FEAC-477F-9884-48BE8B09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3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68334-42FD-434B-A941-C44D7194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F39303-410A-453E-917F-FE7042CE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67A581-7163-4138-89FD-5017988FF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019F-88A6-424B-822C-11CA827315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CCCD2D-7D75-42AA-AAA8-42FBD6966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E31762-FEAC-477F-9884-48BE8B09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D6D3-AB36-413C-9BD6-CE766E066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80"/>
            <a:ext cx="7772400" cy="274394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Промежуточные итоги работы регионального </a:t>
            </a:r>
            <a:r>
              <a:rPr lang="ru-RU" sz="4000" dirty="0" smtClean="0"/>
              <a:t>методического актива </a:t>
            </a:r>
            <a:r>
              <a:rPr lang="ru-RU" sz="4000" dirty="0" smtClean="0"/>
              <a:t>в </a:t>
            </a:r>
            <a:r>
              <a:rPr lang="ru-RU" sz="4000" dirty="0" err="1" smtClean="0"/>
              <a:t>Курагинском</a:t>
            </a:r>
            <a:r>
              <a:rPr lang="ru-RU" sz="4000" dirty="0" smtClean="0"/>
              <a:t> </a:t>
            </a:r>
            <a:r>
              <a:rPr lang="ru-RU" sz="4000" dirty="0" smtClean="0"/>
              <a:t>районе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r>
              <a:rPr lang="ru-RU" dirty="0" smtClean="0"/>
              <a:t>Свинина Л.Б., методист </a:t>
            </a:r>
          </a:p>
          <a:p>
            <a:r>
              <a:rPr lang="ru-RU" dirty="0" smtClean="0"/>
              <a:t>управления образования</a:t>
            </a:r>
          </a:p>
          <a:p>
            <a:r>
              <a:rPr lang="ru-RU" dirty="0" smtClean="0"/>
              <a:t>03.11.2022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60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 чем работали…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Рабочие программы педагогов (результативный блок, виды деятельности)</a:t>
            </a:r>
          </a:p>
          <a:p>
            <a:r>
              <a:rPr lang="ru-RU" dirty="0" smtClean="0"/>
              <a:t>Каким должен быть современный урок по ФГОС, формат описания урока, </a:t>
            </a:r>
            <a:r>
              <a:rPr lang="ru-RU" dirty="0" err="1" smtClean="0"/>
              <a:t>критериальный</a:t>
            </a:r>
            <a:r>
              <a:rPr lang="ru-RU" dirty="0" smtClean="0"/>
              <a:t> лист</a:t>
            </a:r>
          </a:p>
          <a:p>
            <a:pPr marL="0" indent="0">
              <a:buNone/>
            </a:pPr>
            <a:r>
              <a:rPr lang="ru-RU" dirty="0" smtClean="0"/>
              <a:t>(составляли конспекты, анализировали уроки)</a:t>
            </a:r>
          </a:p>
          <a:p>
            <a:r>
              <a:rPr lang="ru-RU" dirty="0" smtClean="0"/>
              <a:t>Выявляли профессиональные затруднения педагогов </a:t>
            </a:r>
          </a:p>
          <a:p>
            <a:r>
              <a:rPr lang="ru-RU" dirty="0" smtClean="0"/>
              <a:t>Составляли </a:t>
            </a:r>
            <a:r>
              <a:rPr lang="ru-RU" dirty="0" err="1" smtClean="0"/>
              <a:t>ИОМы</a:t>
            </a:r>
            <a:r>
              <a:rPr lang="ru-RU" dirty="0" smtClean="0"/>
              <a:t> педагогов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716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делали акценты…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Образовательный результат</a:t>
            </a:r>
          </a:p>
          <a:p>
            <a:r>
              <a:rPr lang="ru-RU" dirty="0" smtClean="0"/>
              <a:t>Виды деятельности на уроке</a:t>
            </a:r>
          </a:p>
          <a:p>
            <a:r>
              <a:rPr lang="ru-RU" dirty="0" smtClean="0"/>
              <a:t>Проблемный вопрос (как запустить деятельность обучающихся на уроке) …..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5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 целом – на логику педагогического проектирования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2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69928-BA83-45F7-B77A-F15942AA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Образовательный результат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FE1C54-E2F1-4B82-A37B-8EB2D22F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97" y="1700814"/>
            <a:ext cx="7759775" cy="44761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/>
              <a:t>Это результат, который </a:t>
            </a:r>
            <a:r>
              <a:rPr lang="ru-RU" sz="3600" b="1" dirty="0"/>
              <a:t>целенаправленно</a:t>
            </a:r>
            <a:r>
              <a:rPr lang="ru-RU" sz="3600" dirty="0"/>
              <a:t> формируется в рамках образовательного процесса дидактическими средствами.</a:t>
            </a:r>
          </a:p>
          <a:p>
            <a:pPr marL="0" indent="0">
              <a:buNone/>
            </a:pPr>
            <a:r>
              <a:rPr lang="ru-RU" sz="3600" dirty="0"/>
              <a:t>Основа для отбора образовательных ресурсов (учебников, технологий, оборудования и пр.), необходимых для их достижения</a:t>
            </a:r>
          </a:p>
          <a:p>
            <a:pPr marL="0" indent="0">
              <a:buNone/>
            </a:pPr>
            <a:r>
              <a:rPr lang="ru-RU" sz="3600" dirty="0"/>
              <a:t>Планируемые результаты характеризуют главным образом </a:t>
            </a:r>
            <a:r>
              <a:rPr lang="ru-RU" sz="3600" b="1" dirty="0"/>
              <a:t>систему действий школьников с учебным материалом</a:t>
            </a:r>
            <a:r>
              <a:rPr lang="ru-RU" sz="3600" dirty="0"/>
              <a:t>, способность применять знания и умения для решения учебных и учебно-практических задач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626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99F297-8B1F-4851-A5BB-E953F349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Блоки (группы) ОР во ФГОС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5A23C3A6-2CB8-4B77-920A-092E625C7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2049"/>
              </p:ext>
            </p:extLst>
          </p:nvPr>
        </p:nvGraphicFramePr>
        <p:xfrm>
          <a:off x="192375" y="1271239"/>
          <a:ext cx="8580863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60">
                  <a:extLst>
                    <a:ext uri="{9D8B030D-6E8A-4147-A177-3AD203B41FA5}">
                      <a16:colId xmlns="" xmlns:a16="http://schemas.microsoft.com/office/drawing/2014/main" val="4135284573"/>
                    </a:ext>
                  </a:extLst>
                </a:gridCol>
                <a:gridCol w="3947057">
                  <a:extLst>
                    <a:ext uri="{9D8B030D-6E8A-4147-A177-3AD203B41FA5}">
                      <a16:colId xmlns="" xmlns:a16="http://schemas.microsoft.com/office/drawing/2014/main" val="4135129407"/>
                    </a:ext>
                  </a:extLst>
                </a:gridCol>
                <a:gridCol w="2366846">
                  <a:extLst>
                    <a:ext uri="{9D8B030D-6E8A-4147-A177-3AD203B41FA5}">
                      <a16:colId xmlns="" xmlns:a16="http://schemas.microsoft.com/office/drawing/2014/main" val="1226996976"/>
                    </a:ext>
                  </a:extLst>
                </a:gridCol>
              </a:tblGrid>
              <a:tr h="581933">
                <a:tc>
                  <a:txBody>
                    <a:bodyPr/>
                    <a:lstStyle/>
                    <a:p>
                      <a:r>
                        <a:rPr lang="ru-RU" dirty="0"/>
                        <a:t>Предметные результаты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Метапредметные результаты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Личностные результаты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829767310"/>
                  </a:ext>
                </a:extLst>
              </a:tr>
              <a:tr h="4639703">
                <a:tc>
                  <a:txBody>
                    <a:bodyPr/>
                    <a:lstStyle/>
                    <a:p>
                      <a:r>
                        <a:rPr lang="ru-RU" dirty="0"/>
                        <a:t>отражающие специфику освоения учебного содержания конкретной дисциплины, предмета в деятельностной форме (преобладание предметных умений, сочетание различных видов деятельности ученика)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Универсальные учебные действия, составляющие инструментальную основу учебной деятельности школьника.</a:t>
                      </a:r>
                    </a:p>
                    <a:p>
                      <a:r>
                        <a:rPr lang="ru-RU" dirty="0"/>
                        <a:t>Познавательные: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Базовые логические действия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Базовые исследовательские действия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Работа с информацией</a:t>
                      </a:r>
                    </a:p>
                    <a:p>
                      <a:r>
                        <a:rPr lang="ru-RU" dirty="0"/>
                        <a:t>Коммуникативные: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Общение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Совместная деятельность</a:t>
                      </a:r>
                    </a:p>
                    <a:p>
                      <a:r>
                        <a:rPr lang="ru-RU" dirty="0"/>
                        <a:t>Регулятивные: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Самоорганизация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Самоконтроль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Эмоциональный интеллект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Принятие себя и других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включающие ценностные ориентации, мировоззренческие установки, отношения, личностные качества, во многом определяющие направленность личности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288675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09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B37BC7-E5FA-4AA9-8A6A-6B0B24DD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44"/>
            <a:ext cx="7886700" cy="51195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Операционализация</a:t>
            </a:r>
            <a:r>
              <a:rPr lang="ru-RU" dirty="0"/>
              <a:t> требований  к ОР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7A4D4A-8E23-4280-BF75-6C2FA086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8" y="1296958"/>
            <a:ext cx="8308708" cy="48520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Умения состоят из ряда учебных действий</a:t>
            </a:r>
          </a:p>
          <a:p>
            <a:pPr marL="0" indent="0">
              <a:buNone/>
            </a:pPr>
            <a:r>
              <a:rPr lang="ru-RU" dirty="0"/>
              <a:t>Структурировать умения – выделять те действия, которыми должны овладеть школьники</a:t>
            </a:r>
          </a:p>
          <a:p>
            <a:pPr marL="0" indent="0">
              <a:buNone/>
            </a:pPr>
            <a:r>
              <a:rPr lang="ru-RU" i="1" dirty="0"/>
              <a:t>Например, </a:t>
            </a:r>
            <a:r>
              <a:rPr lang="ru-RU" dirty="0"/>
              <a:t>умение доказывать свои суждения включает несколько действий: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sz="2400" dirty="0"/>
              <a:t>Определить то, что необходимо доказать (тезис)</a:t>
            </a:r>
          </a:p>
          <a:p>
            <a:pPr marL="0" indent="0">
              <a:buNone/>
            </a:pPr>
            <a:r>
              <a:rPr lang="ru-RU" sz="2400" dirty="0"/>
              <a:t>		2) Привести доводы, с помощью которых </a:t>
            </a:r>
            <a:r>
              <a:rPr lang="ru-RU" sz="2400" dirty="0" smtClean="0"/>
              <a:t>можно</a:t>
            </a:r>
            <a:r>
              <a:rPr lang="ru-RU" sz="2400" dirty="0"/>
              <a:t>		</a:t>
            </a:r>
            <a:r>
              <a:rPr lang="ru-RU" sz="2400" dirty="0" smtClean="0"/>
              <a:t>                 показать </a:t>
            </a:r>
            <a:r>
              <a:rPr lang="ru-RU" sz="2400" dirty="0"/>
              <a:t>истинность тезиса</a:t>
            </a:r>
          </a:p>
          <a:p>
            <a:pPr marL="0" indent="0">
              <a:buNone/>
            </a:pPr>
            <a:r>
              <a:rPr lang="ru-RU" sz="2400" dirty="0"/>
              <a:t>		3) Подобрать примеры, привести авторитетное </a:t>
            </a:r>
            <a:r>
              <a:rPr lang="ru-RU" sz="2400" dirty="0" smtClean="0"/>
              <a:t> мнение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4) Сделать выводы о том, почему тезис верен.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i="1" dirty="0"/>
              <a:t>Доказательство – последовательное обоснование мыслей, идей. </a:t>
            </a:r>
          </a:p>
          <a:p>
            <a:endParaRPr lang="ru-RU" dirty="0"/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="" xmlns:a16="http://schemas.microsoft.com/office/drawing/2014/main" id="{1A121F05-6D19-4CBA-9E32-A16ADBA1476B}"/>
              </a:ext>
            </a:extLst>
          </p:cNvPr>
          <p:cNvSpPr/>
          <p:nvPr/>
        </p:nvSpPr>
        <p:spPr>
          <a:xfrm>
            <a:off x="1763696" y="3322566"/>
            <a:ext cx="573833" cy="8117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5F6CB4-FFBC-40EE-AA92-9C9EDB97F5A6}"/>
              </a:ext>
            </a:extLst>
          </p:cNvPr>
          <p:cNvSpPr txBox="1"/>
          <p:nvPr/>
        </p:nvSpPr>
        <p:spPr>
          <a:xfrm>
            <a:off x="107504" y="34438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Аргумент</a:t>
            </a:r>
          </a:p>
        </p:txBody>
      </p:sp>
    </p:spTree>
    <p:extLst>
      <p:ext uri="{BB962C8B-B14F-4D97-AF65-F5344CB8AC3E}">
        <p14:creationId xmlns:p14="http://schemas.microsoft.com/office/powerpoint/2010/main" val="162087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25EF6A-DB85-4AC6-8222-787DDEA0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56" y="365126"/>
            <a:ext cx="8018495" cy="773210"/>
          </a:xfrm>
        </p:spPr>
        <p:txBody>
          <a:bodyPr>
            <a:normAutofit fontScale="90000"/>
          </a:bodyPr>
          <a:lstStyle/>
          <a:p>
            <a:r>
              <a:rPr lang="ru-RU" dirty="0"/>
              <a:t>Логика педагогического проектирования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1F6C68-5922-4888-9AC3-B026AE5EF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99" y="1138338"/>
            <a:ext cx="8165453" cy="5617027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ru-RU" sz="2400" dirty="0"/>
              <a:t>Планируемый результат  (совокупность действий)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2400" dirty="0"/>
              <a:t>Ученик будет знать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2400" dirty="0"/>
              <a:t>Ученик будет уметь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2400" dirty="0"/>
              <a:t>Ученик получит опыт</a:t>
            </a:r>
          </a:p>
          <a:p>
            <a:pPr marL="914400" lvl="2" indent="0">
              <a:buNone/>
            </a:pPr>
            <a:r>
              <a:rPr lang="ru-RU" sz="2400" dirty="0"/>
              <a:t>Проектирование учебного процесса: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2400" dirty="0"/>
              <a:t>Выделение базовых (ключевых) идей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2400" dirty="0"/>
              <a:t>Конструирование учебного материала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2400" dirty="0"/>
              <a:t>Выбор способов и методов работы (организация деятельности учащихся)</a:t>
            </a:r>
          </a:p>
          <a:p>
            <a:pPr marL="914400" lvl="2" indent="0">
              <a:buNone/>
            </a:pPr>
            <a:r>
              <a:rPr lang="ru-RU" sz="2400" dirty="0"/>
              <a:t>Оценка и диагностика: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2400" dirty="0"/>
              <a:t>Инструменты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sz="2400" dirty="0"/>
              <a:t>Критерии/показатели/индикаторы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рамках системно-деятельностного подхода: в обучении главным становится вопрос не столько содержания, сколько способов его изучения</a:t>
            </a:r>
          </a:p>
          <a:p>
            <a:endParaRPr lang="ru-RU" dirty="0"/>
          </a:p>
        </p:txBody>
      </p:sp>
      <p:sp>
        <p:nvSpPr>
          <p:cNvPr id="6" name="Стрелка: изогнутая влево 5">
            <a:extLst>
              <a:ext uri="{FF2B5EF4-FFF2-40B4-BE49-F238E27FC236}">
                <a16:creationId xmlns:a16="http://schemas.microsoft.com/office/drawing/2014/main" xmlns="" id="{39C64830-E5D6-4D04-83E8-64D798A49B55}"/>
              </a:ext>
            </a:extLst>
          </p:cNvPr>
          <p:cNvSpPr/>
          <p:nvPr/>
        </p:nvSpPr>
        <p:spPr>
          <a:xfrm flipH="1">
            <a:off x="251927" y="1138337"/>
            <a:ext cx="811763" cy="4012162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xmlns="" id="{5CADDFEA-B182-4A21-96C1-F67CD1BCB7B0}"/>
              </a:ext>
            </a:extLst>
          </p:cNvPr>
          <p:cNvSpPr/>
          <p:nvPr/>
        </p:nvSpPr>
        <p:spPr>
          <a:xfrm flipV="1">
            <a:off x="6137211" y="1138335"/>
            <a:ext cx="741784" cy="3722914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8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87B1A7-067A-3A1A-0D77-7537748A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44" y="365194"/>
            <a:ext cx="8137741" cy="969153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Новый формат представления результатов освоения ООП</a:t>
            </a:r>
            <a:br>
              <a:rPr lang="ru-RU" sz="2800" b="1" dirty="0"/>
            </a:br>
            <a:r>
              <a:rPr lang="ru-RU" sz="2800" b="1" dirty="0"/>
              <a:t>Ключевая педагогическая задача: создание условий инициирующих действия учащихся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EB32697-0870-A74F-67F8-380FFB55A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0768"/>
            <a:ext cx="9077600" cy="5245622"/>
          </a:xfrm>
        </p:spPr>
      </p:pic>
    </p:spTree>
    <p:extLst>
      <p:ext uri="{BB962C8B-B14F-4D97-AF65-F5344CB8AC3E}">
        <p14:creationId xmlns:p14="http://schemas.microsoft.com/office/powerpoint/2010/main" val="193708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72EF37-D5A8-440D-A23B-2370271A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4" y="365196"/>
            <a:ext cx="7997501" cy="633251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 к результатам освоения ООП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927BC59-5861-7FD6-2231-21465990F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1" y="1287624"/>
            <a:ext cx="8300222" cy="5272820"/>
          </a:xfrm>
        </p:spPr>
      </p:pic>
    </p:spTree>
    <p:extLst>
      <p:ext uri="{BB962C8B-B14F-4D97-AF65-F5344CB8AC3E}">
        <p14:creationId xmlns:p14="http://schemas.microsoft.com/office/powerpoint/2010/main" val="239169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A4265458-CC18-4D1E-3EF4-89248FF5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83" y="365126"/>
            <a:ext cx="7886701" cy="810532"/>
          </a:xfrm>
        </p:spPr>
        <p:txBody>
          <a:bodyPr/>
          <a:lstStyle/>
          <a:p>
            <a:r>
              <a:rPr lang="ru-RU" dirty="0"/>
              <a:t>Метапредметные результаты</a:t>
            </a:r>
          </a:p>
        </p:txBody>
      </p:sp>
      <p:sp>
        <p:nvSpPr>
          <p:cNvPr id="5" name="Выноска: стрелка вправо 4">
            <a:extLst>
              <a:ext uri="{FF2B5EF4-FFF2-40B4-BE49-F238E27FC236}">
                <a16:creationId xmlns:a16="http://schemas.microsoft.com/office/drawing/2014/main" xmlns="" id="{CDE3E594-183E-973B-8C3C-65E38F3BFDD8}"/>
              </a:ext>
            </a:extLst>
          </p:cNvPr>
          <p:cNvSpPr/>
          <p:nvPr/>
        </p:nvSpPr>
        <p:spPr>
          <a:xfrm>
            <a:off x="323529" y="1373834"/>
            <a:ext cx="4120176" cy="4908056"/>
          </a:xfrm>
          <a:prstGeom prst="righ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i="1" dirty="0">
                <a:solidFill>
                  <a:prstClr val="black"/>
                </a:solidFill>
              </a:rPr>
              <a:t>Коммуникативные УД</a:t>
            </a:r>
            <a:r>
              <a:rPr lang="ru-RU" sz="2400" dirty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Общение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Совместная деятельность</a:t>
            </a:r>
          </a:p>
          <a:p>
            <a:pPr algn="ctr"/>
            <a:r>
              <a:rPr lang="ru-RU" sz="2400" i="1" dirty="0">
                <a:solidFill>
                  <a:prstClr val="black"/>
                </a:solidFill>
              </a:rPr>
              <a:t>Регулятивные УД: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Самоорганизация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Самоконтроль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Эмоциональный интеллект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Принятие себя и других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Выноска: стрелка влево 8">
            <a:extLst>
              <a:ext uri="{FF2B5EF4-FFF2-40B4-BE49-F238E27FC236}">
                <a16:creationId xmlns:a16="http://schemas.microsoft.com/office/drawing/2014/main" xmlns="" id="{FF341880-9EE5-129B-3600-232771922596}"/>
              </a:ext>
            </a:extLst>
          </p:cNvPr>
          <p:cNvSpPr/>
          <p:nvPr/>
        </p:nvSpPr>
        <p:spPr>
          <a:xfrm>
            <a:off x="4443705" y="1478887"/>
            <a:ext cx="4224436" cy="4697950"/>
          </a:xfrm>
          <a:prstGeom prst="left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Формы организации занятий: структурированный диалог, дискуссия, дебаты, парная и групповая работа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Учебные проекты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Рефлексия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Образовательные события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</a:rPr>
              <a:t>Учебные игры</a:t>
            </a:r>
          </a:p>
        </p:txBody>
      </p:sp>
      <p:sp>
        <p:nvSpPr>
          <p:cNvPr id="10" name="Блок-схема: объединение 9">
            <a:extLst>
              <a:ext uri="{FF2B5EF4-FFF2-40B4-BE49-F238E27FC236}">
                <a16:creationId xmlns:a16="http://schemas.microsoft.com/office/drawing/2014/main" xmlns="" id="{42A1246C-CEF0-F259-29B2-4D7521C0C590}"/>
              </a:ext>
            </a:extLst>
          </p:cNvPr>
          <p:cNvSpPr/>
          <p:nvPr/>
        </p:nvSpPr>
        <p:spPr>
          <a:xfrm>
            <a:off x="3203848" y="1268762"/>
            <a:ext cx="2664296" cy="2052904"/>
          </a:xfrm>
          <a:prstGeom prst="flowChartMerg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b="1" dirty="0">
                <a:solidFill>
                  <a:prstClr val="black"/>
                </a:solidFill>
              </a:rPr>
              <a:t>Личностные результаты</a:t>
            </a:r>
          </a:p>
        </p:txBody>
      </p:sp>
      <p:sp>
        <p:nvSpPr>
          <p:cNvPr id="11" name="Блок-схема: извлечение 10">
            <a:extLst>
              <a:ext uri="{FF2B5EF4-FFF2-40B4-BE49-F238E27FC236}">
                <a16:creationId xmlns:a16="http://schemas.microsoft.com/office/drawing/2014/main" xmlns="" id="{DE6EB0BF-A0ED-983F-A26F-499519CE8F46}"/>
              </a:ext>
            </a:extLst>
          </p:cNvPr>
          <p:cNvSpPr/>
          <p:nvPr/>
        </p:nvSpPr>
        <p:spPr>
          <a:xfrm>
            <a:off x="3131840" y="4007508"/>
            <a:ext cx="2592288" cy="23018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Опыт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</a:rPr>
              <a:t>Ценностные установки через тексты, задания, организацию, выделение главного</a:t>
            </a: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  <a:p>
            <a:pPr algn="ctr"/>
            <a:endParaRPr lang="ru-RU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6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59B3B34-9D8D-AAF0-F6F7-1836914B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18" y="365126"/>
            <a:ext cx="8127332" cy="7417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70DCB1-FCC4-C4AC-BDF4-C2F3905AC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9" y="1251292"/>
            <a:ext cx="8572499" cy="5462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smtClean="0"/>
              <a:t>Приоритетной становится деятельность по способам освоения содержания, а не само содержание</a:t>
            </a:r>
          </a:p>
          <a:p>
            <a:pPr marL="0" indent="0">
              <a:buNone/>
            </a:pPr>
            <a:r>
              <a:rPr lang="ru-RU" smtClean="0"/>
              <a:t>Учитель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владеет технологиями деятельностного подхода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умеет переводить умения в цепочку действий (операций) (перевести умения на язык действий);  понимает логику формирования умений в динамике и выстраивает в соответствии с этой логикой занятия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Владеет предметным содержанием на уровне взаимосвязи тем (понятий) для выделения главного на уроке с точки зрения содержания предмета и формирования умений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5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9148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Нормативно – правовые документы</a:t>
            </a:r>
            <a:endParaRPr lang="ru-RU" sz="4000" dirty="0"/>
          </a:p>
        </p:txBody>
      </p:sp>
      <p:pic>
        <p:nvPicPr>
          <p:cNvPr id="1026" name="Picture 2" descr="C:\Users\Свинина\Downloads\2022-11-03_08-17-09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7" t="11472" r="23766" b="28863"/>
          <a:stretch/>
        </p:blipFill>
        <p:spPr bwMode="auto">
          <a:xfrm>
            <a:off x="46610" y="764704"/>
            <a:ext cx="909739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64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57FCE0-BB63-33A8-402C-C28125DE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 формулировании цели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4552EE-56B6-4A93-2F48-74998A758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/>
              <a:t>Цель от результата ученика: ясная, конкретная, достижимая, измеряемая!!!!</a:t>
            </a:r>
          </a:p>
          <a:p>
            <a:pPr marL="514350" indent="-514350">
              <a:buAutoNum type="arabicParenR"/>
            </a:pPr>
            <a:r>
              <a:rPr lang="ru-RU" dirty="0"/>
              <a:t>Используем формулу: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Знает (единицы содержания):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Умеет (единицы действия и перенос на другое содержание):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Получит опыт (условия, участие):</a:t>
            </a:r>
          </a:p>
        </p:txBody>
      </p:sp>
    </p:spTree>
    <p:extLst>
      <p:ext uri="{BB962C8B-B14F-4D97-AF65-F5344CB8AC3E}">
        <p14:creationId xmlns:p14="http://schemas.microsoft.com/office/powerpoint/2010/main" val="206250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Профессиональные затруднения педагогов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42079"/>
              </p:ext>
            </p:extLst>
          </p:nvPr>
        </p:nvGraphicFramePr>
        <p:xfrm>
          <a:off x="107503" y="1916833"/>
          <a:ext cx="8928993" cy="3954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516"/>
                <a:gridCol w="3816488"/>
                <a:gridCol w="4421989"/>
              </a:tblGrid>
              <a:tr h="219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Типичные ошибки проектирования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Предложения по предупреждению ошибок проектирования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4389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Задание не запускает деятельность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Подобрать задание, побуждающее к действию (создание проблемной ситуации, разрыва)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66326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2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Несообразно выбрана форма организации учащихся над заданием (для пары дано одно задание на разных примерах)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Для пары дать одинаковое задание, для того чтобы была возможность обсуждения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4389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Отсутствует фиксация установки (на задание)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Ключевые данные записать на доске;  действия совершаемые детьми в процессе выполнения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4389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4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Передача своей цели детям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Проектировать примерные действия учащихся, Иметь два сценария выхода к цели, создать проблемную ситуацию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2190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5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Отсутствует пространство для версий (ответов) детей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Организовать пространства : доска, плакаты, интер. доска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4389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6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уроке инициатива у учителя, он не отклоняется от запланированного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бояться отступать от плана урока и вступать в дискуссию, предвидеть несколько вариантов развития сценария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4389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предоставляет возможности для организации полноценной дискуссии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доминировать на уроке, приветствовать выступления детей, создавать провокации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2190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Планируется только один сценарий развития урока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предвидеть несколько вариантов развития сценария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4389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9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Содержание «уводит» от темы урока, т.е планирование не идет от результата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67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363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4" t="10579" r="27139"/>
          <a:stretch/>
        </p:blipFill>
        <p:spPr bwMode="auto">
          <a:xfrm>
            <a:off x="292143" y="4140454"/>
            <a:ext cx="8649556" cy="859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6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r="5514"/>
          <a:stretch/>
        </p:blipFill>
        <p:spPr bwMode="auto">
          <a:xfrm>
            <a:off x="107506" y="188708"/>
            <a:ext cx="9110102" cy="6064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76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r="10195"/>
          <a:stretch/>
        </p:blipFill>
        <p:spPr bwMode="auto">
          <a:xfrm>
            <a:off x="1" y="116632"/>
            <a:ext cx="9144000" cy="6624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9276"/>
            <a:ext cx="8987460" cy="6832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5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716"/>
            <a:ext cx="9083368" cy="6292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99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r="1905"/>
          <a:stretch/>
        </p:blipFill>
        <p:spPr bwMode="auto">
          <a:xfrm>
            <a:off x="107505" y="404731"/>
            <a:ext cx="9001000" cy="5851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97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07504"/>
          </a:xfrm>
        </p:spPr>
        <p:txBody>
          <a:bodyPr/>
          <a:lstStyle/>
          <a:p>
            <a:r>
              <a:rPr lang="ru-RU" sz="4000" dirty="0" smtClean="0"/>
              <a:t>Формы работы РМА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Консультации</a:t>
            </a:r>
          </a:p>
          <a:p>
            <a:r>
              <a:rPr lang="ru-RU" dirty="0" err="1" smtClean="0"/>
              <a:t>Видеовстречи</a:t>
            </a:r>
            <a:r>
              <a:rPr lang="ru-RU" dirty="0" smtClean="0"/>
              <a:t> по актуальным задачам</a:t>
            </a:r>
          </a:p>
          <a:p>
            <a:r>
              <a:rPr lang="ru-RU" dirty="0" smtClean="0"/>
              <a:t>Мастер – классы</a:t>
            </a:r>
          </a:p>
          <a:p>
            <a:r>
              <a:rPr lang="ru-RU" dirty="0" smtClean="0"/>
              <a:t>Круглые столы</a:t>
            </a:r>
          </a:p>
          <a:p>
            <a:r>
              <a:rPr lang="ru-RU" dirty="0" smtClean="0"/>
              <a:t>Семинары</a:t>
            </a:r>
          </a:p>
          <a:p>
            <a:r>
              <a:rPr lang="ru-RU" dirty="0" smtClean="0"/>
              <a:t>Собеседования</a:t>
            </a:r>
          </a:p>
          <a:p>
            <a:r>
              <a:rPr lang="ru-RU" dirty="0" smtClean="0"/>
              <a:t>Совещания и др.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Районная методическая акция «Методический десант» (в 2021-2022 учебном году охвачено 11 школ района)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369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302</TotalTime>
  <Words>953</Words>
  <Application>Microsoft Office PowerPoint</Application>
  <PresentationFormat>Экран (4:3)</PresentationFormat>
  <Paragraphs>151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Исполнительная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Промежуточные итоги работы регионального методического актива в Курагинском районе</vt:lpstr>
      <vt:lpstr>Нормативно – правовые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РМА</vt:lpstr>
      <vt:lpstr>Над чем работали…</vt:lpstr>
      <vt:lpstr>На что делали акценты…</vt:lpstr>
      <vt:lpstr>Образовательный результат </vt:lpstr>
      <vt:lpstr>Блоки (группы) ОР во ФГОС</vt:lpstr>
      <vt:lpstr> Операционализация требований  к ОР  </vt:lpstr>
      <vt:lpstr>Логика педагогического проектирования</vt:lpstr>
      <vt:lpstr>Новый формат представления результатов освоения ООП Ключевая педагогическая задача: создание условий инициирующих действия учащихся</vt:lpstr>
      <vt:lpstr>Требования к результатам освоения ООП</vt:lpstr>
      <vt:lpstr>Метапредметные результаты</vt:lpstr>
      <vt:lpstr>Презентация PowerPoint</vt:lpstr>
      <vt:lpstr>При формулировании цели урока</vt:lpstr>
      <vt:lpstr>Профессиональные затруднения педагогов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Промежуточные итоги работы регионального методическогоактива в Кураагинском районе</dc:title>
  <dc:creator>Свинина</dc:creator>
  <cp:lastModifiedBy>Свинина</cp:lastModifiedBy>
  <cp:revision>26</cp:revision>
  <dcterms:created xsi:type="dcterms:W3CDTF">2022-11-02T05:12:10Z</dcterms:created>
  <dcterms:modified xsi:type="dcterms:W3CDTF">2022-11-07T02:13:33Z</dcterms:modified>
</cp:coreProperties>
</file>