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Martynets" initials="" lastIdx="1" clrIdx="0"/>
  <p:cmAuthor id="1" name="Екатерина Шевчугова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8EA9B4-3783-49AC-97AC-C88C8ED984EB}">
  <a:tblStyle styleId="{788EA9B4-3783-49AC-97AC-C88C8ED984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08:19:06.861" idx="1">
    <p:pos x="196" y="774"/>
    <p:text>Я прошу прощения за дерзость мысли, но подвоз, как мне кажется, вообще не будет интересен нашим московским коллегам. Да он и не спасёт обучающихся от достижения ими результатов. Впрочем, и не поможет (14% — далеко не критическая масса).
Понятно, что необходимость такого подвоза по принципу сильно осложняет задачу, но если от него отказаться вовсе в пользу дистанционных форм там, где это возможно, подвоз оставить только для тех задач, которые не решить диктантом...</p:text>
  </p:cm>
  <p:cm authorId="1" dt="2020-06-17T08:19:06.861" idx="1">
    <p:pos x="196" y="774"/>
    <p:text>Предлагаем оставить как территориальную специфику.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8fa03beef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8fa03beef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8fa03beef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88fa03beef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8fa03beef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8fa03beef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8fa03beef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88fa03beef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8fa03beef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88fa03beef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8fa03beef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88fa03beef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0a15c66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0a15c66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64d72e92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64d72e92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64d72e92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864d72e92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0a15c66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0a15c66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84065e08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84065e08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4d72e9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4d72e9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64d72e92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864d72e92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64d72e92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64d72e92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64d72e92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64d72e92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64d72e92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64d72e92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64d72e92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864d72e92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864d72e92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864d72e92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0a15c665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0a15c665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b0a32e5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b0a32e5d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8fa03bee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8fa03bee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b0a32e5d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b0a32e5d2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b0a32e5d2_2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b0a32e5d2_2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8b0a32e5d2_2_4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b0a32e5d2_2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b0a32e5d2_2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Две образовательные организации из трех (КСОШ №1, КСОШ №3) являются полнокомплектными, одна образовательная организация КСОШ №7 малокомплектная. Расчет подушевого финансирования рассчитывается по-разному.</a:t>
            </a:r>
            <a:endParaRPr/>
          </a:p>
        </p:txBody>
      </p:sp>
      <p:sp>
        <p:nvSpPr>
          <p:cNvPr id="238" name="Google Shape;238;g8b0a32e5d2_2_6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8fa03bee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8fa03bee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8fa03bee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8fa03bee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5"/>
          <p:cNvGrpSpPr/>
          <p:nvPr/>
        </p:nvGrpSpPr>
        <p:grpSpPr>
          <a:xfrm>
            <a:off x="0" y="381002"/>
            <a:ext cx="1037850" cy="1016288"/>
            <a:chOff x="0" y="381001"/>
            <a:chExt cx="1037850" cy="1016288"/>
          </a:xfrm>
        </p:grpSpPr>
        <p:sp>
          <p:nvSpPr>
            <p:cNvPr id="97" name="Google Shape;97;p1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55556F"/>
                </a:solidFill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B8B8D"/>
                </a:solidFill>
              </a:defRPr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B8B8D"/>
                </a:solidFill>
              </a:defRPr>
            </a:lvl3pPr>
            <a:lvl4pPr lvl="3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B8B8D"/>
                </a:solidFill>
              </a:defRPr>
            </a:lvl4pPr>
            <a:lvl5pPr lvl="4" algn="ctr" rtl="0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B8B8D"/>
                </a:solidFill>
              </a:defRPr>
            </a:lvl5pPr>
            <a:lvl6pPr lvl="5" algn="ctr" rtl="0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6pPr>
            <a:lvl7pPr lvl="6" algn="ctr" rtl="0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7pPr>
            <a:lvl8pPr lvl="7" algn="ctr" rtl="0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8pPr>
            <a:lvl9pPr lvl="8" algn="ctr" rtl="0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08" name="Google Shape;108;p16"/>
          <p:cNvCxnSpPr/>
          <p:nvPr/>
        </p:nvCxnSpPr>
        <p:spPr>
          <a:xfrm>
            <a:off x="685800" y="2548890"/>
            <a:ext cx="7848600" cy="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722313" y="1771650"/>
            <a:ext cx="7772400" cy="16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722313" y="3470148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19" name="Google Shape;119;p18"/>
          <p:cNvCxnSpPr/>
          <p:nvPr/>
        </p:nvCxnSpPr>
        <p:spPr>
          <a:xfrm>
            <a:off x="731520" y="3449574"/>
            <a:ext cx="7848600" cy="1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9730" algn="l" rtl="0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9730" algn="l" rtl="0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8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marL="1371600" lvl="2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8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marL="1371600" lvl="2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 rot="5400000">
            <a:off x="2806394" y="3034230"/>
            <a:ext cx="3531900" cy="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1320" algn="l" rtl="0"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marL="914400" lvl="1" indent="-379730" algn="l" rtl="0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marL="1371600" lvl="2" indent="-365760" algn="l" rtl="0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2"/>
          </p:nvPr>
        </p:nvSpPr>
        <p:spPr>
          <a:xfrm>
            <a:off x="457201" y="1597914"/>
            <a:ext cx="2139600" cy="3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49" name="Google Shape;149;p22"/>
          <p:cNvCxnSpPr/>
          <p:nvPr/>
        </p:nvCxnSpPr>
        <p:spPr>
          <a:xfrm rot="5400000">
            <a:off x="684098" y="2685060"/>
            <a:ext cx="41835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00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00" cy="41253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1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00" cy="3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 rot="5400000">
            <a:off x="5457900" y="1628700"/>
            <a:ext cx="4400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 rot="5400000">
            <a:off x="1266900" y="-352500"/>
            <a:ext cx="4400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165590"/>
            <a:ext cx="9144000" cy="1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0" y="0"/>
            <a:ext cx="9144000" cy="27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Курагинский район</a:t>
            </a:r>
            <a:br>
              <a:rPr lang="ru"/>
            </a:br>
            <a:r>
              <a:rPr lang="ru"/>
              <a:t>Красноярского края</a:t>
            </a:r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Визитная карточка</a:t>
            </a:r>
            <a:br>
              <a:rPr lang="ru"/>
            </a:br>
            <a:r>
              <a:rPr lang="ru"/>
              <a:t>муниципальной образовательной системы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Вакансии кадров СОО, нагрузка(превышение)</a:t>
            </a:r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285" name="Google Shape;285;p35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{788EA9B4-3783-49AC-97AC-C88C8ED984EB}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2017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-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иностранный язык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физика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2018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-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иностранный язык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математика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физика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история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обществознание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2019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-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иностранный язык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иностранный язык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русский язык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история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обществознание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Результаты ЕГЭ</a:t>
            </a:r>
            <a:endParaRPr/>
          </a:p>
        </p:txBody>
      </p:sp>
      <p:sp>
        <p:nvSpPr>
          <p:cNvPr id="291" name="Google Shape;291;p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2" name="Google Shape;292;p36"/>
          <p:cNvSpPr txBox="1"/>
          <p:nvPr/>
        </p:nvSpPr>
        <p:spPr>
          <a:xfrm>
            <a:off x="63900" y="1422025"/>
            <a:ext cx="9016200" cy="24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	Матем. (профиль)	 русский                                   общество                      история                              химия                                 биология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	СОШ 1	СОШ 3	СОШ 7	СОШ 1	СОШ 3	СОШ 7	СОШ 1	СОШ 3	СОШ 7	СОШ 1	СОШ 3	СОШ 7	СОШ 1	СОШ 3	СОШ 7	СОШ 1	СОШ 3	СОШ 7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2017	47	39	23	23	57	55	58	53	45	53	41	35	61	34	25	51	46	40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2018	48	38	33	70	66	60	59	55	58	58	57	-	62	42	-	54	42	31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2019	47	45	-	71	62	-	56	45	-	56	47	-	55	22	-	44	30	-</a:t>
            </a: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1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Финансовые условия для реализации ООП СОО</a:t>
            </a:r>
            <a:endParaRPr/>
          </a:p>
        </p:txBody>
      </p:sp>
      <p:sp>
        <p:nvSpPr>
          <p:cNvPr id="298" name="Google Shape;298;p3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299" name="Google Shape;299;p37"/>
          <p:cNvGraphicFramePr/>
          <p:nvPr/>
        </p:nvGraphicFramePr>
        <p:xfrm>
          <a:off x="770950" y="139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{788EA9B4-3783-49AC-97AC-C88C8ED984EB}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Количество часов по УП</a:t>
                      </a:r>
                      <a:endParaRPr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Запрос обучающихся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№7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0" name="Google Shape;3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2738150"/>
            <a:ext cx="3086100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>
            <a:spLocks noGrp="1"/>
          </p:cNvSpPr>
          <p:nvPr>
            <p:ph type="title"/>
          </p:nvPr>
        </p:nvSpPr>
        <p:spPr>
          <a:xfrm>
            <a:off x="311700" y="485500"/>
            <a:ext cx="85206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Изучение предметов на базовом и профильном уровнях</a:t>
            </a:r>
            <a:endParaRPr sz="2400"/>
          </a:p>
        </p:txBody>
      </p:sp>
      <p:sp>
        <p:nvSpPr>
          <p:cNvPr id="306" name="Google Shape;306;p38"/>
          <p:cNvSpPr txBox="1">
            <a:spLocks noGrp="1"/>
          </p:cNvSpPr>
          <p:nvPr>
            <p:ph type="body" idx="1"/>
          </p:nvPr>
        </p:nvSpPr>
        <p:spPr>
          <a:xfrm>
            <a:off x="311700" y="1467400"/>
            <a:ext cx="8520600" cy="31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307" name="Google Shape;307;p38"/>
          <p:cNvGraphicFramePr/>
          <p:nvPr/>
        </p:nvGraphicFramePr>
        <p:xfrm>
          <a:off x="203700" y="102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{788EA9B4-3783-49AC-97AC-C88C8ED984EB}</a:tableStyleId>
              </a:tblPr>
              <a:tblGrid>
                <a:gridCol w="217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КСОШ №1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КСОШ№3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КСОШ №7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2017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Русский язык, математика, физика, химия, биология, обществознание, история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-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-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2018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Русский язык, математика, физика, химия, биология, обществознание, история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-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-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2019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Русский язык, математика, физика, химия, биология, обществознание, история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-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-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>
            <a:spLocks noGrp="1"/>
          </p:cNvSpPr>
          <p:nvPr>
            <p:ph type="title"/>
          </p:nvPr>
        </p:nvSpPr>
        <p:spPr>
          <a:xfrm>
            <a:off x="311700" y="226925"/>
            <a:ext cx="8520600" cy="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Оснащенность кабинетов</a:t>
            </a:r>
            <a:endParaRPr/>
          </a:p>
        </p:txBody>
      </p:sp>
      <p:sp>
        <p:nvSpPr>
          <p:cNvPr id="313" name="Google Shape;313;p39"/>
          <p:cNvSpPr txBox="1">
            <a:spLocks noGrp="1"/>
          </p:cNvSpPr>
          <p:nvPr>
            <p:ph type="body" idx="1"/>
          </p:nvPr>
        </p:nvSpPr>
        <p:spPr>
          <a:xfrm>
            <a:off x="151275" y="847175"/>
            <a:ext cx="8865000" cy="41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314" name="Google Shape;314;p39"/>
          <p:cNvGraphicFramePr/>
          <p:nvPr/>
        </p:nvGraphicFramePr>
        <p:xfrm>
          <a:off x="311713" y="104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{788EA9B4-3783-49AC-97AC-C88C8ED984EB}</a:tableStyleId>
              </a:tblPr>
              <a:tblGrid>
                <a:gridCol w="121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Наличие</a:t>
                      </a:r>
                      <a:endParaRPr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Требуется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КСОШ№3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№7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КСОШ№3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 АРМ учителя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для занятий проектно-исслед. деятельности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Инф.-библ.центр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Вариант решения проблемы</a:t>
            </a:r>
            <a:endParaRPr/>
          </a:p>
        </p:txBody>
      </p:sp>
      <p:sp>
        <p:nvSpPr>
          <p:cNvPr id="320" name="Google Shape;320;p4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Организация сетевого взаимодействия образовательных учреждений позволит повысить образовательный потенциал за счет внедрения локальной модели распределения ресурсов: кадрового, финансового, материально- технического.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социологических исследований</a:t>
            </a:r>
            <a:endParaRPr/>
          </a:p>
        </p:txBody>
      </p:sp>
      <p:sp>
        <p:nvSpPr>
          <p:cNvPr id="326" name="Google Shape;326;p4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ru" sz="1600"/>
              <a:t>Ежегодный мониторинг муниципальной системы образования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</a:rPr>
              <a:t>Развитие системы оценки качества образования и информационной прозрачности системы образования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</a:rPr>
              <a:t>Удовлетворенность населения качеством образования, которое предоставляют образовательные организации: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ru" sz="1200">
                <a:solidFill>
                  <a:srgbClr val="000000"/>
                </a:solidFill>
              </a:rPr>
              <a:t>дошкольные образовательные организации - 85%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ru" sz="1200">
                <a:solidFill>
                  <a:srgbClr val="000000"/>
                </a:solidFill>
              </a:rPr>
              <a:t>общеобразовательные организации - 67%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ru" sz="1200">
                <a:solidFill>
                  <a:srgbClr val="000000"/>
                </a:solidFill>
              </a:rPr>
              <a:t>организации дополнительного образования - 85%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социологических исследований</a:t>
            </a:r>
            <a:endParaRPr/>
          </a:p>
        </p:txBody>
      </p:sp>
      <p:sp>
        <p:nvSpPr>
          <p:cNvPr id="332" name="Google Shape;332;p4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2540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00000"/>
                </a:solidFill>
              </a:rPr>
              <a:t>2. В рамках организации профориентационной работы 457 обучающихся 8-11 классов из 12 школ района приняли участие в опросе профессиональных планов, проводимом по инициативе агентства труда и занятости населения Красноярского края. Анализ результатов опроса показал, что наши учащиеся знают о востребованных профессиях на рынке труда, при выборе профессии предпочтение отдают таким сферам как медицина, образование, программирование, IT-технологии. Опрос показал, что большинство детей нуждаются в помощи в выборе профессии и профессиональном самоопределении, поэтому необходимо продолжить работу по профессиональной ориентации обучающихся.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социологических исследований</a:t>
            </a:r>
            <a:endParaRPr/>
          </a:p>
        </p:txBody>
      </p:sp>
      <p:sp>
        <p:nvSpPr>
          <p:cNvPr id="338" name="Google Shape;338;p4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2540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</a:rPr>
              <a:t>3. Министерством образования края совместно с Красноярским государственным педагогическим университетом и Краевым институтом повышения квалификации работников образования было проведено исследование, направленное на изучение готовности школ к формированию цифровой образовательной среды.</a:t>
            </a:r>
            <a:endParaRPr sz="1200">
              <a:solidFill>
                <a:srgbClr val="000000"/>
              </a:solidFill>
            </a:endParaRPr>
          </a:p>
          <a:p>
            <a:pPr marL="355600" marR="2540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</a:rPr>
              <a:t>40,5 % опрошенных руководителей ответили, что среда находится в процессе формирования, при этом - почти 91% руководителей и 85 % педагогических работников считают необходимым формирование в образовательных организациях цифровой образовательной среды.</a:t>
            </a:r>
            <a:endParaRPr sz="1200">
              <a:solidFill>
                <a:srgbClr val="000000"/>
              </a:solidFill>
            </a:endParaRPr>
          </a:p>
          <a:p>
            <a:pPr marL="355600" marR="2540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</a:rPr>
              <a:t>Кроме того, анализ анкетирования показал, что руководители отмечают низкую заинтересованность педагогического коллектива в использовании цифровых технологий, слабую оснащенность учебных кабинетов современной компьютерной техникой, отсутствие методического и технического сопровождения процесса использования цифровых технологий в образовании, недостаточный уровень финансирования данного направления.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статистики</a:t>
            </a:r>
            <a:endParaRPr/>
          </a:p>
        </p:txBody>
      </p:sp>
      <p:sp>
        <p:nvSpPr>
          <p:cNvPr id="344" name="Google Shape;344;p44"/>
          <p:cNvSpPr txBox="1">
            <a:spLocks noGrp="1"/>
          </p:cNvSpPr>
          <p:nvPr>
            <p:ph type="body" idx="1"/>
          </p:nvPr>
        </p:nvSpPr>
        <p:spPr>
          <a:xfrm>
            <a:off x="311700" y="133195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1.	Сеть образовательных организаций, подведомственных управлению образования администрации Курагинского района.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5" name="Google Shape;34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363" y="2318263"/>
            <a:ext cx="4505325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Состав группы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Курагинский район</a:t>
            </a:r>
            <a:endParaRPr b="1"/>
          </a:p>
          <a:p>
            <a:pPr marL="457200" lvl="0" indent="-29845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Ципушникова Татьяна Валериевна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Титяева Татьяна Георгиевна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/>
              <a:t>Партнёры</a:t>
            </a:r>
            <a:endParaRPr b="1"/>
          </a:p>
          <a:p>
            <a:pPr marL="457200" marR="0" lvl="0" indent="-29845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МБОУ Курагинская СОШ №1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МБОУ Курагинская СОШ №3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МБОУ Курагинская СОШ №7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МАОУ ДО «Центр дополнительного образования детей»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4294967295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КК ИПК</a:t>
            </a:r>
            <a:endParaRPr b="1"/>
          </a:p>
          <a:p>
            <a:pPr marL="457200" lvl="0" indent="-29845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Мартынец Михаил Сергеевич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Игумнова Лариса Ивановна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Федорова Светлана Анатольевна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Шевчугова Екатерина Игоревна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b="1"/>
              <a:t>ВШЭ</a:t>
            </a: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статистики</a:t>
            </a:r>
            <a:endParaRPr/>
          </a:p>
        </p:txBody>
      </p:sp>
      <p:sp>
        <p:nvSpPr>
          <p:cNvPr id="351" name="Google Shape;351;p4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</a:rPr>
              <a:t>2. Охват обучающихся в общеобразовательных организациях Курагинского района.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352" name="Google Shape;352;p45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{788EA9B4-3783-49AC-97AC-C88C8ED984EB}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общее число обучающихся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 них: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обучающихся по образовательным программам среднего общего образования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обучающихся по индивидуальным учебным планам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обучающихся по программам углубленного обучения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5802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508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85 (1 образовательная организация)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 (2 образовательные организации)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статистики</a:t>
            </a:r>
            <a:endParaRPr/>
          </a:p>
        </p:txBody>
      </p:sp>
      <p:sp>
        <p:nvSpPr>
          <p:cNvPr id="358" name="Google Shape;358;p4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</a:rPr>
              <a:t>3. Организация подвоза: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</a:rPr>
              <a:t>В Курагинском районе подвоз организован для 823 обучающихся (14%). Детей</a:t>
            </a:r>
            <a:r>
              <a:rPr lang="ru" sz="1600">
                <a:solidFill>
                  <a:srgbClr val="FF0000"/>
                </a:solidFill>
              </a:rPr>
              <a:t> </a:t>
            </a:r>
            <a:r>
              <a:rPr lang="ru" sz="1600">
                <a:solidFill>
                  <a:srgbClr val="000000"/>
                </a:solidFill>
              </a:rPr>
              <a:t>подвозят к 20 общеобразовательным организациям из 29 населенных пунктов. В организации подвоза задействовано 22 школьных автобуса и 4 машины марки ГАЗ.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статистики</a:t>
            </a:r>
            <a:endParaRPr/>
          </a:p>
        </p:txBody>
      </p:sp>
      <p:sp>
        <p:nvSpPr>
          <p:cNvPr id="364" name="Google Shape;364;p4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7618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</a:rPr>
              <a:t>4. Кадры в системе образования Курагинского района.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Характеристика педагогов</a:t>
            </a:r>
            <a:r>
              <a:rPr lang="ru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ru" sz="1400">
                <a:solidFill>
                  <a:srgbClr val="000000"/>
                </a:solidFill>
              </a:rPr>
              <a:t>   Характеристика педагогов             Характеристика педагогов 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  по уровню образования                                 по стажу работы             по квалификационной категории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по уровню образования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65" name="Google Shape;36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53175"/>
            <a:ext cx="2924600" cy="15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905" y="2653175"/>
            <a:ext cx="2776070" cy="15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0276" y="2612463"/>
            <a:ext cx="2510874" cy="16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статистики</a:t>
            </a:r>
            <a:endParaRPr/>
          </a:p>
        </p:txBody>
      </p:sp>
      <p:sp>
        <p:nvSpPr>
          <p:cNvPr id="373" name="Google Shape;373;p4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</a:rPr>
              <a:t>5. Организация дополнительного образования в Курагинском районе.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Дополнительное образование в районе обеспечивают 3 организации дополнительного образования и 20 общеобразовательных школ, имеющих лицензию на дополнительное образование. В районе реализуются 380 программ дополнительного образования, 7 из них – сетевые. Дополнительным образованием занято 2253 ребенка. Общий охват детей от 5 до 18 лет в дополнительном образовании – 67,5%.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статистики</a:t>
            </a:r>
            <a:endParaRPr/>
          </a:p>
        </p:txBody>
      </p:sp>
      <p:sp>
        <p:nvSpPr>
          <p:cNvPr id="379" name="Google Shape;379;p4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</a:rPr>
              <a:t>6. Итоговая аттестация.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254000" lvl="0" indent="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Показали средний балл выше районного по 4-м и более предметам учащиеся: Артемовской СОШ, Имисской СОШ, Кордовской СОШ, Краснокаменской СОШ, Курагинской СОШ №1, Черемшанской СОШ, учащиеся частных школ «Истоки» и «Перспектива».</a:t>
            </a:r>
            <a:endParaRPr sz="1400">
              <a:solidFill>
                <a:srgbClr val="000000"/>
              </a:solidFill>
            </a:endParaRPr>
          </a:p>
          <a:p>
            <a:pPr marL="355600" marR="254000" lvl="0" indent="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Увеличилось количество учащихся, не набравших проходной балл по базовой математике, физике, химии, литературе, информатике и ИКТ, значительное снижение произошло по обществознанию: 17 учащихся в 2018 году и 26 учащихся не перешагнули базовый порог в 2019 году.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</a:endParaRPr>
          </a:p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380" name="Google Shape;380;p49"/>
          <p:cNvGraphicFramePr/>
          <p:nvPr/>
        </p:nvGraphicFramePr>
        <p:xfrm>
          <a:off x="816800" y="178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{788EA9B4-3783-49AC-97AC-C88C8ED984EB}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ОГЭ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ЕГЭ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медалисты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518 участников, 5 ППЭ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252 участника, 3 ППЭ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статистики</a:t>
            </a:r>
            <a:endParaRPr/>
          </a:p>
        </p:txBody>
      </p:sp>
      <p:sp>
        <p:nvSpPr>
          <p:cNvPr id="386" name="Google Shape;386;p5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</a:rPr>
              <a:t>7. Результаты внешних оценочных процедур.</a:t>
            </a:r>
            <a:endParaRPr sz="16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1400">
                <a:solidFill>
                  <a:srgbClr val="000000"/>
                </a:solidFill>
              </a:rPr>
              <a:t>Краевые диагностические работы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387" name="Google Shape;387;p50"/>
          <p:cNvGraphicFramePr/>
          <p:nvPr/>
        </p:nvGraphicFramePr>
        <p:xfrm>
          <a:off x="588488" y="249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{788EA9B4-3783-49AC-97AC-C88C8ED984EB}</a:tableStyleId>
              </a:tblPr>
              <a:tblGrid>
                <a:gridCol w="164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уровни достижений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ниже базового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базовый 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базовый 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повышенный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регион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355600" marR="254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22,12%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R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254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38,86%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254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28,57%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254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10,45%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муниципалитет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355600" marR="254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15,27%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R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254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40,94%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254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32,18%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254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Roboto"/>
                          <a:ea typeface="Roboto"/>
                          <a:cs typeface="Roboto"/>
                          <a:sym typeface="Roboto"/>
                        </a:rPr>
                        <a:t>11,61%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3963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статистики</a:t>
            </a:r>
            <a:endParaRPr/>
          </a:p>
        </p:txBody>
      </p:sp>
      <p:sp>
        <p:nvSpPr>
          <p:cNvPr id="393" name="Google Shape;393;p51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</a:rPr>
              <a:t>8. Работа с одаренными детьми.</a:t>
            </a:r>
            <a:endParaRPr sz="16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1400">
                <a:solidFill>
                  <a:srgbClr val="000000"/>
                </a:solidFill>
              </a:rPr>
              <a:t>Показатели участия школьников Курагинского района в этапах Всероссийской олимпиады школьников: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394" name="Google Shape;394;p51"/>
          <p:cNvGraphicFramePr/>
          <p:nvPr/>
        </p:nvGraphicFramePr>
        <p:xfrm>
          <a:off x="952500" y="2263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{788EA9B4-3783-49AC-97AC-C88C8ED984EB}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25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Этап олимпиады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охват детей/количество призовых мест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2016-2017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2017-2018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2018-2019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школьный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2307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2540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2152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муниципальный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438/193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388/210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457/26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региональный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12/0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10/0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12/0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заключительный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0/0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0/0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0/0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Кейс</a:t>
            </a:r>
            <a:endParaRPr/>
          </a:p>
        </p:txBody>
      </p:sp>
      <p:sp>
        <p:nvSpPr>
          <p:cNvPr id="400" name="Google Shape;400;p5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254000" lvl="0" indent="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000000"/>
                </a:solidFill>
              </a:rPr>
              <a:t>«Как учитывать достижения ребенка в системе дополнительного образования</a:t>
            </a:r>
            <a:br>
              <a:rPr lang="ru" sz="1400" b="1">
                <a:solidFill>
                  <a:srgbClr val="000000"/>
                </a:solidFill>
              </a:rPr>
            </a:br>
            <a:r>
              <a:rPr lang="ru" sz="1400" b="1">
                <a:solidFill>
                  <a:srgbClr val="000000"/>
                </a:solidFill>
              </a:rPr>
              <a:t>в общих достижениях по итогам обучения в школе?»</a:t>
            </a:r>
            <a:endParaRPr sz="1400" b="1">
              <a:solidFill>
                <a:srgbClr val="000000"/>
              </a:solidFill>
            </a:endParaRPr>
          </a:p>
          <a:p>
            <a:pPr marL="355600" marR="254000" lvl="0" indent="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355600" marR="254000" lvl="0" indent="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Подробнее о кейсе — в прилагаемом файле.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311700" y="244325"/>
            <a:ext cx="85206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/>
              <a:t>Сеть общеобразовательных Учреждений Курагинского района</a:t>
            </a:r>
            <a:endParaRPr sz="2200" b="1"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 t="8020"/>
          <a:stretch/>
        </p:blipFill>
        <p:spPr>
          <a:xfrm>
            <a:off x="1876450" y="1229875"/>
            <a:ext cx="6467475" cy="39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/>
          <p:nvPr/>
        </p:nvSpPr>
        <p:spPr>
          <a:xfrm>
            <a:off x="771525" y="1440175"/>
            <a:ext cx="25974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29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 общеобразовательных учреждений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5850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 обучающихся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7098050" y="1440175"/>
            <a:ext cx="18645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17 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дошкольных учреждений (+6 дошкольных групп при ОУ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2247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 детей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835825" y="3587600"/>
            <a:ext cx="17874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 учреждения дополнительного образования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2253 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обучающихся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6995150" y="4076225"/>
            <a:ext cx="11703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 МКУ “Центр ППМ и СП </a:t>
            </a:r>
            <a:r>
              <a:rPr lang="ru" b="1">
                <a:latin typeface="Roboto"/>
                <a:ea typeface="Roboto"/>
                <a:cs typeface="Roboto"/>
                <a:sym typeface="Roboto"/>
              </a:rPr>
              <a:t>“Доверие”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4329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Обоснование выбранной задачи.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32900" y="1017800"/>
            <a:ext cx="8520600" cy="38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.</a:t>
            </a:r>
            <a:endParaRPr/>
          </a:p>
        </p:txBody>
      </p:sp>
      <p:sp>
        <p:nvSpPr>
          <p:cNvPr id="199" name="Google Shape;199;p29"/>
          <p:cNvSpPr/>
          <p:nvPr/>
        </p:nvSpPr>
        <p:spPr>
          <a:xfrm>
            <a:off x="571500" y="1657350"/>
            <a:ext cx="4038600" cy="2000100"/>
          </a:xfrm>
          <a:prstGeom prst="homePlate">
            <a:avLst>
              <a:gd name="adj" fmla="val 50000"/>
            </a:avLst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FFFFFF"/>
                </a:solidFill>
              </a:rPr>
              <a:t>А</a:t>
            </a:r>
            <a:r>
              <a:rPr lang="ru" sz="2000" b="1">
                <a:solidFill>
                  <a:srgbClr val="FFFFFF"/>
                </a:solidFill>
              </a:rPr>
              <a:t>ктуальность</a:t>
            </a:r>
            <a:r>
              <a:rPr lang="ru" sz="2000">
                <a:solidFill>
                  <a:srgbClr val="FFFFFF"/>
                </a:solidFill>
              </a:rPr>
              <a:t>: переход на ФГОС СОО устанавливает требования к результатам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4914900" y="2178650"/>
            <a:ext cx="4038600" cy="15033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Задача:</a:t>
            </a:r>
            <a:r>
              <a:rPr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Расширение сетевого взаимодействия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/>
        </p:nvSpPr>
        <p:spPr>
          <a:xfrm>
            <a:off x="3003525" y="-75100"/>
            <a:ext cx="41172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FFFF"/>
                </a:solidFill>
              </a:rPr>
              <a:t>КУРАГИНСКИЙ РАЙОН</a:t>
            </a:r>
            <a:endParaRPr sz="2000" b="1">
              <a:solidFill>
                <a:srgbClr val="FFFFFF"/>
              </a:solidFill>
            </a:endParaRPr>
          </a:p>
        </p:txBody>
      </p:sp>
      <p:sp>
        <p:nvSpPr>
          <p:cNvPr id="206" name="Google Shape;206;p30"/>
          <p:cNvSpPr/>
          <p:nvPr/>
        </p:nvSpPr>
        <p:spPr>
          <a:xfrm>
            <a:off x="2994575" y="2073550"/>
            <a:ext cx="3116100" cy="2152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FFFF"/>
                </a:solidFill>
              </a:rPr>
              <a:t>Модель сетевого взаимодействия на основе ИУП 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FFFF"/>
                </a:solidFill>
              </a:rPr>
              <a:t>КСОШ №1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FFFF"/>
                </a:solidFill>
              </a:rPr>
              <a:t>КСОШ №3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FFFF"/>
                </a:solidFill>
              </a:rPr>
              <a:t>КСОШ№7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FFFF"/>
                </a:solidFill>
              </a:rPr>
              <a:t>Центр Доп. образования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207" name="Google Shape;207;p30"/>
          <p:cNvSpPr/>
          <p:nvPr/>
        </p:nvSpPr>
        <p:spPr>
          <a:xfrm>
            <a:off x="637225" y="531750"/>
            <a:ext cx="2465400" cy="2040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Предметы (углубленно) химия, биология, обществознание, физика, история, экономика, право, математика.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335975" y="2829175"/>
            <a:ext cx="2528100" cy="21525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rgbClr val="D25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Самоопределение через психолого-педаго- гическое сопровождение, внеурочная деятельность, проф. пробы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9" name="Google Shape;209;p30"/>
          <p:cNvSpPr/>
          <p:nvPr/>
        </p:nvSpPr>
        <p:spPr>
          <a:xfrm>
            <a:off x="3439200" y="77600"/>
            <a:ext cx="2465400" cy="19584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rgbClr val="D25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</a:rPr>
              <a:t>Создание индивидуаль-ного проекта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210" name="Google Shape;210;p30"/>
          <p:cNvSpPr/>
          <p:nvPr/>
        </p:nvSpPr>
        <p:spPr>
          <a:xfrm>
            <a:off x="6565025" y="572550"/>
            <a:ext cx="2121300" cy="19584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rgbClr val="D25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Представле-ние результатов индивидуального проекта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211" name="Google Shape;211;p30"/>
          <p:cNvSpPr/>
          <p:nvPr/>
        </p:nvSpPr>
        <p:spPr>
          <a:xfrm>
            <a:off x="6455025" y="2885425"/>
            <a:ext cx="2121300" cy="20400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rgbClr val="D25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Ресурсы: больница, полиция, прокуратура, МЧС, детские сады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12" name="Google Shape;212;p30"/>
          <p:cNvSpPr/>
          <p:nvPr/>
        </p:nvSpPr>
        <p:spPr>
          <a:xfrm>
            <a:off x="2864075" y="3929700"/>
            <a:ext cx="3981300" cy="8517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D25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0"/>
          <p:cNvSpPr/>
          <p:nvPr/>
        </p:nvSpPr>
        <p:spPr>
          <a:xfrm>
            <a:off x="5804700" y="1051225"/>
            <a:ext cx="1040700" cy="6759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D25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0"/>
          <p:cNvSpPr/>
          <p:nvPr/>
        </p:nvSpPr>
        <p:spPr>
          <a:xfrm>
            <a:off x="4421850" y="2469175"/>
            <a:ext cx="437700" cy="3600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D25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0"/>
          <p:cNvSpPr/>
          <p:nvPr/>
        </p:nvSpPr>
        <p:spPr>
          <a:xfrm>
            <a:off x="2613300" y="3308663"/>
            <a:ext cx="437700" cy="413100"/>
          </a:xfrm>
          <a:prstGeom prst="rightArrow">
            <a:avLst>
              <a:gd name="adj1" fmla="val 33366"/>
              <a:gd name="adj2" fmla="val 49933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D25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/>
          <p:nvPr/>
        </p:nvSpPr>
        <p:spPr>
          <a:xfrm>
            <a:off x="2864075" y="1916188"/>
            <a:ext cx="437700" cy="413100"/>
          </a:xfrm>
          <a:prstGeom prst="rightArrow">
            <a:avLst>
              <a:gd name="adj1" fmla="val 33366"/>
              <a:gd name="adj2" fmla="val 49933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D25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/>
        </p:nvSpPr>
        <p:spPr>
          <a:xfrm>
            <a:off x="2640200" y="116334"/>
            <a:ext cx="47265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</a:rPr>
              <a:t>Проблема</a:t>
            </a:r>
            <a:r>
              <a:rPr lang="ru" sz="1500">
                <a:solidFill>
                  <a:schemeClr val="dk1"/>
                </a:solidFill>
              </a:rPr>
              <a:t>: стандарт устанавливает требовтельной траектории. На практике образовательных организациях часто недостаточно финансовых, кадровых, материально - технических ресурсов д.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23" name="Google Shape;223;p31"/>
          <p:cNvSpPr/>
          <p:nvPr/>
        </p:nvSpPr>
        <p:spPr>
          <a:xfrm>
            <a:off x="2641350" y="1841200"/>
            <a:ext cx="3541200" cy="1594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сетевой формы реализации программы (на основе ИУП с углубленным изучением предметов) в соответствии со ст.15 ФЗ №273-ФЗ от 29.12.12 “Об образовании в РФ”</a:t>
            </a:r>
            <a:endParaRPr/>
          </a:p>
        </p:txBody>
      </p:sp>
      <p:sp>
        <p:nvSpPr>
          <p:cNvPr id="224" name="Google Shape;224;p31"/>
          <p:cNvSpPr/>
          <p:nvPr/>
        </p:nvSpPr>
        <p:spPr>
          <a:xfrm>
            <a:off x="231475" y="579220"/>
            <a:ext cx="1906200" cy="642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Критерии эффективности</a:t>
            </a:r>
            <a:endParaRPr b="1"/>
          </a:p>
        </p:txBody>
      </p:sp>
      <p:sp>
        <p:nvSpPr>
          <p:cNvPr id="225" name="Google Shape;225;p31"/>
          <p:cNvSpPr/>
          <p:nvPr/>
        </p:nvSpPr>
        <p:spPr>
          <a:xfrm>
            <a:off x="137300" y="1388975"/>
            <a:ext cx="2502900" cy="745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Увеличение кол-ва уч-ся, выбравших индивидуальную </a:t>
            </a:r>
            <a:r>
              <a:rPr lang="ru">
                <a:solidFill>
                  <a:srgbClr val="FF0000"/>
                </a:solidFill>
              </a:rPr>
              <a:t>т</a:t>
            </a:r>
            <a:r>
              <a:rPr lang="ru"/>
              <a:t>раекторию обучения</a:t>
            </a:r>
            <a:endParaRPr/>
          </a:p>
        </p:txBody>
      </p:sp>
      <p:sp>
        <p:nvSpPr>
          <p:cNvPr id="226" name="Google Shape;226;p31"/>
          <p:cNvSpPr/>
          <p:nvPr/>
        </p:nvSpPr>
        <p:spPr>
          <a:xfrm>
            <a:off x="137300" y="2191050"/>
            <a:ext cx="2502900" cy="94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Позитивная  динамика результативности обучающихся в конкурсах и олимпиадах</a:t>
            </a:r>
            <a:endParaRPr/>
          </a:p>
        </p:txBody>
      </p:sp>
      <p:sp>
        <p:nvSpPr>
          <p:cNvPr id="227" name="Google Shape;227;p31"/>
          <p:cNvSpPr/>
          <p:nvPr/>
        </p:nvSpPr>
        <p:spPr>
          <a:xfrm>
            <a:off x="94400" y="3238600"/>
            <a:ext cx="2502900" cy="43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Рост успеваемости, повышение мотивации</a:t>
            </a:r>
            <a:endParaRPr/>
          </a:p>
        </p:txBody>
      </p:sp>
      <p:sp>
        <p:nvSpPr>
          <p:cNvPr id="228" name="Google Shape;228;p31"/>
          <p:cNvSpPr/>
          <p:nvPr/>
        </p:nvSpPr>
        <p:spPr>
          <a:xfrm>
            <a:off x="94400" y="3774975"/>
            <a:ext cx="2502900" cy="119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Увеличение кол-ва поступающих в ВУЗы, СУЗы, основанное на качественном профессиональном самоопределении</a:t>
            </a:r>
            <a:endParaRPr/>
          </a:p>
        </p:txBody>
      </p:sp>
      <p:sp>
        <p:nvSpPr>
          <p:cNvPr id="229" name="Google Shape;229;p31"/>
          <p:cNvSpPr/>
          <p:nvPr/>
        </p:nvSpPr>
        <p:spPr>
          <a:xfrm>
            <a:off x="6746075" y="579224"/>
            <a:ext cx="2094900" cy="642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Требования к результатам</a:t>
            </a:r>
            <a:endParaRPr b="1"/>
          </a:p>
        </p:txBody>
      </p:sp>
      <p:sp>
        <p:nvSpPr>
          <p:cNvPr id="230" name="Google Shape;230;p31"/>
          <p:cNvSpPr/>
          <p:nvPr/>
        </p:nvSpPr>
        <p:spPr>
          <a:xfrm>
            <a:off x="6324750" y="1555725"/>
            <a:ext cx="2710500" cy="745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Личностные:способность обучающихся к саморазвитию и личностному самоопределению</a:t>
            </a:r>
            <a:endParaRPr/>
          </a:p>
        </p:txBody>
      </p:sp>
      <p:sp>
        <p:nvSpPr>
          <p:cNvPr id="231" name="Google Shape;231;p31"/>
          <p:cNvSpPr/>
          <p:nvPr/>
        </p:nvSpPr>
        <p:spPr>
          <a:xfrm>
            <a:off x="6354825" y="2404527"/>
            <a:ext cx="2710500" cy="94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Метапредметные:способность к построению образовательной ИТ, </a:t>
            </a:r>
            <a:r>
              <a:rPr lang="ru">
                <a:solidFill>
                  <a:srgbClr val="FF0000"/>
                </a:solidFill>
              </a:rPr>
              <a:t> </a:t>
            </a:r>
            <a:r>
              <a:rPr lang="ru"/>
              <a:t>к научно-исслед., проектной деятельности</a:t>
            </a:r>
            <a:endParaRPr/>
          </a:p>
        </p:txBody>
      </p:sp>
      <p:sp>
        <p:nvSpPr>
          <p:cNvPr id="232" name="Google Shape;232;p31"/>
          <p:cNvSpPr/>
          <p:nvPr/>
        </p:nvSpPr>
        <p:spPr>
          <a:xfrm>
            <a:off x="6369825" y="3629124"/>
            <a:ext cx="2680500" cy="134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Предметные:освоение ООП учебных предметов на повышенном уровне для дальнейшего успешного профессионального обучения и профессиональной деятельности</a:t>
            </a:r>
            <a:endParaRPr/>
          </a:p>
        </p:txBody>
      </p:sp>
      <p:sp>
        <p:nvSpPr>
          <p:cNvPr id="233" name="Google Shape;233;p31"/>
          <p:cNvSpPr/>
          <p:nvPr/>
        </p:nvSpPr>
        <p:spPr>
          <a:xfrm>
            <a:off x="2896050" y="3506276"/>
            <a:ext cx="3351900" cy="1594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Решение проблемы: организация сетевого взаимодействия ОУ, которая позволит повысить образовательный потенциал за счет внедрения локальной модели распределения ресурсов: кадрового, финансового, материально-технического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4" name="Google Shape;234;p31"/>
          <p:cNvSpPr/>
          <p:nvPr/>
        </p:nvSpPr>
        <p:spPr>
          <a:xfrm>
            <a:off x="2641350" y="0"/>
            <a:ext cx="3772500" cy="1770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Проблема</a:t>
            </a:r>
            <a:r>
              <a:rPr lang="ru">
                <a:solidFill>
                  <a:schemeClr val="dk1"/>
                </a:solidFill>
              </a:rPr>
              <a:t>: стандарт устанавливает требования к эффективному построению индивидуальной образовательной траектории. На практике в образовательных организациях часто недостаточно финансовых, кадровых, материально - технических ресурсов для</a:t>
            </a:r>
            <a:r>
              <a:rPr lang="ru">
                <a:solidFill>
                  <a:srgbClr val="FF0000"/>
                </a:solidFill>
              </a:rPr>
              <a:t> </a:t>
            </a:r>
            <a:r>
              <a:rPr lang="ru"/>
              <a:t>решения этой задачи</a:t>
            </a:r>
            <a:r>
              <a:rPr lang="ru">
                <a:solidFill>
                  <a:srgbClr val="FF0000"/>
                </a:solidFill>
              </a:rPr>
              <a:t>.</a:t>
            </a:r>
            <a:r>
              <a:rPr lang="ru">
                <a:solidFill>
                  <a:schemeClr val="dk1"/>
                </a:solidFill>
              </a:rPr>
              <a:t>.</a:t>
            </a:r>
            <a:endParaRPr sz="1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/>
          <p:nvPr/>
        </p:nvSpPr>
        <p:spPr>
          <a:xfrm>
            <a:off x="2893200" y="1780650"/>
            <a:ext cx="3326700" cy="18855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FFFF"/>
                </a:solidFill>
              </a:rPr>
              <a:t>Модель сетевой формы реализации программы (на основе ИУП с углубленным изучением предметов) в соответствии со ст.15 ФЗ №273-ФЗ от 29.12.12 “Об образовании в РФ”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1468025" y="378597"/>
            <a:ext cx="2740800" cy="9387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Разработка совместной </a:t>
            </a:r>
            <a:r>
              <a:rPr lang="ru"/>
              <a:t>сетевой</a:t>
            </a:r>
            <a:r>
              <a:rPr lang="ru">
                <a:solidFill>
                  <a:srgbClr val="FF0000"/>
                </a:solidFill>
              </a:rPr>
              <a:t> </a:t>
            </a:r>
            <a:r>
              <a:rPr lang="ru">
                <a:solidFill>
                  <a:schemeClr val="dk1"/>
                </a:solidFill>
              </a:rPr>
              <a:t>образовательной программы с использованием ресурсов партнеров</a:t>
            </a:r>
            <a:endParaRPr>
              <a:solidFill>
                <a:schemeClr val="dk1"/>
              </a:solidFill>
            </a:endParaRPr>
          </a:p>
          <a:p>
            <a:pPr marL="34290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"/>
              <a:buChar char="●"/>
            </a:pPr>
            <a:endParaRPr sz="200"/>
          </a:p>
        </p:txBody>
      </p:sp>
      <p:sp>
        <p:nvSpPr>
          <p:cNvPr id="242" name="Google Shape;242;p32"/>
          <p:cNvSpPr/>
          <p:nvPr/>
        </p:nvSpPr>
        <p:spPr>
          <a:xfrm>
            <a:off x="152400" y="1401116"/>
            <a:ext cx="2740800" cy="9387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Формирование “групповых” решений для реализации выбранных учащимися индивидуальных образовательных траекторий</a:t>
            </a:r>
            <a:endParaRPr>
              <a:solidFill>
                <a:schemeClr val="dk1"/>
              </a:solidFill>
            </a:endParaRPr>
          </a:p>
          <a:p>
            <a:pPr marL="34290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"/>
              <a:buChar char="●"/>
            </a:pPr>
            <a:endParaRPr sz="200"/>
          </a:p>
        </p:txBody>
      </p:sp>
      <p:sp>
        <p:nvSpPr>
          <p:cNvPr id="243" name="Google Shape;243;p32"/>
          <p:cNvSpPr/>
          <p:nvPr/>
        </p:nvSpPr>
        <p:spPr>
          <a:xfrm>
            <a:off x="0" y="2460356"/>
            <a:ext cx="2740800" cy="9387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Заключение договора о сетевой форме реализации программы</a:t>
            </a:r>
            <a:endParaRPr sz="1500"/>
          </a:p>
        </p:txBody>
      </p:sp>
      <p:sp>
        <p:nvSpPr>
          <p:cNvPr id="244" name="Google Shape;244;p32"/>
          <p:cNvSpPr/>
          <p:nvPr/>
        </p:nvSpPr>
        <p:spPr>
          <a:xfrm>
            <a:off x="1708650" y="4204800"/>
            <a:ext cx="2740800" cy="9387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Внесение изменений в Устав и другие локальные акты</a:t>
            </a:r>
            <a:endParaRPr>
              <a:solidFill>
                <a:schemeClr val="dk1"/>
              </a:solidFill>
            </a:endParaRPr>
          </a:p>
          <a:p>
            <a:pPr marL="34290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"/>
              <a:buChar char="●"/>
            </a:pPr>
            <a:endParaRPr sz="200"/>
          </a:p>
        </p:txBody>
      </p:sp>
      <p:sp>
        <p:nvSpPr>
          <p:cNvPr id="245" name="Google Shape;245;p32"/>
          <p:cNvSpPr/>
          <p:nvPr/>
        </p:nvSpPr>
        <p:spPr>
          <a:xfrm>
            <a:off x="5657426" y="841950"/>
            <a:ext cx="2971800" cy="9387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34290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"/>
              <a:buChar char="●"/>
            </a:pPr>
            <a:r>
              <a:rPr lang="ru">
                <a:solidFill>
                  <a:schemeClr val="dk1"/>
                </a:solidFill>
              </a:rPr>
              <a:t>Разделение бюджетного финансирования между организациями -партнерами</a:t>
            </a:r>
            <a:endParaRPr sz="200"/>
          </a:p>
        </p:txBody>
      </p:sp>
      <p:sp>
        <p:nvSpPr>
          <p:cNvPr id="246" name="Google Shape;246;p32"/>
          <p:cNvSpPr/>
          <p:nvPr/>
        </p:nvSpPr>
        <p:spPr>
          <a:xfrm>
            <a:off x="6219900" y="1902201"/>
            <a:ext cx="2740800" cy="10557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34290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"/>
              <a:buChar char="●"/>
            </a:pPr>
            <a:r>
              <a:rPr lang="ru">
                <a:solidFill>
                  <a:schemeClr val="dk1"/>
                </a:solidFill>
              </a:rPr>
              <a:t>Как в этих условиях передавать часы (речь идет о передаче часов на реализацию профильных предметов)?</a:t>
            </a:r>
            <a:endParaRPr sz="200"/>
          </a:p>
        </p:txBody>
      </p:sp>
      <p:sp>
        <p:nvSpPr>
          <p:cNvPr id="247" name="Google Shape;247;p32"/>
          <p:cNvSpPr/>
          <p:nvPr/>
        </p:nvSpPr>
        <p:spPr>
          <a:xfrm>
            <a:off x="6145500" y="3196725"/>
            <a:ext cx="2740800" cy="9387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34290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"/>
              <a:buChar char="●"/>
            </a:pPr>
            <a:r>
              <a:rPr lang="ru">
                <a:solidFill>
                  <a:schemeClr val="dk1"/>
                </a:solidFill>
              </a:rPr>
              <a:t>Как решать вопрос “заимствования” персонала с точки зрения трудового  законодательства?”</a:t>
            </a:r>
            <a:endParaRPr sz="200"/>
          </a:p>
        </p:txBody>
      </p:sp>
      <p:sp>
        <p:nvSpPr>
          <p:cNvPr id="248" name="Google Shape;248;p32"/>
          <p:cNvSpPr/>
          <p:nvPr/>
        </p:nvSpPr>
        <p:spPr>
          <a:xfrm>
            <a:off x="4996375" y="4204800"/>
            <a:ext cx="2740800" cy="9387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Ведение электронного журнала (учет успеваемости)</a:t>
            </a:r>
            <a:endParaRPr>
              <a:solidFill>
                <a:schemeClr val="dk1"/>
              </a:solidFill>
            </a:endParaRPr>
          </a:p>
          <a:p>
            <a:pPr marL="34290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"/>
              <a:buChar char="●"/>
            </a:pPr>
            <a:endParaRPr sz="200"/>
          </a:p>
        </p:txBody>
      </p:sp>
      <p:sp>
        <p:nvSpPr>
          <p:cNvPr id="249" name="Google Shape;249;p32"/>
          <p:cNvSpPr txBox="1"/>
          <p:nvPr/>
        </p:nvSpPr>
        <p:spPr>
          <a:xfrm>
            <a:off x="926075" y="2"/>
            <a:ext cx="2590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Комплекс мер</a:t>
            </a:r>
            <a:endParaRPr sz="2400"/>
          </a:p>
        </p:txBody>
      </p:sp>
      <p:sp>
        <p:nvSpPr>
          <p:cNvPr id="250" name="Google Shape;250;p32"/>
          <p:cNvSpPr txBox="1"/>
          <p:nvPr/>
        </p:nvSpPr>
        <p:spPr>
          <a:xfrm>
            <a:off x="4449450" y="2"/>
            <a:ext cx="46554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Вопросы, требующие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 решения</a:t>
            </a:r>
            <a:endParaRPr sz="2200"/>
          </a:p>
        </p:txBody>
      </p:sp>
      <p:cxnSp>
        <p:nvCxnSpPr>
          <p:cNvPr id="251" name="Google Shape;251;p32"/>
          <p:cNvCxnSpPr>
            <a:endCxn id="240" idx="1"/>
          </p:cNvCxnSpPr>
          <p:nvPr/>
        </p:nvCxnSpPr>
        <p:spPr>
          <a:xfrm>
            <a:off x="3219584" y="1447775"/>
            <a:ext cx="160800" cy="60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2" name="Google Shape;252;p32"/>
          <p:cNvCxnSpPr>
            <a:stCxn id="242" idx="3"/>
          </p:cNvCxnSpPr>
          <p:nvPr/>
        </p:nvCxnSpPr>
        <p:spPr>
          <a:xfrm>
            <a:off x="2893200" y="1870466"/>
            <a:ext cx="212100" cy="52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3" name="Google Shape;253;p32"/>
          <p:cNvCxnSpPr>
            <a:stCxn id="245" idx="2"/>
            <a:endCxn id="240" idx="7"/>
          </p:cNvCxnSpPr>
          <p:nvPr/>
        </p:nvCxnSpPr>
        <p:spPr>
          <a:xfrm flipH="1">
            <a:off x="5732726" y="1780650"/>
            <a:ext cx="1410600" cy="27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4" name="Google Shape;254;p32"/>
          <p:cNvCxnSpPr/>
          <p:nvPr/>
        </p:nvCxnSpPr>
        <p:spPr>
          <a:xfrm flipH="1">
            <a:off x="6007038" y="2972756"/>
            <a:ext cx="1362300" cy="143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5" name="Google Shape;255;p32"/>
          <p:cNvCxnSpPr>
            <a:stCxn id="244" idx="0"/>
            <a:endCxn id="240" idx="4"/>
          </p:cNvCxnSpPr>
          <p:nvPr/>
        </p:nvCxnSpPr>
        <p:spPr>
          <a:xfrm rot="10800000" flipH="1">
            <a:off x="3079050" y="3666000"/>
            <a:ext cx="1477500" cy="53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6" name="Google Shape;256;p32"/>
          <p:cNvCxnSpPr>
            <a:stCxn id="248" idx="0"/>
            <a:endCxn id="240" idx="4"/>
          </p:cNvCxnSpPr>
          <p:nvPr/>
        </p:nvCxnSpPr>
        <p:spPr>
          <a:xfrm rot="10800000">
            <a:off x="4556575" y="3666000"/>
            <a:ext cx="1810200" cy="53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7" name="Google Shape;257;p32"/>
          <p:cNvCxnSpPr>
            <a:stCxn id="247" idx="1"/>
          </p:cNvCxnSpPr>
          <p:nvPr/>
        </p:nvCxnSpPr>
        <p:spPr>
          <a:xfrm rot="10800000">
            <a:off x="5493900" y="3388575"/>
            <a:ext cx="651600" cy="277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8" name="Google Shape;258;p32"/>
          <p:cNvCxnSpPr>
            <a:stCxn id="243" idx="3"/>
          </p:cNvCxnSpPr>
          <p:nvPr/>
        </p:nvCxnSpPr>
        <p:spPr>
          <a:xfrm rot="10800000" flipH="1">
            <a:off x="2740800" y="2838806"/>
            <a:ext cx="331200" cy="90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9" name="Google Shape;259;p32"/>
          <p:cNvSpPr/>
          <p:nvPr/>
        </p:nvSpPr>
        <p:spPr>
          <a:xfrm>
            <a:off x="135450" y="3519600"/>
            <a:ext cx="2740800" cy="609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Информирование учащихся об ОП, которые могут быть реализованы в сетевой форме</a:t>
            </a:r>
            <a:endParaRPr/>
          </a:p>
        </p:txBody>
      </p:sp>
      <p:cxnSp>
        <p:nvCxnSpPr>
          <p:cNvPr id="260" name="Google Shape;260;p32"/>
          <p:cNvCxnSpPr>
            <a:stCxn id="259" idx="3"/>
            <a:endCxn id="240" idx="3"/>
          </p:cNvCxnSpPr>
          <p:nvPr/>
        </p:nvCxnSpPr>
        <p:spPr>
          <a:xfrm rot="10800000" flipH="1">
            <a:off x="2876250" y="3390000"/>
            <a:ext cx="504000" cy="43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>
            <a:spLocks noGrp="1"/>
          </p:cNvSpPr>
          <p:nvPr>
            <p:ph type="title"/>
          </p:nvPr>
        </p:nvSpPr>
        <p:spPr>
          <a:xfrm>
            <a:off x="311700" y="1199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Курсы повышения квалификации (СОО)</a:t>
            </a:r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267" name="Google Shape;267;p33"/>
          <p:cNvGraphicFramePr/>
          <p:nvPr/>
        </p:nvGraphicFramePr>
        <p:xfrm>
          <a:off x="952500" y="23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{788EA9B4-3783-49AC-97AC-C88C8ED984EB}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8" name="Google Shape;268;p33"/>
          <p:cNvGraphicFramePr/>
          <p:nvPr/>
        </p:nvGraphicFramePr>
        <p:xfrm>
          <a:off x="4415500" y="834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{788EA9B4-3783-49AC-97AC-C88C8ED984EB}</a:tableStyleId>
              </a:tblPr>
              <a:tblGrid>
                <a:gridCol w="114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Всего педагогов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Профиль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9" name="Google Shape;269;p33"/>
          <p:cNvGraphicFramePr/>
          <p:nvPr/>
        </p:nvGraphicFramePr>
        <p:xfrm>
          <a:off x="447350" y="28686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{788EA9B4-3783-49AC-97AC-C88C8ED984EB}</a:tableStyleId>
              </a:tblPr>
              <a:tblGrid>
                <a:gridCol w="202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Всего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Курсы ПК: предм.(углубленные)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Курсы ПК: проекты, олимпиады.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0" name="Google Shape;2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063" y="727700"/>
            <a:ext cx="28289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0650" y="2868650"/>
            <a:ext cx="2828925" cy="1955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Поступление в Вуз(ы)</a:t>
            </a:r>
            <a:endParaRPr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278" name="Google Shape;278;p34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{788EA9B4-3783-49AC-97AC-C88C8ED984EB}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КСОШ №7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2017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Бюджет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65%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28%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Внебюджет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2018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Бюджет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57%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25%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57%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Внебюджет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36%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2019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Бюджет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55%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Внебюджет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1434</Words>
  <Application>Microsoft Office PowerPoint</Application>
  <PresentationFormat>Экран (16:9)</PresentationFormat>
  <Paragraphs>320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Roboto</vt:lpstr>
      <vt:lpstr>Geometric</vt:lpstr>
      <vt:lpstr>Ясность</vt:lpstr>
      <vt:lpstr>Курагинский район Красноярского края</vt:lpstr>
      <vt:lpstr>Состав группы</vt:lpstr>
      <vt:lpstr>Сеть общеобразовательных Учреждений Курагинского района</vt:lpstr>
      <vt:lpstr>Обоснование выбранной задачи.</vt:lpstr>
      <vt:lpstr>Презентация PowerPoint</vt:lpstr>
      <vt:lpstr>Презентация PowerPoint</vt:lpstr>
      <vt:lpstr>Презентация PowerPoint</vt:lpstr>
      <vt:lpstr>Курсы повышения квалификации (СОО)</vt:lpstr>
      <vt:lpstr>Поступление в Вуз(ы)</vt:lpstr>
      <vt:lpstr>Вакансии кадров СОО, нагрузка(превышение)</vt:lpstr>
      <vt:lpstr>Результаты ЕГЭ</vt:lpstr>
      <vt:lpstr>Финансовые условия для реализации ООП СОО</vt:lpstr>
      <vt:lpstr>Изучение предметов на базовом и профильном уровнях</vt:lpstr>
      <vt:lpstr>Оснащенность кабинетов</vt:lpstr>
      <vt:lpstr>Вариант решения проблемы</vt:lpstr>
      <vt:lpstr>Данные социологических исследований</vt:lpstr>
      <vt:lpstr>Данные социологических исследований</vt:lpstr>
      <vt:lpstr>Данные социологических исследований</vt:lpstr>
      <vt:lpstr>Данные статистики</vt:lpstr>
      <vt:lpstr>Данные статистики</vt:lpstr>
      <vt:lpstr>Данные статистики</vt:lpstr>
      <vt:lpstr>Данные статистики</vt:lpstr>
      <vt:lpstr>Данные статистики</vt:lpstr>
      <vt:lpstr>Данные статистики</vt:lpstr>
      <vt:lpstr>Данные статистики</vt:lpstr>
      <vt:lpstr>Данные статистики</vt:lpstr>
      <vt:lpstr>Кейс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Курагинский район Красноярского края</dc:title>
  <dc:creator>Занина</dc:creator>
  <cp:lastModifiedBy>Занина</cp:lastModifiedBy>
  <cp:revision>1</cp:revision>
  <dcterms:modified xsi:type="dcterms:W3CDTF">2020-07-17T09:26:18Z</dcterms:modified>
</cp:coreProperties>
</file>