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4"/>
  </p:notesMasterIdLst>
  <p:sldIdLst>
    <p:sldId id="256" r:id="rId2"/>
    <p:sldId id="257" r:id="rId3"/>
    <p:sldId id="262" r:id="rId4"/>
    <p:sldId id="263" r:id="rId5"/>
    <p:sldId id="264" r:id="rId6"/>
    <p:sldId id="265" r:id="rId7"/>
    <p:sldId id="267" r:id="rId8"/>
    <p:sldId id="269" r:id="rId9"/>
    <p:sldId id="270" r:id="rId10"/>
    <p:sldId id="271" r:id="rId11"/>
    <p:sldId id="272" r:id="rId12"/>
    <p:sldId id="273" r:id="rId13"/>
    <p:sldId id="274" r:id="rId14"/>
    <p:sldId id="268" r:id="rId15"/>
    <p:sldId id="282" r:id="rId16"/>
    <p:sldId id="275" r:id="rId17"/>
    <p:sldId id="276" r:id="rId18"/>
    <p:sldId id="277" r:id="rId19"/>
    <p:sldId id="278" r:id="rId20"/>
    <p:sldId id="279" r:id="rId21"/>
    <p:sldId id="280" r:id="rId22"/>
    <p:sldId id="283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C66884-A675-42C7-8930-AE6BD3C2B4E3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EC0065-ADC6-4592-8987-0225F15F0CE1}">
      <dgm:prSet custT="1"/>
      <dgm:spPr>
        <a:xfrm>
          <a:off x="4844" y="132758"/>
          <a:ext cx="4974537" cy="1450838"/>
        </a:xfrm>
        <a:solidFill>
          <a:srgbClr val="D2CB6C">
            <a:lumMod val="20000"/>
            <a:lumOff val="80000"/>
          </a:srgbClr>
        </a:solidFill>
        <a:ln w="15875" cap="flat" cmpd="sng" algn="ctr">
          <a:solidFill>
            <a:srgbClr val="605B4F"/>
          </a:solidFill>
          <a:prstDash val="solid"/>
        </a:ln>
        <a:effectLst/>
      </dgm:spPr>
      <dgm:t>
        <a:bodyPr/>
        <a:lstStyle/>
        <a:p>
          <a:pPr rtl="0">
            <a:buNone/>
          </a:pPr>
          <a:r>
            <a:rPr lang="ru-RU" sz="1800" b="1" dirty="0">
              <a:solidFill>
                <a:srgbClr val="2E2B21"/>
              </a:solidFill>
              <a:latin typeface="Calibri" panose="020F0502020204030204" pitchFamily="34" charset="0"/>
              <a:ea typeface="+mn-ea"/>
              <a:cs typeface="+mn-cs"/>
            </a:rPr>
            <a:t>Осуществление текущего контроля успеваемости и промежуточной аттестации обучающихся, установление их форм, периодичности и порядка проведения (п.10)</a:t>
          </a:r>
        </a:p>
      </dgm:t>
    </dgm:pt>
    <dgm:pt modelId="{9AEB5B1A-ACF6-41F6-A1D9-864F259A2215}" type="parTrans" cxnId="{8978F12A-A3E0-4F5B-804A-3A3C0FF50A4A}">
      <dgm:prSet/>
      <dgm:spPr/>
      <dgm:t>
        <a:bodyPr/>
        <a:lstStyle/>
        <a:p>
          <a:endParaRPr lang="ru-RU"/>
        </a:p>
      </dgm:t>
    </dgm:pt>
    <dgm:pt modelId="{C631A901-AFA2-467F-9E61-3D026223F22B}" type="sibTrans" cxnId="{8978F12A-A3E0-4F5B-804A-3A3C0FF50A4A}">
      <dgm:prSet/>
      <dgm:spPr/>
      <dgm:t>
        <a:bodyPr/>
        <a:lstStyle/>
        <a:p>
          <a:endParaRPr lang="ru-RU"/>
        </a:p>
      </dgm:t>
    </dgm:pt>
    <dgm:pt modelId="{3010F06C-C1A9-425A-99E5-A7E63A39AFC8}">
      <dgm:prSet custT="1"/>
      <dgm:spPr>
        <a:xfrm>
          <a:off x="1779" y="1905697"/>
          <a:ext cx="4873633" cy="1645018"/>
        </a:xfrm>
        <a:solidFill>
          <a:srgbClr val="D2CB6C">
            <a:lumMod val="20000"/>
            <a:lumOff val="80000"/>
          </a:srgbClr>
        </a:solidFill>
        <a:ln w="15875" cap="flat" cmpd="sng" algn="ctr">
          <a:solidFill>
            <a:srgbClr val="605B4F"/>
          </a:solidFill>
          <a:prstDash val="solid"/>
        </a:ln>
        <a:effectLst/>
      </dgm:spPr>
      <dgm:t>
        <a:bodyPr/>
        <a:lstStyle/>
        <a:p>
          <a:pPr rtl="0">
            <a:buNone/>
          </a:pPr>
          <a:r>
            <a:rPr lang="ru-RU" sz="1800" b="1" dirty="0">
              <a:solidFill>
                <a:srgbClr val="2E2B21"/>
              </a:solidFill>
              <a:latin typeface="Calibri" panose="020F0502020204030204" pitchFamily="34" charset="0"/>
              <a:ea typeface="+mn-ea"/>
              <a:cs typeface="+mn-cs"/>
            </a:rPr>
            <a:t>Индивидуальный учет результатов освоения обучающимися образовательных программ, а также хранение в архивах информации об этих результатах на бумажных и (или) электронных носителях (п. 11)</a:t>
          </a:r>
        </a:p>
      </dgm:t>
    </dgm:pt>
    <dgm:pt modelId="{912E4CF7-78EC-4B5F-BA00-1B74A50C87BE}" type="parTrans" cxnId="{847AB9D7-672B-4E2A-BCF5-77184693298F}">
      <dgm:prSet/>
      <dgm:spPr/>
      <dgm:t>
        <a:bodyPr/>
        <a:lstStyle/>
        <a:p>
          <a:endParaRPr lang="ru-RU"/>
        </a:p>
      </dgm:t>
    </dgm:pt>
    <dgm:pt modelId="{59915CDC-175E-4C8D-B5F6-6F64527D36C3}" type="sibTrans" cxnId="{847AB9D7-672B-4E2A-BCF5-77184693298F}">
      <dgm:prSet/>
      <dgm:spPr/>
      <dgm:t>
        <a:bodyPr/>
        <a:lstStyle/>
        <a:p>
          <a:endParaRPr lang="ru-RU"/>
        </a:p>
      </dgm:t>
    </dgm:pt>
    <dgm:pt modelId="{2B62E376-47E5-4D34-9E5B-4B29653172D6}">
      <dgm:prSet custT="1"/>
      <dgm:spPr>
        <a:xfrm>
          <a:off x="1419" y="3743772"/>
          <a:ext cx="4874943" cy="1450838"/>
        </a:xfrm>
        <a:solidFill>
          <a:srgbClr val="D2CB6C">
            <a:lumMod val="20000"/>
            <a:lumOff val="80000"/>
          </a:srgbClr>
        </a:solidFill>
        <a:ln w="15875" cap="flat" cmpd="sng" algn="ctr">
          <a:solidFill>
            <a:srgbClr val="605B4F"/>
          </a:solidFill>
          <a:prstDash val="solid"/>
        </a:ln>
        <a:effectLst/>
      </dgm:spPr>
      <dgm:t>
        <a:bodyPr/>
        <a:lstStyle/>
        <a:p>
          <a:pPr rtl="0">
            <a:buNone/>
          </a:pPr>
          <a:r>
            <a:rPr lang="ru-RU" sz="1200" b="1" dirty="0">
              <a:solidFill>
                <a:srgbClr val="FFFFFF"/>
              </a:solidFill>
              <a:latin typeface="Calibri" panose="020F0502020204030204" pitchFamily="34" charset="0"/>
              <a:ea typeface="+mn-ea"/>
              <a:cs typeface="+mn-cs"/>
            </a:rPr>
            <a:t> </a:t>
          </a:r>
          <a:r>
            <a:rPr lang="ru-RU" sz="1800" b="1" dirty="0">
              <a:solidFill>
                <a:srgbClr val="2E2B21"/>
              </a:solidFill>
              <a:latin typeface="Calibri" panose="020F0502020204030204" pitchFamily="34" charset="0"/>
              <a:ea typeface="+mn-ea"/>
              <a:cs typeface="+mn-cs"/>
            </a:rPr>
            <a:t>Проведение </a:t>
          </a:r>
          <a:r>
            <a:rPr lang="ru-RU" sz="1800" b="1" dirty="0" err="1">
              <a:solidFill>
                <a:srgbClr val="2E2B21"/>
              </a:solidFill>
              <a:latin typeface="Calibri" panose="020F0502020204030204" pitchFamily="34" charset="0"/>
              <a:ea typeface="+mn-ea"/>
              <a:cs typeface="+mn-cs"/>
            </a:rPr>
            <a:t>самообследования</a:t>
          </a:r>
          <a:r>
            <a:rPr lang="ru-RU" sz="1800" b="1" dirty="0">
              <a:solidFill>
                <a:srgbClr val="2E2B21"/>
              </a:solidFill>
              <a:latin typeface="Calibri" panose="020F0502020204030204" pitchFamily="34" charset="0"/>
              <a:ea typeface="+mn-ea"/>
              <a:cs typeface="+mn-cs"/>
            </a:rPr>
            <a:t>, обеспечение функционирования внутренней системы оценки качества образования (п.13)</a:t>
          </a:r>
        </a:p>
      </dgm:t>
    </dgm:pt>
    <dgm:pt modelId="{2DAAF2F0-5B30-49ED-8A2F-FD3018AC9153}" type="parTrans" cxnId="{1153F684-11A1-4D81-86FC-B5C72F9CA56E}">
      <dgm:prSet/>
      <dgm:spPr/>
      <dgm:t>
        <a:bodyPr/>
        <a:lstStyle/>
        <a:p>
          <a:endParaRPr lang="ru-RU"/>
        </a:p>
      </dgm:t>
    </dgm:pt>
    <dgm:pt modelId="{2D3A6B23-6EEB-4A1E-A66D-07D954940597}" type="sibTrans" cxnId="{1153F684-11A1-4D81-86FC-B5C72F9CA56E}">
      <dgm:prSet/>
      <dgm:spPr/>
      <dgm:t>
        <a:bodyPr/>
        <a:lstStyle/>
        <a:p>
          <a:endParaRPr lang="ru-RU"/>
        </a:p>
      </dgm:t>
    </dgm:pt>
    <dgm:pt modelId="{C4E8CD28-0989-4A03-A2C8-B9549B6BCF2F}">
      <dgm:prSet custT="1"/>
      <dgm:spPr>
        <a:xfrm>
          <a:off x="4875413" y="1860787"/>
          <a:ext cx="5043591" cy="1734840"/>
        </a:xfrm>
        <a:solidFill>
          <a:srgbClr val="D2CB6C">
            <a:lumMod val="20000"/>
            <a:lumOff val="80000"/>
            <a:alpha val="90000"/>
          </a:srgbClr>
        </a:solidFill>
        <a:ln w="15875" cap="flat" cmpd="sng" algn="ctr">
          <a:solidFill>
            <a:srgbClr val="605B4F">
              <a:alpha val="90000"/>
            </a:srgbClr>
          </a:solidFill>
          <a:prstDash val="solid"/>
        </a:ln>
        <a:effectLst/>
      </dgm:spPr>
      <dgm:t>
        <a:bodyPr/>
        <a:lstStyle/>
        <a:p>
          <a:pPr>
            <a:buChar char="•"/>
          </a:pPr>
          <a:r>
            <a:rPr lang="ru-RU" sz="1400" b="1" dirty="0">
              <a:solidFill>
                <a:srgbClr val="2E2B21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 pitchFamily="34" charset="0"/>
              <a:ea typeface="+mn-ea"/>
              <a:cs typeface="+mn-cs"/>
            </a:rPr>
            <a:t>Положение об индивидуальном учете образовательных достижений</a:t>
          </a:r>
        </a:p>
      </dgm:t>
    </dgm:pt>
    <dgm:pt modelId="{4665B99F-5B93-40A7-82AE-5906BCF932A9}" type="parTrans" cxnId="{48F279CE-B52C-4858-888A-35122AA6B0D7}">
      <dgm:prSet/>
      <dgm:spPr/>
      <dgm:t>
        <a:bodyPr/>
        <a:lstStyle/>
        <a:p>
          <a:endParaRPr lang="ru-RU"/>
        </a:p>
      </dgm:t>
    </dgm:pt>
    <dgm:pt modelId="{F653476A-643F-49E3-B4B5-5BB764EF07AD}" type="sibTrans" cxnId="{48F279CE-B52C-4858-888A-35122AA6B0D7}">
      <dgm:prSet/>
      <dgm:spPr/>
      <dgm:t>
        <a:bodyPr/>
        <a:lstStyle/>
        <a:p>
          <a:endParaRPr lang="ru-RU"/>
        </a:p>
      </dgm:t>
    </dgm:pt>
    <dgm:pt modelId="{FBA2C1EF-39C0-4F5A-83C9-716DDBAD1629}">
      <dgm:prSet custT="1"/>
      <dgm:spPr>
        <a:xfrm>
          <a:off x="4877783" y="3703381"/>
          <a:ext cx="5043000" cy="1450838"/>
        </a:xfrm>
        <a:solidFill>
          <a:srgbClr val="D2CB6C">
            <a:lumMod val="20000"/>
            <a:lumOff val="80000"/>
            <a:alpha val="90000"/>
          </a:srgbClr>
        </a:solidFill>
        <a:ln w="15875" cap="flat" cmpd="sng" algn="ctr">
          <a:solidFill>
            <a:srgbClr val="605B4F">
              <a:alpha val="90000"/>
            </a:srgbClr>
          </a:solidFill>
          <a:prstDash val="solid"/>
        </a:ln>
        <a:effectLst/>
      </dgm:spPr>
      <dgm:t>
        <a:bodyPr/>
        <a:lstStyle/>
        <a:p>
          <a:pPr>
            <a:buChar char="•"/>
          </a:pPr>
          <a:r>
            <a:rPr lang="ru-RU" sz="1400" b="1" dirty="0">
              <a:solidFill>
                <a:srgbClr val="2E2B21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 pitchFamily="34" charset="0"/>
              <a:ea typeface="+mn-ea"/>
              <a:cs typeface="+mn-cs"/>
            </a:rPr>
            <a:t>Положение о внутренней системе оценки качества образования</a:t>
          </a:r>
        </a:p>
      </dgm:t>
    </dgm:pt>
    <dgm:pt modelId="{B6BFBB6F-5121-4A77-B23B-131EA32FEE08}" type="parTrans" cxnId="{99C7AE4B-A4C6-41EA-B532-30B6575C6900}">
      <dgm:prSet/>
      <dgm:spPr/>
      <dgm:t>
        <a:bodyPr/>
        <a:lstStyle/>
        <a:p>
          <a:endParaRPr lang="ru-RU"/>
        </a:p>
      </dgm:t>
    </dgm:pt>
    <dgm:pt modelId="{E16DFE7F-D0C0-42E9-80B6-9462929BBE29}" type="sibTrans" cxnId="{99C7AE4B-A4C6-41EA-B532-30B6575C6900}">
      <dgm:prSet/>
      <dgm:spPr/>
      <dgm:t>
        <a:bodyPr/>
        <a:lstStyle/>
        <a:p>
          <a:endParaRPr lang="ru-RU"/>
        </a:p>
      </dgm:t>
    </dgm:pt>
    <dgm:pt modelId="{E4F80F13-E000-4B97-B48D-859DC8D29EEE}">
      <dgm:prSet custT="1"/>
      <dgm:spPr>
        <a:xfrm>
          <a:off x="4877783" y="3703381"/>
          <a:ext cx="5043000" cy="1450838"/>
        </a:xfrm>
        <a:solidFill>
          <a:srgbClr val="D2CB6C">
            <a:lumMod val="20000"/>
            <a:lumOff val="80000"/>
            <a:alpha val="90000"/>
          </a:srgbClr>
        </a:solidFill>
        <a:ln w="15875" cap="flat" cmpd="sng" algn="ctr">
          <a:solidFill>
            <a:srgbClr val="605B4F">
              <a:alpha val="90000"/>
            </a:srgbClr>
          </a:solidFill>
          <a:prstDash val="solid"/>
        </a:ln>
        <a:effectLst/>
      </dgm:spPr>
      <dgm:t>
        <a:bodyPr/>
        <a:lstStyle/>
        <a:p>
          <a:pPr>
            <a:buChar char="•"/>
          </a:pPr>
          <a:r>
            <a:rPr lang="ru-RU" sz="1400" b="1" dirty="0">
              <a:solidFill>
                <a:srgbClr val="2E2B21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 pitchFamily="34" charset="0"/>
              <a:ea typeface="+mn-ea"/>
              <a:cs typeface="+mn-cs"/>
            </a:rPr>
            <a:t>Отчет о результатах самообследования</a:t>
          </a:r>
        </a:p>
      </dgm:t>
    </dgm:pt>
    <dgm:pt modelId="{07973C6B-A5F6-4558-9C93-6C3CA7CB1A76}" type="parTrans" cxnId="{A63D0D17-D0BB-4773-AD4F-473D6DFB3CBA}">
      <dgm:prSet/>
      <dgm:spPr/>
      <dgm:t>
        <a:bodyPr/>
        <a:lstStyle/>
        <a:p>
          <a:endParaRPr lang="ru-RU"/>
        </a:p>
      </dgm:t>
    </dgm:pt>
    <dgm:pt modelId="{F00250B2-32A2-4F45-88AB-D25DEE06CA48}" type="sibTrans" cxnId="{A63D0D17-D0BB-4773-AD4F-473D6DFB3CBA}">
      <dgm:prSet/>
      <dgm:spPr/>
      <dgm:t>
        <a:bodyPr/>
        <a:lstStyle/>
        <a:p>
          <a:endParaRPr lang="ru-RU"/>
        </a:p>
      </dgm:t>
    </dgm:pt>
    <dgm:pt modelId="{74A87FE0-D9C8-4D87-912C-2BBE25AFD238}">
      <dgm:prSet custT="1"/>
      <dgm:spPr>
        <a:xfrm>
          <a:off x="4983821" y="1421"/>
          <a:ext cx="4936558" cy="1712642"/>
        </a:xfrm>
        <a:solidFill>
          <a:srgbClr val="D2CB6C">
            <a:lumMod val="20000"/>
            <a:lumOff val="80000"/>
            <a:alpha val="90000"/>
          </a:srgbClr>
        </a:solidFill>
        <a:ln w="15875" cap="flat" cmpd="sng" algn="ctr">
          <a:solidFill>
            <a:srgbClr val="605B4F">
              <a:alpha val="90000"/>
            </a:srgbClr>
          </a:solidFill>
          <a:prstDash val="solid"/>
        </a:ln>
        <a:effectLst/>
      </dgm:spPr>
      <dgm:t>
        <a:bodyPr/>
        <a:lstStyle/>
        <a:p>
          <a:pPr>
            <a:buChar char="•"/>
          </a:pPr>
          <a:r>
            <a:rPr lang="ru-RU" sz="1400" b="1" dirty="0">
              <a:solidFill>
                <a:srgbClr val="2E2B21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 pitchFamily="34" charset="0"/>
              <a:ea typeface="+mn-ea"/>
              <a:cs typeface="+mn-cs"/>
            </a:rPr>
            <a:t>Положение об индивидуальном проекте/учебном исследовании</a:t>
          </a:r>
        </a:p>
      </dgm:t>
    </dgm:pt>
    <dgm:pt modelId="{E4B259BC-5B94-4F9E-8B81-3BB9685313DF}" type="parTrans" cxnId="{EC98E704-66F0-4487-8CEF-05EDCB6C2B8D}">
      <dgm:prSet/>
      <dgm:spPr/>
      <dgm:t>
        <a:bodyPr/>
        <a:lstStyle/>
        <a:p>
          <a:endParaRPr lang="ru-RU"/>
        </a:p>
      </dgm:t>
    </dgm:pt>
    <dgm:pt modelId="{C66F00B6-53AA-4C75-B5C8-1324AEA78E4B}" type="sibTrans" cxnId="{EC98E704-66F0-4487-8CEF-05EDCB6C2B8D}">
      <dgm:prSet/>
      <dgm:spPr/>
      <dgm:t>
        <a:bodyPr/>
        <a:lstStyle/>
        <a:p>
          <a:endParaRPr lang="ru-RU"/>
        </a:p>
      </dgm:t>
    </dgm:pt>
    <dgm:pt modelId="{7E4B9A8A-B801-4632-B3FA-E06F63291DF1}">
      <dgm:prSet custT="1"/>
      <dgm:spPr>
        <a:xfrm>
          <a:off x="4983821" y="1421"/>
          <a:ext cx="4936558" cy="1712642"/>
        </a:xfrm>
        <a:solidFill>
          <a:srgbClr val="D2CB6C">
            <a:lumMod val="20000"/>
            <a:lumOff val="80000"/>
            <a:alpha val="90000"/>
          </a:srgbClr>
        </a:solidFill>
        <a:ln w="15875" cap="flat" cmpd="sng" algn="ctr">
          <a:solidFill>
            <a:srgbClr val="605B4F">
              <a:alpha val="90000"/>
            </a:srgbClr>
          </a:solidFill>
          <a:prstDash val="solid"/>
        </a:ln>
        <a:effectLst/>
      </dgm:spPr>
      <dgm:t>
        <a:bodyPr/>
        <a:lstStyle/>
        <a:p>
          <a:pPr>
            <a:buChar char="•"/>
          </a:pPr>
          <a:r>
            <a:rPr lang="ru-RU" sz="1400" b="1" dirty="0">
              <a:solidFill>
                <a:srgbClr val="2E2B21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 pitchFamily="34" charset="0"/>
              <a:ea typeface="+mn-ea"/>
              <a:cs typeface="+mn-cs"/>
            </a:rPr>
            <a:t>Положение о  формах, порядке, периодичности текущего контроля и  промежуточной аттестации обучающихся</a:t>
          </a:r>
        </a:p>
      </dgm:t>
    </dgm:pt>
    <dgm:pt modelId="{281ADFAA-01B5-4D3E-8C3D-4132812C5882}" type="parTrans" cxnId="{E6DB89D5-15C3-4139-9136-1F67676F9E38}">
      <dgm:prSet/>
      <dgm:spPr/>
      <dgm:t>
        <a:bodyPr/>
        <a:lstStyle/>
        <a:p>
          <a:endParaRPr lang="ru-RU"/>
        </a:p>
      </dgm:t>
    </dgm:pt>
    <dgm:pt modelId="{362621BA-C9F1-4592-97C3-58E55D2A9066}" type="sibTrans" cxnId="{E6DB89D5-15C3-4139-9136-1F67676F9E38}">
      <dgm:prSet/>
      <dgm:spPr/>
      <dgm:t>
        <a:bodyPr/>
        <a:lstStyle/>
        <a:p>
          <a:endParaRPr lang="ru-RU"/>
        </a:p>
      </dgm:t>
    </dgm:pt>
    <dgm:pt modelId="{231C3F02-B2DC-483A-A672-6FD51B74BD6B}">
      <dgm:prSet custT="1"/>
      <dgm:spPr>
        <a:xfrm>
          <a:off x="4875413" y="1860787"/>
          <a:ext cx="5043591" cy="1734840"/>
        </a:xfrm>
        <a:solidFill>
          <a:srgbClr val="D2CB6C">
            <a:lumMod val="20000"/>
            <a:lumOff val="80000"/>
            <a:alpha val="90000"/>
          </a:srgbClr>
        </a:solidFill>
        <a:ln w="15875" cap="flat" cmpd="sng" algn="ctr">
          <a:solidFill>
            <a:srgbClr val="605B4F">
              <a:alpha val="90000"/>
            </a:srgbClr>
          </a:solidFill>
          <a:prstDash val="solid"/>
        </a:ln>
        <a:effectLst/>
      </dgm:spPr>
      <dgm:t>
        <a:bodyPr/>
        <a:lstStyle/>
        <a:p>
          <a:pPr>
            <a:buChar char="•"/>
          </a:pPr>
          <a:r>
            <a:rPr lang="ru-RU" sz="1400" b="1" dirty="0">
              <a:solidFill>
                <a:srgbClr val="2E2B21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 pitchFamily="34" charset="0"/>
              <a:ea typeface="+mn-ea"/>
              <a:cs typeface="+mn-cs"/>
            </a:rPr>
            <a:t>Положение о ведении классного (электронного) журнала</a:t>
          </a:r>
        </a:p>
      </dgm:t>
    </dgm:pt>
    <dgm:pt modelId="{1BB46A14-654B-4497-A4B5-837ED61EE0AD}" type="parTrans" cxnId="{E3490847-F767-4D5D-80A8-8A79E56AF8B6}">
      <dgm:prSet/>
      <dgm:spPr/>
      <dgm:t>
        <a:bodyPr/>
        <a:lstStyle/>
        <a:p>
          <a:endParaRPr lang="ru-RU"/>
        </a:p>
      </dgm:t>
    </dgm:pt>
    <dgm:pt modelId="{5B7CC7B2-21FC-4B22-BC80-9559930C8338}" type="sibTrans" cxnId="{E3490847-F767-4D5D-80A8-8A79E56AF8B6}">
      <dgm:prSet/>
      <dgm:spPr/>
      <dgm:t>
        <a:bodyPr/>
        <a:lstStyle/>
        <a:p>
          <a:endParaRPr lang="ru-RU"/>
        </a:p>
      </dgm:t>
    </dgm:pt>
    <dgm:pt modelId="{D0956D6A-7738-409E-8974-0DD59A6DA669}">
      <dgm:prSet custT="1"/>
      <dgm:spPr>
        <a:xfrm>
          <a:off x="4875413" y="1860787"/>
          <a:ext cx="5043591" cy="1734840"/>
        </a:xfrm>
        <a:solidFill>
          <a:srgbClr val="D2CB6C">
            <a:lumMod val="20000"/>
            <a:lumOff val="80000"/>
            <a:alpha val="90000"/>
          </a:srgbClr>
        </a:solidFill>
        <a:ln w="15875" cap="flat" cmpd="sng" algn="ctr">
          <a:solidFill>
            <a:srgbClr val="605B4F">
              <a:alpha val="90000"/>
            </a:srgbClr>
          </a:solidFill>
          <a:prstDash val="solid"/>
        </a:ln>
        <a:effectLst/>
      </dgm:spPr>
      <dgm:t>
        <a:bodyPr/>
        <a:lstStyle/>
        <a:p>
          <a:pPr>
            <a:buChar char="•"/>
          </a:pPr>
          <a:r>
            <a:rPr lang="ru-RU" sz="1400" b="1" dirty="0">
              <a:solidFill>
                <a:srgbClr val="2E2B21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 pitchFamily="34" charset="0"/>
              <a:ea typeface="+mn-ea"/>
              <a:cs typeface="+mn-cs"/>
            </a:rPr>
            <a:t>Положение о портфолио обучающихся</a:t>
          </a:r>
        </a:p>
      </dgm:t>
    </dgm:pt>
    <dgm:pt modelId="{A0116C35-8C4C-43F5-8ED5-D2C857FFC21A}" type="parTrans" cxnId="{C7C9EF38-06D3-4D76-AF85-3D73FDE689A2}">
      <dgm:prSet/>
      <dgm:spPr/>
      <dgm:t>
        <a:bodyPr/>
        <a:lstStyle/>
        <a:p>
          <a:endParaRPr lang="ru-RU"/>
        </a:p>
      </dgm:t>
    </dgm:pt>
    <dgm:pt modelId="{4BE47325-B3B0-4548-A2F4-AB822BB92141}" type="sibTrans" cxnId="{C7C9EF38-06D3-4D76-AF85-3D73FDE689A2}">
      <dgm:prSet/>
      <dgm:spPr/>
      <dgm:t>
        <a:bodyPr/>
        <a:lstStyle/>
        <a:p>
          <a:endParaRPr lang="ru-RU"/>
        </a:p>
      </dgm:t>
    </dgm:pt>
    <dgm:pt modelId="{6A8B8466-D07A-4C6E-A293-4DA72E210A9B}" type="pres">
      <dgm:prSet presAssocID="{91C66884-A675-42C7-8930-AE6BD3C2B4E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BE0F8B3-CA79-47C0-8411-5137AB24FF76}" type="pres">
      <dgm:prSet presAssocID="{C1EC0065-ADC6-4592-8987-0225F15F0CE1}" presName="linNode" presStyleCnt="0"/>
      <dgm:spPr/>
    </dgm:pt>
    <dgm:pt modelId="{7F668CA1-DF42-407D-BB55-7BCD66AA5C24}" type="pres">
      <dgm:prSet presAssocID="{C1EC0065-ADC6-4592-8987-0225F15F0CE1}" presName="parentShp" presStyleLbl="node1" presStyleIdx="0" presStyleCnt="3" custScaleX="125479" custLinFactNeighborY="-8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C3881323-2E2D-4BF7-B7FB-AB029F0BE6DA}" type="pres">
      <dgm:prSet presAssocID="{C1EC0065-ADC6-4592-8987-0225F15F0CE1}" presName="childShp" presStyleLbl="bgAccFollowNode1" presStyleIdx="0" presStyleCnt="3" custScaleX="83014" custScaleY="118045" custLinFactNeighborX="112" custLinFactNeighborY="-113">
        <dgm:presLayoutVars>
          <dgm:bulletEnabled val="1"/>
        </dgm:presLayoutVars>
      </dgm:prSet>
      <dgm:spPr>
        <a:prstGeom prst="rightArrow">
          <a:avLst>
            <a:gd name="adj1" fmla="val 75000"/>
            <a:gd name="adj2" fmla="val 50000"/>
          </a:avLst>
        </a:prstGeom>
      </dgm:spPr>
      <dgm:t>
        <a:bodyPr/>
        <a:lstStyle/>
        <a:p>
          <a:endParaRPr lang="ru-RU"/>
        </a:p>
      </dgm:t>
    </dgm:pt>
    <dgm:pt modelId="{E8E994D8-B9F6-40D7-B388-B85134C5475F}" type="pres">
      <dgm:prSet presAssocID="{C631A901-AFA2-467F-9E61-3D026223F22B}" presName="spacing" presStyleCnt="0"/>
      <dgm:spPr/>
    </dgm:pt>
    <dgm:pt modelId="{EFB38B8E-09C4-4FDA-8D74-E9285BD032CA}" type="pres">
      <dgm:prSet presAssocID="{3010F06C-C1A9-425A-99E5-A7E63A39AFC8}" presName="linNode" presStyleCnt="0"/>
      <dgm:spPr/>
    </dgm:pt>
    <dgm:pt modelId="{8BB9B4AF-B4BA-41C7-8E52-8888481F79E4}" type="pres">
      <dgm:prSet presAssocID="{3010F06C-C1A9-425A-99E5-A7E63A39AFC8}" presName="parentShp" presStyleLbl="node1" presStyleIdx="1" presStyleCnt="3" custScaleX="129384" custScaleY="11338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A68F5FFB-2C49-4CE7-BA10-31C3EDDC9AC7}" type="pres">
      <dgm:prSet presAssocID="{3010F06C-C1A9-425A-99E5-A7E63A39AFC8}" presName="childShp" presStyleLbl="bgAccFollowNode1" presStyleIdx="1" presStyleCnt="3" custScaleX="89264" custScaleY="119575">
        <dgm:presLayoutVars>
          <dgm:bulletEnabled val="1"/>
        </dgm:presLayoutVars>
      </dgm:prSet>
      <dgm:spPr>
        <a:prstGeom prst="rightArrow">
          <a:avLst>
            <a:gd name="adj1" fmla="val 75000"/>
            <a:gd name="adj2" fmla="val 50000"/>
          </a:avLst>
        </a:prstGeom>
      </dgm:spPr>
      <dgm:t>
        <a:bodyPr/>
        <a:lstStyle/>
        <a:p>
          <a:endParaRPr lang="ru-RU"/>
        </a:p>
      </dgm:t>
    </dgm:pt>
    <dgm:pt modelId="{90D2C734-CBC7-4BB3-A306-578BB0039396}" type="pres">
      <dgm:prSet presAssocID="{59915CDC-175E-4C8D-B5F6-6F64527D36C3}" presName="spacing" presStyleCnt="0"/>
      <dgm:spPr/>
    </dgm:pt>
    <dgm:pt modelId="{3834C4F3-D565-4F53-A02D-377FA9348B52}" type="pres">
      <dgm:prSet presAssocID="{2B62E376-47E5-4D34-9E5B-4B29653172D6}" presName="linNode" presStyleCnt="0"/>
      <dgm:spPr/>
    </dgm:pt>
    <dgm:pt modelId="{C585A344-AC80-4488-88DF-F127A61784C9}" type="pres">
      <dgm:prSet presAssocID="{2B62E376-47E5-4D34-9E5B-4B29653172D6}" presName="parentShp" presStyleLbl="node1" presStyleIdx="2" presStyleCnt="3" custScaleX="131999" custLinFactNeighborY="373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8CCC0EEA-A679-4C57-B1DC-15AA5925C687}" type="pres">
      <dgm:prSet presAssocID="{2B62E376-47E5-4D34-9E5B-4B29653172D6}" presName="childShp" presStyleLbl="bgAccFollowNode1" presStyleIdx="2" presStyleCnt="3" custScaleX="91033" custLinFactNeighborX="109" custLinFactNeighborY="-2573">
        <dgm:presLayoutVars>
          <dgm:bulletEnabled val="1"/>
        </dgm:presLayoutVars>
      </dgm:prSet>
      <dgm:spPr>
        <a:prstGeom prst="rightArrow">
          <a:avLst>
            <a:gd name="adj1" fmla="val 75000"/>
            <a:gd name="adj2" fmla="val 50000"/>
          </a:avLst>
        </a:prstGeom>
      </dgm:spPr>
      <dgm:t>
        <a:bodyPr/>
        <a:lstStyle/>
        <a:p>
          <a:endParaRPr lang="ru-RU"/>
        </a:p>
      </dgm:t>
    </dgm:pt>
  </dgm:ptLst>
  <dgm:cxnLst>
    <dgm:cxn modelId="{E4B74F32-9A02-45A7-99FB-6B2A7AFA398B}" type="presOf" srcId="{91C66884-A675-42C7-8930-AE6BD3C2B4E3}" destId="{6A8B8466-D07A-4C6E-A293-4DA72E210A9B}" srcOrd="0" destOrd="0" presId="urn:microsoft.com/office/officeart/2005/8/layout/vList6"/>
    <dgm:cxn modelId="{E6DB89D5-15C3-4139-9136-1F67676F9E38}" srcId="{C1EC0065-ADC6-4592-8987-0225F15F0CE1}" destId="{7E4B9A8A-B801-4632-B3FA-E06F63291DF1}" srcOrd="0" destOrd="0" parTransId="{281ADFAA-01B5-4D3E-8C3D-4132812C5882}" sibTransId="{362621BA-C9F1-4592-97C3-58E55D2A9066}"/>
    <dgm:cxn modelId="{1153F684-11A1-4D81-86FC-B5C72F9CA56E}" srcId="{91C66884-A675-42C7-8930-AE6BD3C2B4E3}" destId="{2B62E376-47E5-4D34-9E5B-4B29653172D6}" srcOrd="2" destOrd="0" parTransId="{2DAAF2F0-5B30-49ED-8A2F-FD3018AC9153}" sibTransId="{2D3A6B23-6EEB-4A1E-A66D-07D954940597}"/>
    <dgm:cxn modelId="{847AB9D7-672B-4E2A-BCF5-77184693298F}" srcId="{91C66884-A675-42C7-8930-AE6BD3C2B4E3}" destId="{3010F06C-C1A9-425A-99E5-A7E63A39AFC8}" srcOrd="1" destOrd="0" parTransId="{912E4CF7-78EC-4B5F-BA00-1B74A50C87BE}" sibTransId="{59915CDC-175E-4C8D-B5F6-6F64527D36C3}"/>
    <dgm:cxn modelId="{3C3BB334-70DC-4C97-96D9-FF9AA591B026}" type="presOf" srcId="{231C3F02-B2DC-483A-A672-6FD51B74BD6B}" destId="{A68F5FFB-2C49-4CE7-BA10-31C3EDDC9AC7}" srcOrd="0" destOrd="0" presId="urn:microsoft.com/office/officeart/2005/8/layout/vList6"/>
    <dgm:cxn modelId="{48F279CE-B52C-4858-888A-35122AA6B0D7}" srcId="{3010F06C-C1A9-425A-99E5-A7E63A39AFC8}" destId="{C4E8CD28-0989-4A03-A2C8-B9549B6BCF2F}" srcOrd="1" destOrd="0" parTransId="{4665B99F-5B93-40A7-82AE-5906BCF932A9}" sibTransId="{F653476A-643F-49E3-B4B5-5BB764EF07AD}"/>
    <dgm:cxn modelId="{500789D3-26CD-476B-BD40-5001E4120A39}" type="presOf" srcId="{74A87FE0-D9C8-4D87-912C-2BBE25AFD238}" destId="{C3881323-2E2D-4BF7-B7FB-AB029F0BE6DA}" srcOrd="0" destOrd="1" presId="urn:microsoft.com/office/officeart/2005/8/layout/vList6"/>
    <dgm:cxn modelId="{8E22DAF9-26A7-4AEE-86F6-B75050C5E7A0}" type="presOf" srcId="{3010F06C-C1A9-425A-99E5-A7E63A39AFC8}" destId="{8BB9B4AF-B4BA-41C7-8E52-8888481F79E4}" srcOrd="0" destOrd="0" presId="urn:microsoft.com/office/officeart/2005/8/layout/vList6"/>
    <dgm:cxn modelId="{3322A05E-EB3F-41AD-BC9B-FA995585A46D}" type="presOf" srcId="{E4F80F13-E000-4B97-B48D-859DC8D29EEE}" destId="{8CCC0EEA-A679-4C57-B1DC-15AA5925C687}" srcOrd="0" destOrd="1" presId="urn:microsoft.com/office/officeart/2005/8/layout/vList6"/>
    <dgm:cxn modelId="{8978F12A-A3E0-4F5B-804A-3A3C0FF50A4A}" srcId="{91C66884-A675-42C7-8930-AE6BD3C2B4E3}" destId="{C1EC0065-ADC6-4592-8987-0225F15F0CE1}" srcOrd="0" destOrd="0" parTransId="{9AEB5B1A-ACF6-41F6-A1D9-864F259A2215}" sibTransId="{C631A901-AFA2-467F-9E61-3D026223F22B}"/>
    <dgm:cxn modelId="{EC98E704-66F0-4487-8CEF-05EDCB6C2B8D}" srcId="{C1EC0065-ADC6-4592-8987-0225F15F0CE1}" destId="{74A87FE0-D9C8-4D87-912C-2BBE25AFD238}" srcOrd="1" destOrd="0" parTransId="{E4B259BC-5B94-4F9E-8B81-3BB9685313DF}" sibTransId="{C66F00B6-53AA-4C75-B5C8-1324AEA78E4B}"/>
    <dgm:cxn modelId="{C001F8F8-BB55-4E4F-A8E7-9285B2F4F947}" type="presOf" srcId="{C4E8CD28-0989-4A03-A2C8-B9549B6BCF2F}" destId="{A68F5FFB-2C49-4CE7-BA10-31C3EDDC9AC7}" srcOrd="0" destOrd="1" presId="urn:microsoft.com/office/officeart/2005/8/layout/vList6"/>
    <dgm:cxn modelId="{318621CE-4096-48EE-9212-3809A1BA2E6E}" type="presOf" srcId="{7E4B9A8A-B801-4632-B3FA-E06F63291DF1}" destId="{C3881323-2E2D-4BF7-B7FB-AB029F0BE6DA}" srcOrd="0" destOrd="0" presId="urn:microsoft.com/office/officeart/2005/8/layout/vList6"/>
    <dgm:cxn modelId="{E58EF0DF-1C34-446E-9697-23C702B87EEB}" type="presOf" srcId="{C1EC0065-ADC6-4592-8987-0225F15F0CE1}" destId="{7F668CA1-DF42-407D-BB55-7BCD66AA5C24}" srcOrd="0" destOrd="0" presId="urn:microsoft.com/office/officeart/2005/8/layout/vList6"/>
    <dgm:cxn modelId="{99C7AE4B-A4C6-41EA-B532-30B6575C6900}" srcId="{2B62E376-47E5-4D34-9E5B-4B29653172D6}" destId="{FBA2C1EF-39C0-4F5A-83C9-716DDBAD1629}" srcOrd="0" destOrd="0" parTransId="{B6BFBB6F-5121-4A77-B23B-131EA32FEE08}" sibTransId="{E16DFE7F-D0C0-42E9-80B6-9462929BBE29}"/>
    <dgm:cxn modelId="{A63D0D17-D0BB-4773-AD4F-473D6DFB3CBA}" srcId="{2B62E376-47E5-4D34-9E5B-4B29653172D6}" destId="{E4F80F13-E000-4B97-B48D-859DC8D29EEE}" srcOrd="1" destOrd="0" parTransId="{07973C6B-A5F6-4558-9C93-6C3CA7CB1A76}" sibTransId="{F00250B2-32A2-4F45-88AB-D25DEE06CA48}"/>
    <dgm:cxn modelId="{F8C64A7F-190F-41DC-AD6C-0000743C89A4}" type="presOf" srcId="{2B62E376-47E5-4D34-9E5B-4B29653172D6}" destId="{C585A344-AC80-4488-88DF-F127A61784C9}" srcOrd="0" destOrd="0" presId="urn:microsoft.com/office/officeart/2005/8/layout/vList6"/>
    <dgm:cxn modelId="{E3490847-F767-4D5D-80A8-8A79E56AF8B6}" srcId="{3010F06C-C1A9-425A-99E5-A7E63A39AFC8}" destId="{231C3F02-B2DC-483A-A672-6FD51B74BD6B}" srcOrd="0" destOrd="0" parTransId="{1BB46A14-654B-4497-A4B5-837ED61EE0AD}" sibTransId="{5B7CC7B2-21FC-4B22-BC80-9559930C8338}"/>
    <dgm:cxn modelId="{C7C9EF38-06D3-4D76-AF85-3D73FDE689A2}" srcId="{3010F06C-C1A9-425A-99E5-A7E63A39AFC8}" destId="{D0956D6A-7738-409E-8974-0DD59A6DA669}" srcOrd="2" destOrd="0" parTransId="{A0116C35-8C4C-43F5-8ED5-D2C857FFC21A}" sibTransId="{4BE47325-B3B0-4548-A2F4-AB822BB92141}"/>
    <dgm:cxn modelId="{3898C15C-1C70-453C-BCAA-1D9840A69276}" type="presOf" srcId="{D0956D6A-7738-409E-8974-0DD59A6DA669}" destId="{A68F5FFB-2C49-4CE7-BA10-31C3EDDC9AC7}" srcOrd="0" destOrd="2" presId="urn:microsoft.com/office/officeart/2005/8/layout/vList6"/>
    <dgm:cxn modelId="{3045E80C-648A-46A8-8F48-4279E14C22F2}" type="presOf" srcId="{FBA2C1EF-39C0-4F5A-83C9-716DDBAD1629}" destId="{8CCC0EEA-A679-4C57-B1DC-15AA5925C687}" srcOrd="0" destOrd="0" presId="urn:microsoft.com/office/officeart/2005/8/layout/vList6"/>
    <dgm:cxn modelId="{1ADA1FA7-A5B9-4ACD-A887-7B9EAEE99E6A}" type="presParOf" srcId="{6A8B8466-D07A-4C6E-A293-4DA72E210A9B}" destId="{8BE0F8B3-CA79-47C0-8411-5137AB24FF76}" srcOrd="0" destOrd="0" presId="urn:microsoft.com/office/officeart/2005/8/layout/vList6"/>
    <dgm:cxn modelId="{9847222A-5027-461D-BB46-FE9C6D4C6446}" type="presParOf" srcId="{8BE0F8B3-CA79-47C0-8411-5137AB24FF76}" destId="{7F668CA1-DF42-407D-BB55-7BCD66AA5C24}" srcOrd="0" destOrd="0" presId="urn:microsoft.com/office/officeart/2005/8/layout/vList6"/>
    <dgm:cxn modelId="{4BFDEC04-A2CD-46C4-8255-9CD10DD77865}" type="presParOf" srcId="{8BE0F8B3-CA79-47C0-8411-5137AB24FF76}" destId="{C3881323-2E2D-4BF7-B7FB-AB029F0BE6DA}" srcOrd="1" destOrd="0" presId="urn:microsoft.com/office/officeart/2005/8/layout/vList6"/>
    <dgm:cxn modelId="{47867082-4DE3-4BAC-AD34-C3C855F63652}" type="presParOf" srcId="{6A8B8466-D07A-4C6E-A293-4DA72E210A9B}" destId="{E8E994D8-B9F6-40D7-B388-B85134C5475F}" srcOrd="1" destOrd="0" presId="urn:microsoft.com/office/officeart/2005/8/layout/vList6"/>
    <dgm:cxn modelId="{C57142A3-D505-4D69-A3FB-6C6152A3C3D0}" type="presParOf" srcId="{6A8B8466-D07A-4C6E-A293-4DA72E210A9B}" destId="{EFB38B8E-09C4-4FDA-8D74-E9285BD032CA}" srcOrd="2" destOrd="0" presId="urn:microsoft.com/office/officeart/2005/8/layout/vList6"/>
    <dgm:cxn modelId="{22195B26-09A1-4EBA-BAE2-5059FFF3AEC3}" type="presParOf" srcId="{EFB38B8E-09C4-4FDA-8D74-E9285BD032CA}" destId="{8BB9B4AF-B4BA-41C7-8E52-8888481F79E4}" srcOrd="0" destOrd="0" presId="urn:microsoft.com/office/officeart/2005/8/layout/vList6"/>
    <dgm:cxn modelId="{4AE5EB2D-8172-4B90-AA3F-79491507E1AA}" type="presParOf" srcId="{EFB38B8E-09C4-4FDA-8D74-E9285BD032CA}" destId="{A68F5FFB-2C49-4CE7-BA10-31C3EDDC9AC7}" srcOrd="1" destOrd="0" presId="urn:microsoft.com/office/officeart/2005/8/layout/vList6"/>
    <dgm:cxn modelId="{75812418-A41C-4F8C-8F09-6171B863A508}" type="presParOf" srcId="{6A8B8466-D07A-4C6E-A293-4DA72E210A9B}" destId="{90D2C734-CBC7-4BB3-A306-578BB0039396}" srcOrd="3" destOrd="0" presId="urn:microsoft.com/office/officeart/2005/8/layout/vList6"/>
    <dgm:cxn modelId="{606DEE03-F2E0-43C9-AB20-B508BEBFC76A}" type="presParOf" srcId="{6A8B8466-D07A-4C6E-A293-4DA72E210A9B}" destId="{3834C4F3-D565-4F53-A02D-377FA9348B52}" srcOrd="4" destOrd="0" presId="urn:microsoft.com/office/officeart/2005/8/layout/vList6"/>
    <dgm:cxn modelId="{89CD831D-E2ED-4D01-8F86-37A8294CD9D1}" type="presParOf" srcId="{3834C4F3-D565-4F53-A02D-377FA9348B52}" destId="{C585A344-AC80-4488-88DF-F127A61784C9}" srcOrd="0" destOrd="0" presId="urn:microsoft.com/office/officeart/2005/8/layout/vList6"/>
    <dgm:cxn modelId="{8547A445-93A7-4AE3-884E-BC433E7E89D9}" type="presParOf" srcId="{3834C4F3-D565-4F53-A02D-377FA9348B52}" destId="{8CCC0EEA-A679-4C57-B1DC-15AA5925C68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881323-2E2D-4BF7-B7FB-AB029F0BE6DA}">
      <dsp:nvSpPr>
        <dsp:cNvPr id="0" name=""/>
        <dsp:cNvSpPr/>
      </dsp:nvSpPr>
      <dsp:spPr>
        <a:xfrm>
          <a:off x="3737866" y="1421"/>
          <a:ext cx="3702418" cy="1712642"/>
        </a:xfrm>
        <a:prstGeom prst="rightArrow">
          <a:avLst>
            <a:gd name="adj1" fmla="val 75000"/>
            <a:gd name="adj2" fmla="val 50000"/>
          </a:avLst>
        </a:prstGeom>
        <a:solidFill>
          <a:srgbClr val="D2CB6C">
            <a:lumMod val="20000"/>
            <a:lumOff val="80000"/>
            <a:alpha val="90000"/>
          </a:srgbClr>
        </a:solidFill>
        <a:ln w="15875" cap="flat" cmpd="sng" algn="ctr">
          <a:solidFill>
            <a:srgbClr val="605B4F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>
              <a:solidFill>
                <a:srgbClr val="2E2B21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 pitchFamily="34" charset="0"/>
              <a:ea typeface="+mn-ea"/>
              <a:cs typeface="+mn-cs"/>
            </a:rPr>
            <a:t>Положение о  формах, порядке, периодичности текущего контроля и  промежуточной аттестации обучающихся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>
              <a:solidFill>
                <a:srgbClr val="2E2B21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 pitchFamily="34" charset="0"/>
              <a:ea typeface="+mn-ea"/>
              <a:cs typeface="+mn-cs"/>
            </a:rPr>
            <a:t>Положение об индивидуальном проекте/учебном исследовании</a:t>
          </a:r>
        </a:p>
      </dsp:txBody>
      <dsp:txXfrm>
        <a:off x="3737866" y="215501"/>
        <a:ext cx="3060177" cy="1284482"/>
      </dsp:txXfrm>
    </dsp:sp>
    <dsp:sp modelId="{7F668CA1-DF42-407D-BB55-7BCD66AA5C24}">
      <dsp:nvSpPr>
        <dsp:cNvPr id="0" name=""/>
        <dsp:cNvSpPr/>
      </dsp:nvSpPr>
      <dsp:spPr>
        <a:xfrm>
          <a:off x="3633" y="132758"/>
          <a:ext cx="3730903" cy="1450838"/>
        </a:xfrm>
        <a:prstGeom prst="roundRect">
          <a:avLst/>
        </a:prstGeom>
        <a:solidFill>
          <a:srgbClr val="D2CB6C">
            <a:lumMod val="20000"/>
            <a:lumOff val="80000"/>
          </a:srgbClr>
        </a:solidFill>
        <a:ln w="15875" cap="flat" cmpd="sng" algn="ctr">
          <a:solidFill>
            <a:srgbClr val="605B4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2E2B21"/>
              </a:solidFill>
              <a:latin typeface="Calibri" panose="020F0502020204030204" pitchFamily="34" charset="0"/>
              <a:ea typeface="+mn-ea"/>
              <a:cs typeface="+mn-cs"/>
            </a:rPr>
            <a:t>Осуществление текущего контроля успеваемости и промежуточной аттестации обучающихся, установление их форм, периодичности и порядка проведения (п.10)</a:t>
          </a:r>
        </a:p>
      </dsp:txBody>
      <dsp:txXfrm>
        <a:off x="74457" y="203582"/>
        <a:ext cx="3589255" cy="1309190"/>
      </dsp:txXfrm>
    </dsp:sp>
    <dsp:sp modelId="{A68F5FFB-2C49-4CE7-BA10-31C3EDDC9AC7}">
      <dsp:nvSpPr>
        <dsp:cNvPr id="0" name=""/>
        <dsp:cNvSpPr/>
      </dsp:nvSpPr>
      <dsp:spPr>
        <a:xfrm>
          <a:off x="3656559" y="1860787"/>
          <a:ext cx="3782693" cy="1734840"/>
        </a:xfrm>
        <a:prstGeom prst="rightArrow">
          <a:avLst>
            <a:gd name="adj1" fmla="val 75000"/>
            <a:gd name="adj2" fmla="val 50000"/>
          </a:avLst>
        </a:prstGeom>
        <a:solidFill>
          <a:srgbClr val="D2CB6C">
            <a:lumMod val="20000"/>
            <a:lumOff val="80000"/>
            <a:alpha val="90000"/>
          </a:srgbClr>
        </a:solidFill>
        <a:ln w="15875" cap="flat" cmpd="sng" algn="ctr">
          <a:solidFill>
            <a:srgbClr val="605B4F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>
              <a:solidFill>
                <a:srgbClr val="2E2B21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 pitchFamily="34" charset="0"/>
              <a:ea typeface="+mn-ea"/>
              <a:cs typeface="+mn-cs"/>
            </a:rPr>
            <a:t>Положение о ведении классного (электронного) журнала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>
              <a:solidFill>
                <a:srgbClr val="2E2B21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 pitchFamily="34" charset="0"/>
              <a:ea typeface="+mn-ea"/>
              <a:cs typeface="+mn-cs"/>
            </a:rPr>
            <a:t>Положение об индивидуальном учете образовательных достижений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>
              <a:solidFill>
                <a:srgbClr val="2E2B21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 pitchFamily="34" charset="0"/>
              <a:ea typeface="+mn-ea"/>
              <a:cs typeface="+mn-cs"/>
            </a:rPr>
            <a:t>Положение о портфолио обучающихся</a:t>
          </a:r>
        </a:p>
      </dsp:txBody>
      <dsp:txXfrm>
        <a:off x="3656559" y="2077642"/>
        <a:ext cx="3132128" cy="1301130"/>
      </dsp:txXfrm>
    </dsp:sp>
    <dsp:sp modelId="{8BB9B4AF-B4BA-41C7-8E52-8888481F79E4}">
      <dsp:nvSpPr>
        <dsp:cNvPr id="0" name=""/>
        <dsp:cNvSpPr/>
      </dsp:nvSpPr>
      <dsp:spPr>
        <a:xfrm>
          <a:off x="1334" y="1905697"/>
          <a:ext cx="3655225" cy="1645018"/>
        </a:xfrm>
        <a:prstGeom prst="roundRect">
          <a:avLst/>
        </a:prstGeom>
        <a:solidFill>
          <a:srgbClr val="D2CB6C">
            <a:lumMod val="20000"/>
            <a:lumOff val="80000"/>
          </a:srgbClr>
        </a:solidFill>
        <a:ln w="15875" cap="flat" cmpd="sng" algn="ctr">
          <a:solidFill>
            <a:srgbClr val="605B4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2E2B21"/>
              </a:solidFill>
              <a:latin typeface="Calibri" panose="020F0502020204030204" pitchFamily="34" charset="0"/>
              <a:ea typeface="+mn-ea"/>
              <a:cs typeface="+mn-cs"/>
            </a:rPr>
            <a:t>Индивидуальный учет результатов освоения обучающимися образовательных программ, а также хранение в архивах информации об этих результатах на бумажных и (или) электронных носителях (п. 11)</a:t>
          </a:r>
        </a:p>
      </dsp:txBody>
      <dsp:txXfrm>
        <a:off x="81637" y="1986000"/>
        <a:ext cx="3494619" cy="1484412"/>
      </dsp:txXfrm>
    </dsp:sp>
    <dsp:sp modelId="{8CCC0EEA-A679-4C57-B1DC-15AA5925C687}">
      <dsp:nvSpPr>
        <dsp:cNvPr id="0" name=""/>
        <dsp:cNvSpPr/>
      </dsp:nvSpPr>
      <dsp:spPr>
        <a:xfrm>
          <a:off x="3658337" y="3703381"/>
          <a:ext cx="3782250" cy="1450838"/>
        </a:xfrm>
        <a:prstGeom prst="rightArrow">
          <a:avLst>
            <a:gd name="adj1" fmla="val 75000"/>
            <a:gd name="adj2" fmla="val 50000"/>
          </a:avLst>
        </a:prstGeom>
        <a:solidFill>
          <a:srgbClr val="D2CB6C">
            <a:lumMod val="20000"/>
            <a:lumOff val="80000"/>
            <a:alpha val="90000"/>
          </a:srgbClr>
        </a:solidFill>
        <a:ln w="15875" cap="flat" cmpd="sng" algn="ctr">
          <a:solidFill>
            <a:srgbClr val="605B4F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>
              <a:solidFill>
                <a:srgbClr val="2E2B21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 pitchFamily="34" charset="0"/>
              <a:ea typeface="+mn-ea"/>
              <a:cs typeface="+mn-cs"/>
            </a:rPr>
            <a:t>Положение о внутренней системе оценки качества образования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>
              <a:solidFill>
                <a:srgbClr val="2E2B21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 pitchFamily="34" charset="0"/>
              <a:ea typeface="+mn-ea"/>
              <a:cs typeface="+mn-cs"/>
            </a:rPr>
            <a:t>Отчет о результатах самообследования</a:t>
          </a:r>
        </a:p>
      </dsp:txBody>
      <dsp:txXfrm>
        <a:off x="3658337" y="3884736"/>
        <a:ext cx="3238186" cy="1088128"/>
      </dsp:txXfrm>
    </dsp:sp>
    <dsp:sp modelId="{C585A344-AC80-4488-88DF-F127A61784C9}">
      <dsp:nvSpPr>
        <dsp:cNvPr id="0" name=""/>
        <dsp:cNvSpPr/>
      </dsp:nvSpPr>
      <dsp:spPr>
        <a:xfrm>
          <a:off x="1064" y="3743772"/>
          <a:ext cx="3656207" cy="1450838"/>
        </a:xfrm>
        <a:prstGeom prst="roundRect">
          <a:avLst/>
        </a:prstGeom>
        <a:solidFill>
          <a:srgbClr val="D2CB6C">
            <a:lumMod val="20000"/>
            <a:lumOff val="80000"/>
          </a:srgbClr>
        </a:solidFill>
        <a:ln w="15875" cap="flat" cmpd="sng" algn="ctr">
          <a:solidFill>
            <a:srgbClr val="605B4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rgbClr val="FFFFFF"/>
              </a:solidFill>
              <a:latin typeface="Calibri" panose="020F0502020204030204" pitchFamily="34" charset="0"/>
              <a:ea typeface="+mn-ea"/>
              <a:cs typeface="+mn-cs"/>
            </a:rPr>
            <a:t> </a:t>
          </a:r>
          <a:r>
            <a:rPr lang="ru-RU" sz="1800" b="1" kern="1200" dirty="0">
              <a:solidFill>
                <a:srgbClr val="2E2B21"/>
              </a:solidFill>
              <a:latin typeface="Calibri" panose="020F0502020204030204" pitchFamily="34" charset="0"/>
              <a:ea typeface="+mn-ea"/>
              <a:cs typeface="+mn-cs"/>
            </a:rPr>
            <a:t>Проведение </a:t>
          </a:r>
          <a:r>
            <a:rPr lang="ru-RU" sz="1800" b="1" kern="1200" dirty="0" err="1">
              <a:solidFill>
                <a:srgbClr val="2E2B21"/>
              </a:solidFill>
              <a:latin typeface="Calibri" panose="020F0502020204030204" pitchFamily="34" charset="0"/>
              <a:ea typeface="+mn-ea"/>
              <a:cs typeface="+mn-cs"/>
            </a:rPr>
            <a:t>самообследования</a:t>
          </a:r>
          <a:r>
            <a:rPr lang="ru-RU" sz="1800" b="1" kern="1200" dirty="0">
              <a:solidFill>
                <a:srgbClr val="2E2B21"/>
              </a:solidFill>
              <a:latin typeface="Calibri" panose="020F0502020204030204" pitchFamily="34" charset="0"/>
              <a:ea typeface="+mn-ea"/>
              <a:cs typeface="+mn-cs"/>
            </a:rPr>
            <a:t>, обеспечение функционирования внутренней системы оценки качества образования (п.13)</a:t>
          </a:r>
        </a:p>
      </dsp:txBody>
      <dsp:txXfrm>
        <a:off x="71888" y="3814596"/>
        <a:ext cx="3514559" cy="13091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44BD5-53FE-48B0-83B0-B4366E1890AC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F3EF9-1082-429C-9C0F-6C41C2E116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197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 Оценивание должно опираться на современные модели обучения, которые ориентированы на формирующее оценивание. </a:t>
            </a:r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D4D32DAF-3E0B-44DF-BB9D-C86DBE74D2D2}" type="slidenum">
              <a:rPr lang="ru-RU" smtClean="0">
                <a:latin typeface="Calibri" pitchFamily="34" charset="0"/>
              </a:rPr>
              <a:pPr/>
              <a:t>3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  Сегодня оценивание используется в двух направлениях: отметка- контроль и оценка- поддержка. Отметка является контролем, когда на её основании принимается решение (например, о переводе на следующий уровень обучения). </a:t>
            </a:r>
          </a:p>
          <a:p>
            <a:r>
              <a:rPr lang="ru-RU" smtClean="0"/>
              <a:t>Оценка как поддержка  необходима  для того, чтобы понять как работает система и  корректировать образовательный процесс. </a:t>
            </a:r>
          </a:p>
          <a:p>
            <a:r>
              <a:rPr lang="ru-RU" smtClean="0"/>
              <a:t> ВПР относятся к процедуре поддержки, а не контроля. </a:t>
            </a:r>
          </a:p>
          <a:p>
            <a:pPr algn="just" eaLnBrk="1" hangingPunct="1">
              <a:spcBef>
                <a:spcPct val="0"/>
              </a:spcBef>
            </a:pPr>
            <a:r>
              <a:rPr lang="ru-RU" smtClean="0"/>
              <a:t>Результаты используются </a:t>
            </a:r>
          </a:p>
          <a:p>
            <a:pPr algn="just" eaLnBrk="1" hangingPunct="1">
              <a:spcBef>
                <a:spcPct val="0"/>
              </a:spcBef>
            </a:pPr>
            <a:r>
              <a:rPr lang="ru-RU" smtClean="0"/>
              <a:t>-на уровне РФ: для </a:t>
            </a:r>
            <a:r>
              <a:rPr lang="ru-RU" altLang="ru-RU" smtClean="0">
                <a:solidFill>
                  <a:srgbClr val="2E3192"/>
                </a:solidFill>
                <a:latin typeface="Cambria" pitchFamily="18" charset="0"/>
              </a:rPr>
              <a:t>мониторинга результатов введения ФГОС и </a:t>
            </a:r>
          </a:p>
          <a:p>
            <a:pPr algn="just" eaLnBrk="1" hangingPunct="1">
              <a:spcBef>
                <a:spcPct val="0"/>
              </a:spcBef>
            </a:pPr>
            <a:r>
              <a:rPr lang="ru-RU" altLang="ru-RU" smtClean="0">
                <a:solidFill>
                  <a:srgbClr val="2E3192"/>
                </a:solidFill>
                <a:latin typeface="Cambria" pitchFamily="18" charset="0"/>
              </a:rPr>
              <a:t>формирования базы результатов обучающихся, в перспективе – обеспечение возможности учета результатов в качестве портфолио</a:t>
            </a:r>
          </a:p>
          <a:p>
            <a:pPr algn="just" eaLnBrk="1" hangingPunct="1">
              <a:spcBef>
                <a:spcPct val="0"/>
              </a:spcBef>
              <a:buFontTx/>
              <a:buChar char="-"/>
            </a:pPr>
            <a:r>
              <a:rPr lang="ru-RU" altLang="ru-RU" smtClean="0">
                <a:solidFill>
                  <a:srgbClr val="2E3192"/>
                </a:solidFill>
                <a:latin typeface="Cambria" pitchFamily="18" charset="0"/>
              </a:rPr>
              <a:t>на уровне образовательной организации:  для корректировки образовательного процесса. Результаты ВПР учитываются при выставлении годовых отметок по предмету</a:t>
            </a:r>
          </a:p>
          <a:p>
            <a:endParaRPr lang="ru-RU" smtClean="0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3FA7F6EF-BC18-4602-938D-83DCD113DD3D}" type="slidenum">
              <a:rPr lang="ru-RU" smtClean="0">
                <a:latin typeface="Calibri" pitchFamily="34" charset="0"/>
              </a:rPr>
              <a:pPr/>
              <a:t>5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 Учитель- ключевое звено в  повышении качества образования</a:t>
            </a:r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C3C9B85C-404D-4B45-A182-E5255932F688}" type="slidenum">
              <a:rPr lang="ru-RU" altLang="ru-RU" smtClean="0">
                <a:solidFill>
                  <a:srgbClr val="000000"/>
                </a:solidFill>
                <a:latin typeface="Calibri" pitchFamily="34" charset="0"/>
              </a:rPr>
              <a:pPr/>
              <a:t>19</a:t>
            </a:fld>
            <a:endParaRPr lang="ru-RU" altLang="ru-RU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 Результаты исследований показывают, что только в Росси 99% учителей  используют оценивание  как контроль , цель оценивания- выставление отметок. </a:t>
            </a:r>
          </a:p>
        </p:txBody>
      </p:sp>
      <p:sp>
        <p:nvSpPr>
          <p:cNvPr id="542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01FE5395-4F9C-484C-85A7-5F60404E5F38}" type="slidenum">
              <a:rPr lang="ru-RU" smtClean="0">
                <a:latin typeface="Calibri" pitchFamily="34" charset="0"/>
              </a:rPr>
              <a:pPr/>
              <a:t>21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9A3221-C061-4913-9983-995806C54294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E4589D-8751-48E0-9DE4-FDC96BC14ED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9A3221-C061-4913-9983-995806C54294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E4589D-8751-48E0-9DE4-FDC96BC14E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9A3221-C061-4913-9983-995806C54294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E4589D-8751-48E0-9DE4-FDC96BC14E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9A3221-C061-4913-9983-995806C54294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E4589D-8751-48E0-9DE4-FDC96BC14E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9A3221-C061-4913-9983-995806C54294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E4589D-8751-48E0-9DE4-FDC96BC14ED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9A3221-C061-4913-9983-995806C54294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E4589D-8751-48E0-9DE4-FDC96BC14E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9A3221-C061-4913-9983-995806C54294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E4589D-8751-48E0-9DE4-FDC96BC14E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9A3221-C061-4913-9983-995806C54294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E4589D-8751-48E0-9DE4-FDC96BC14E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9A3221-C061-4913-9983-995806C54294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E4589D-8751-48E0-9DE4-FDC96BC14ED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9A3221-C061-4913-9983-995806C54294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E4589D-8751-48E0-9DE4-FDC96BC14E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9A3221-C061-4913-9983-995806C54294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E4589D-8751-48E0-9DE4-FDC96BC14ED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E9A3221-C061-4913-9983-995806C54294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EE4589D-8751-48E0-9DE4-FDC96BC14EDE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Система оценивания образовательных результатов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Гурьева Наталья Николаевна, старший методист </a:t>
            </a:r>
          </a:p>
          <a:p>
            <a:r>
              <a:rPr lang="ru-RU" dirty="0" smtClean="0"/>
              <a:t>02.02.2021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5413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Внутреннее (формирующее) оценивание</a:t>
            </a:r>
          </a:p>
        </p:txBody>
      </p:sp>
      <p:sp>
        <p:nvSpPr>
          <p:cNvPr id="2560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Проводится с целью выявления образовательных дефицитов учащихся</a:t>
            </a:r>
          </a:p>
          <a:p>
            <a:pPr eaLnBrk="1" hangingPunct="1"/>
            <a:r>
              <a:rPr lang="ru-RU" smtClean="0"/>
              <a:t>Не предполагает сравнения образовательных достижений разных учащихся и административных выводов по результатам обучения</a:t>
            </a:r>
          </a:p>
          <a:p>
            <a:pPr eaLnBrk="1" hangingPunct="1"/>
            <a:r>
              <a:rPr lang="ru-RU" smtClean="0"/>
              <a:t>Обучающиеся могут участвовать в процессе оценивания (самооценка и взаимооценка)</a:t>
            </a:r>
          </a:p>
        </p:txBody>
      </p:sp>
    </p:spTree>
    <p:extLst>
      <p:ext uri="{BB962C8B-B14F-4D97-AF65-F5344CB8AC3E}">
        <p14:creationId xmlns:p14="http://schemas.microsoft.com/office/powerpoint/2010/main" val="3801011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Внутреннее (формирующее) оценивание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ru-RU" dirty="0"/>
              <a:t>На основании анализа образовательных результатов принимаются педагогические решения для внесения корректив в процесс обучения с целью ликвидации предметных и </a:t>
            </a:r>
            <a:r>
              <a:rPr lang="ru-RU" dirty="0" err="1"/>
              <a:t>метапредметных</a:t>
            </a:r>
            <a:r>
              <a:rPr lang="ru-RU" dirty="0"/>
              <a:t> </a:t>
            </a:r>
            <a:r>
              <a:rPr lang="ru-RU" dirty="0" smtClean="0"/>
              <a:t>дефицитов</a:t>
            </a:r>
          </a:p>
          <a:p>
            <a:pPr eaLnBrk="1" hangingPunct="1">
              <a:defRPr/>
            </a:pPr>
            <a:r>
              <a:rPr lang="ru-RU" dirty="0"/>
              <a:t>Используется для того, чтобы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ru-RU" dirty="0"/>
              <a:t>обеспечить результативную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ru-RU" dirty="0"/>
              <a:t>обратную связь между учителем и учениками, активизировать и оптимизировать процесс обучения каждого учащегося</a:t>
            </a:r>
          </a:p>
        </p:txBody>
      </p:sp>
    </p:spTree>
    <p:extLst>
      <p:ext uri="{BB962C8B-B14F-4D97-AF65-F5344CB8AC3E}">
        <p14:creationId xmlns:p14="http://schemas.microsoft.com/office/powerpoint/2010/main" val="358561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876712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Процедуры оценки</a:t>
            </a:r>
            <a:endParaRPr lang="ru-RU" dirty="0"/>
          </a:p>
        </p:txBody>
      </p:sp>
      <p:sp>
        <p:nvSpPr>
          <p:cNvPr id="27651" name="Объект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1075" cy="4525963"/>
          </a:xfrm>
        </p:spPr>
        <p:txBody>
          <a:bodyPr>
            <a:normAutofit lnSpcReduction="10000"/>
          </a:bodyPr>
          <a:lstStyle/>
          <a:p>
            <a:r>
              <a:rPr lang="ru-RU" sz="2400" b="1" smtClean="0">
                <a:solidFill>
                  <a:srgbClr val="FF0000"/>
                </a:solidFill>
              </a:rPr>
              <a:t>Внешние:</a:t>
            </a:r>
          </a:p>
          <a:p>
            <a:r>
              <a:rPr lang="ru-RU" sz="2400" smtClean="0"/>
              <a:t>Государственная итоговая аттестация</a:t>
            </a:r>
          </a:p>
          <a:p>
            <a:r>
              <a:rPr lang="ru-RU" sz="2400" smtClean="0"/>
              <a:t>Независимая оценка  качества образования</a:t>
            </a:r>
          </a:p>
          <a:p>
            <a:r>
              <a:rPr lang="ru-RU" sz="2400" smtClean="0"/>
              <a:t>Мониторинговые исследования, муниципального, регионального и федерального уровней</a:t>
            </a:r>
          </a:p>
        </p:txBody>
      </p:sp>
      <p:sp>
        <p:nvSpPr>
          <p:cNvPr id="27652" name="Объект 5"/>
          <p:cNvSpPr>
            <a:spLocks noGrp="1"/>
          </p:cNvSpPr>
          <p:nvPr>
            <p:ph sz="half" idx="2"/>
          </p:nvPr>
        </p:nvSpPr>
        <p:spPr>
          <a:xfrm>
            <a:off x="4178300" y="1600200"/>
            <a:ext cx="3521075" cy="4525963"/>
          </a:xfrm>
        </p:spPr>
        <p:txBody>
          <a:bodyPr>
            <a:normAutofit fontScale="92500"/>
          </a:bodyPr>
          <a:lstStyle/>
          <a:p>
            <a:r>
              <a:rPr lang="ru-RU" sz="2400" b="1" smtClean="0">
                <a:solidFill>
                  <a:srgbClr val="FF0000"/>
                </a:solidFill>
              </a:rPr>
              <a:t>Внутренние: </a:t>
            </a:r>
          </a:p>
          <a:p>
            <a:r>
              <a:rPr lang="ru-RU" sz="2400" smtClean="0"/>
              <a:t>Стартовая диагностика</a:t>
            </a:r>
          </a:p>
          <a:p>
            <a:r>
              <a:rPr lang="ru-RU" sz="2400" smtClean="0"/>
              <a:t>Текущая и тематическая оценка</a:t>
            </a:r>
          </a:p>
          <a:p>
            <a:r>
              <a:rPr lang="ru-RU" sz="2400" smtClean="0"/>
              <a:t>Портфолио</a:t>
            </a:r>
          </a:p>
          <a:p>
            <a:r>
              <a:rPr lang="ru-RU" sz="2400" smtClean="0"/>
              <a:t>Внутришкольный мониторинг образовательных достижений</a:t>
            </a:r>
          </a:p>
          <a:p>
            <a:r>
              <a:rPr lang="ru-RU" sz="2400" smtClean="0"/>
              <a:t>Промежуточная и итоговая аттестация обучающи</a:t>
            </a:r>
            <a:r>
              <a:rPr lang="ru-RU" smtClean="0"/>
              <a:t>хся</a:t>
            </a:r>
          </a:p>
        </p:txBody>
      </p:sp>
    </p:spTree>
    <p:extLst>
      <p:ext uri="{BB962C8B-B14F-4D97-AF65-F5344CB8AC3E}">
        <p14:creationId xmlns:p14="http://schemas.microsoft.com/office/powerpoint/2010/main" val="3127918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5327621-9A9A-4EC9-A666-2E9AD0BDC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Оценочные компетенции педагогов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90BC5B1-6882-4235-9AF9-F38FFB0AF4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800" dirty="0"/>
              <a:t>1. Формулировать (планировать) образовательный результат на основе КЭС</a:t>
            </a:r>
          </a:p>
          <a:p>
            <a:r>
              <a:rPr lang="ru-RU" sz="2800" dirty="0"/>
              <a:t>2. Подбирать задания строго под планируемый результат</a:t>
            </a:r>
          </a:p>
          <a:p>
            <a:r>
              <a:rPr lang="ru-RU" sz="2800" dirty="0"/>
              <a:t>3. Строить задания таким образом, чтобы при его выполнении ученик применял УУД</a:t>
            </a:r>
          </a:p>
          <a:p>
            <a:r>
              <a:rPr lang="ru-RU" sz="2800" dirty="0"/>
              <a:t>4. Подбирать задания «для всех» и «со звездочкой»</a:t>
            </a:r>
          </a:p>
          <a:p>
            <a:r>
              <a:rPr lang="ru-RU" sz="2800" dirty="0"/>
              <a:t>5. Применять уровневый подход к выставлению отметок</a:t>
            </a:r>
          </a:p>
        </p:txBody>
      </p:sp>
    </p:spTree>
    <p:extLst>
      <p:ext uri="{BB962C8B-B14F-4D97-AF65-F5344CB8AC3E}">
        <p14:creationId xmlns:p14="http://schemas.microsoft.com/office/powerpoint/2010/main" val="2901681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0367219-EAF8-4F85-A53D-1F8DCDE5C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124" y="203079"/>
            <a:ext cx="6457950" cy="1293028"/>
          </a:xfrm>
        </p:spPr>
        <p:txBody>
          <a:bodyPr>
            <a:normAutofit/>
          </a:bodyPr>
          <a:lstStyle/>
          <a:p>
            <a:r>
              <a:rPr lang="ru-RU" dirty="0"/>
              <a:t>Инвариант ВСОКО</a:t>
            </a:r>
          </a:p>
        </p:txBody>
      </p:sp>
      <p:graphicFrame>
        <p:nvGraphicFramePr>
          <p:cNvPr id="5" name="Содержимое 8">
            <a:extLst>
              <a:ext uri="{FF2B5EF4-FFF2-40B4-BE49-F238E27FC236}">
                <a16:creationId xmlns="" xmlns:a16="http://schemas.microsoft.com/office/drawing/2014/main" id="{B6DA719A-7069-4599-AEB9-8FB5B28750FD}"/>
              </a:ext>
            </a:extLst>
          </p:cNvPr>
          <p:cNvGraphicFramePr>
            <a:graphicFrameLocks/>
          </p:cNvGraphicFramePr>
          <p:nvPr/>
        </p:nvGraphicFramePr>
        <p:xfrm>
          <a:off x="617562" y="1460310"/>
          <a:ext cx="7440588" cy="5194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3329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4C153E5-2B15-4FD4-8FF6-EE0DBA2AB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Положение о ВСОКО </a:t>
            </a:r>
            <a:br>
              <a:rPr lang="ru-RU" sz="4400" dirty="0"/>
            </a:br>
            <a:endParaRPr lang="ru-RU" sz="2800" dirty="0"/>
          </a:p>
        </p:txBody>
      </p:sp>
      <p:pic>
        <p:nvPicPr>
          <p:cNvPr id="5" name="Объект 4">
            <a:extLst>
              <a:ext uri="{FF2B5EF4-FFF2-40B4-BE49-F238E27FC236}">
                <a16:creationId xmlns="" xmlns:a16="http://schemas.microsoft.com/office/drawing/2014/main" id="{5C00C032-58D3-404D-9C9F-CD253DE268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552" y="1340768"/>
            <a:ext cx="7563863" cy="4836024"/>
          </a:xfrm>
        </p:spPr>
      </p:pic>
    </p:spTree>
    <p:extLst>
      <p:ext uri="{BB962C8B-B14F-4D97-AF65-F5344CB8AC3E}">
        <p14:creationId xmlns:p14="http://schemas.microsoft.com/office/powerpoint/2010/main" val="39558275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Проблемы оценивания образовательных результатов</a:t>
            </a:r>
            <a:endParaRPr lang="ru-RU" sz="2800" dirty="0"/>
          </a:p>
        </p:txBody>
      </p:sp>
      <p:sp>
        <p:nvSpPr>
          <p:cNvPr id="28675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ru-RU" smtClean="0"/>
              <a:t>-система контроля и оценки успешности обучения ориентирована на конечный результат и не связана с отслеживанием </a:t>
            </a:r>
            <a:r>
              <a:rPr lang="ru-RU" smtClean="0">
                <a:solidFill>
                  <a:srgbClr val="FF0000"/>
                </a:solidFill>
              </a:rPr>
              <a:t>индивидуальной динамики </a:t>
            </a:r>
            <a:r>
              <a:rPr lang="ru-RU" smtClean="0"/>
              <a:t>учащихся в процессе их работы с учебным материалом</a:t>
            </a:r>
          </a:p>
          <a:p>
            <a:pPr eaLnBrk="1" hangingPunct="1"/>
            <a:r>
              <a:rPr lang="ru-RU" smtClean="0"/>
              <a:t>Допускается </a:t>
            </a:r>
            <a:r>
              <a:rPr lang="ru-RU" smtClean="0">
                <a:solidFill>
                  <a:srgbClr val="FF0000"/>
                </a:solidFill>
              </a:rPr>
              <a:t>списывани</a:t>
            </a:r>
            <a:r>
              <a:rPr lang="ru-RU" smtClean="0"/>
              <a:t>е(в рамках учебной культуры класса у учащихся не формируется такая ценность как(«академическая ценность»)</a:t>
            </a:r>
          </a:p>
        </p:txBody>
      </p:sp>
    </p:spTree>
    <p:extLst>
      <p:ext uri="{BB962C8B-B14F-4D97-AF65-F5344CB8AC3E}">
        <p14:creationId xmlns:p14="http://schemas.microsoft.com/office/powerpoint/2010/main" val="21999911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/>
              <a:t>Проблемы оценивания образовательных результатов</a:t>
            </a:r>
          </a:p>
        </p:txBody>
      </p:sp>
      <p:sp>
        <p:nvSpPr>
          <p:cNvPr id="29699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ru-RU" smtClean="0"/>
              <a:t>Отсутствуют </a:t>
            </a:r>
            <a:r>
              <a:rPr lang="ru-RU" smtClean="0">
                <a:solidFill>
                  <a:srgbClr val="FF0000"/>
                </a:solidFill>
              </a:rPr>
              <a:t>критерии</a:t>
            </a:r>
            <a:r>
              <a:rPr lang="ru-RU" smtClean="0"/>
              <a:t> оценивания</a:t>
            </a:r>
          </a:p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Самоконтроль и взаимоконтроль </a:t>
            </a:r>
            <a:r>
              <a:rPr lang="ru-RU" smtClean="0"/>
              <a:t>учащихся недостаточно представлен среди других форм контроля</a:t>
            </a:r>
          </a:p>
          <a:p>
            <a:pPr eaLnBrk="1" hangingPunct="1"/>
            <a:r>
              <a:rPr lang="ru-RU" smtClean="0"/>
              <a:t>Критерии оценивания присутствуют однако учащиеся и их родители </a:t>
            </a:r>
            <a:r>
              <a:rPr lang="ru-RU" smtClean="0">
                <a:solidFill>
                  <a:srgbClr val="FF0000"/>
                </a:solidFill>
              </a:rPr>
              <a:t>не знакомы с ними</a:t>
            </a:r>
          </a:p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Недостоверные данные </a:t>
            </a:r>
            <a:r>
              <a:rPr lang="ru-RU" smtClean="0"/>
              <a:t>об учебных достижениях и дефицитах учащихся не позволяет учителю принять эффективные меры для ликвидации пробелов</a:t>
            </a:r>
          </a:p>
        </p:txBody>
      </p:sp>
    </p:spTree>
    <p:extLst>
      <p:ext uri="{BB962C8B-B14F-4D97-AF65-F5344CB8AC3E}">
        <p14:creationId xmlns:p14="http://schemas.microsoft.com/office/powerpoint/2010/main" val="37917280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/>
              <a:t>Проблемы оценивания образовательных результатов</a:t>
            </a:r>
          </a:p>
        </p:txBody>
      </p:sp>
      <p:sp>
        <p:nvSpPr>
          <p:cNvPr id="3072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Необъективность </a:t>
            </a:r>
            <a:r>
              <a:rPr lang="ru-RU" smtClean="0"/>
              <a:t>оценивания(завышение или занижение отметок),следовательно учащиеся не получают достоверной информации о своих достижениях и дефицитах</a:t>
            </a:r>
          </a:p>
          <a:p>
            <a:pPr eaLnBrk="1" hangingPunct="1"/>
            <a:r>
              <a:rPr lang="ru-RU" smtClean="0"/>
              <a:t>Критерии оценок присутствуют, но являются </a:t>
            </a:r>
            <a:r>
              <a:rPr lang="ru-RU" smtClean="0">
                <a:solidFill>
                  <a:srgbClr val="FF0000"/>
                </a:solidFill>
              </a:rPr>
              <a:t>неоднозначными, т.е. допускают разную трактовку </a:t>
            </a:r>
            <a:r>
              <a:rPr lang="ru-RU" smtClean="0"/>
              <a:t>всеми участниками процесса оценивания(администрация, учителя, учащиеся, родители)</a:t>
            </a:r>
          </a:p>
        </p:txBody>
      </p:sp>
    </p:spTree>
    <p:extLst>
      <p:ext uri="{BB962C8B-B14F-4D97-AF65-F5344CB8AC3E}">
        <p14:creationId xmlns:p14="http://schemas.microsoft.com/office/powerpoint/2010/main" val="24731465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042988" y="130175"/>
            <a:ext cx="7993062" cy="46196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defRPr/>
            </a:pPr>
            <a:endParaRPr lang="ru-RU" sz="2400" b="1" dirty="0">
              <a:solidFill>
                <a:srgbClr val="2E3192"/>
              </a:solidFill>
              <a:latin typeface="Cambria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339975" y="4654550"/>
            <a:ext cx="2447925" cy="79057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 dirty="0">
                <a:solidFill>
                  <a:srgbClr val="2E3192"/>
                </a:solidFill>
                <a:latin typeface="Cambria" pitchFamily="18" charset="0"/>
              </a:rPr>
              <a:t>Международные исследования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388" y="3644900"/>
            <a:ext cx="2160587" cy="79216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 dirty="0">
                <a:solidFill>
                  <a:srgbClr val="2E3192"/>
                </a:solidFill>
                <a:latin typeface="Cambria" pitchFamily="18" charset="0"/>
              </a:rPr>
              <a:t>НИКО/ВПР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97113" y="1773238"/>
            <a:ext cx="2268537" cy="79216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 dirty="0">
                <a:solidFill>
                  <a:srgbClr val="2E3192"/>
                </a:solidFill>
                <a:latin typeface="Cambria" pitchFamily="18" charset="0"/>
              </a:rPr>
              <a:t>Исследование компетенций учителей</a:t>
            </a:r>
          </a:p>
        </p:txBody>
      </p:sp>
      <p:sp>
        <p:nvSpPr>
          <p:cNvPr id="3" name="Стрелка вниз 2"/>
          <p:cNvSpPr/>
          <p:nvPr/>
        </p:nvSpPr>
        <p:spPr>
          <a:xfrm rot="16200000">
            <a:off x="4475956" y="2601119"/>
            <a:ext cx="2160588" cy="194310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anchor="ctr"/>
          <a:lstStyle/>
          <a:p>
            <a:pPr algn="ctr" eaLnBrk="1" hangingPunct="1">
              <a:defRPr/>
            </a:pPr>
            <a:r>
              <a:rPr lang="ru-RU" dirty="0">
                <a:solidFill>
                  <a:srgbClr val="2E3192"/>
                </a:solidFill>
                <a:latin typeface="Cambria" pitchFamily="18" charset="0"/>
              </a:rPr>
              <a:t>Качество образования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11413" y="2647950"/>
            <a:ext cx="2089150" cy="1933575"/>
          </a:xfrm>
          <a:prstGeom prst="roundRect">
            <a:avLst/>
          </a:prstGeom>
          <a:solidFill>
            <a:srgbClr val="00B050">
              <a:alpha val="50000"/>
            </a:srgb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 dirty="0">
                <a:solidFill>
                  <a:srgbClr val="2E3192"/>
                </a:solidFill>
                <a:latin typeface="Cambria" pitchFamily="18" charset="0"/>
              </a:rPr>
              <a:t>Учитель</a:t>
            </a:r>
          </a:p>
        </p:txBody>
      </p:sp>
      <p:sp>
        <p:nvSpPr>
          <p:cNvPr id="35848" name="Заголовок 3"/>
          <p:cNvSpPr>
            <a:spLocks noGrp="1"/>
          </p:cNvSpPr>
          <p:nvPr>
            <p:ph type="title"/>
          </p:nvPr>
        </p:nvSpPr>
        <p:spPr>
          <a:xfrm>
            <a:off x="2571750" y="166688"/>
            <a:ext cx="6773863" cy="9048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2800" smtClean="0">
                <a:latin typeface="Cambria" pitchFamily="18" charset="0"/>
              </a:rPr>
              <a:t>Центральная роль учителя в повышении качества образования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530975" y="2636838"/>
            <a:ext cx="2374900" cy="1863725"/>
          </a:xfrm>
          <a:prstGeom prst="roundRect">
            <a:avLst/>
          </a:prstGeom>
          <a:solidFill>
            <a:srgbClr val="00B050">
              <a:alpha val="50000"/>
            </a:srgb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 dirty="0">
                <a:solidFill>
                  <a:srgbClr val="2E3192"/>
                </a:solidFill>
                <a:latin typeface="Cambria" pitchFamily="18" charset="0"/>
              </a:rPr>
              <a:t>Образовательные достижения обучающихся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0825" y="2781300"/>
            <a:ext cx="2089150" cy="79216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 dirty="0">
                <a:solidFill>
                  <a:srgbClr val="2E3192"/>
                </a:solidFill>
                <a:latin typeface="Cambria" pitchFamily="18" charset="0"/>
              </a:rPr>
              <a:t>ГИА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0" y="5589588"/>
            <a:ext cx="9107488" cy="1008062"/>
          </a:xfrm>
          <a:prstGeom prst="roundRect">
            <a:avLst/>
          </a:prstGeom>
          <a:solidFill>
            <a:srgbClr val="FF0000">
              <a:alpha val="11000"/>
            </a:srgb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 dirty="0">
                <a:solidFill>
                  <a:srgbClr val="2E3192"/>
                </a:solidFill>
                <a:latin typeface="Cambria" pitchFamily="18" charset="0"/>
              </a:rPr>
              <a:t>Региональные институты повышения </a:t>
            </a:r>
            <a:br>
              <a:rPr lang="ru-RU" b="1" dirty="0">
                <a:solidFill>
                  <a:srgbClr val="2E3192"/>
                </a:solidFill>
                <a:latin typeface="Cambria" pitchFamily="18" charset="0"/>
              </a:rPr>
            </a:br>
            <a:r>
              <a:rPr lang="ru-RU" b="1" dirty="0">
                <a:solidFill>
                  <a:srgbClr val="2E3192"/>
                </a:solidFill>
                <a:latin typeface="Cambria" pitchFamily="18" charset="0"/>
              </a:rPr>
              <a:t>квалификации работников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12697269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  <a:defRPr/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П. 9 ч. 2 ФЗ-273: «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образовательная программа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комплекс основных характеристик образования (объем, содержание, 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), организационно-педагогических условий и в случаях, предусмотренных настоящим Федеральным законом, форм аттестации, который представлен в виде учебного плана, календарного учебного графика, рабочих программ учебных предметов, курсов, дисциплин (модулей), иных компонентов, а также</a:t>
            </a:r>
            <a:r>
              <a:rPr lang="ru-RU" dirty="0">
                <a:solidFill>
                  <a:srgbClr val="000000">
                    <a:lumMod val="65000"/>
                    <a:lumOff val="3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оценочных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методических </a:t>
            </a:r>
            <a:r>
              <a:rPr lang="ru-RU" b="1" i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материалов</a:t>
            </a:r>
            <a:r>
              <a:rPr lang="ru-RU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6494060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419475" y="93663"/>
            <a:ext cx="5861050" cy="120015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ru-RU" sz="2400" b="1" dirty="0">
                <a:latin typeface="Cambria" panose="02040503050406030204" pitchFamily="18" charset="0"/>
              </a:rPr>
              <a:t>Проблемы, выявленные Всероссийским исследованием компетенций учителей</a:t>
            </a:r>
          </a:p>
        </p:txBody>
      </p:sp>
      <p:sp>
        <p:nvSpPr>
          <p:cNvPr id="38915" name="Прямоугольник 1"/>
          <p:cNvSpPr>
            <a:spLocks noChangeArrowheads="1"/>
          </p:cNvSpPr>
          <p:nvPr/>
        </p:nvSpPr>
        <p:spPr bwMode="auto">
          <a:xfrm>
            <a:off x="755576" y="1557338"/>
            <a:ext cx="8280474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 eaLnBrk="1" hangingPunct="1">
              <a:buFont typeface="Wingdings" pitchFamily="2" charset="2"/>
              <a:buChar char="Ø"/>
            </a:pPr>
            <a:r>
              <a:rPr lang="ru-RU" alt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учителя показали сравнительно 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высокий уровень предметной подготовки.</a:t>
            </a:r>
          </a:p>
          <a:p>
            <a:pPr marL="285750" indent="-285750" eaLnBrk="1" hangingPunct="1">
              <a:buFont typeface="Wingdings" pitchFamily="2" charset="2"/>
              <a:buChar char="Ø"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Продемонстрирован достаточно 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низкий уровень методической подготовки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, неумение дать объяснения по методическим вопросам, касающимся как конкретных приемов и методов решения задач, так и вопросов формирования учебного плана, отбора учебных материалов и т.п.</a:t>
            </a:r>
          </a:p>
          <a:p>
            <a:pPr marL="285750" indent="-285750" eaLnBrk="1" hangingPunct="1">
              <a:buFont typeface="Wingdings" pitchFamily="2" charset="2"/>
              <a:buChar char="Ø"/>
            </a:pPr>
            <a:r>
              <a:rPr lang="ru-RU" alt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Выявлен </a:t>
            </a:r>
            <a:r>
              <a:rPr lang="ru-RU" alt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недостаточный уровень владения приемами объективного  стандартизированного оценивания результатов обучения</a:t>
            </a:r>
            <a:r>
              <a:rPr lang="ru-RU" alt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что может препятствовать эффективной оценке учителями результатов их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16069773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429000" y="123825"/>
            <a:ext cx="5715000" cy="126206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ru-RU" altLang="ru-RU" sz="2800" b="1" dirty="0">
                <a:cs typeface="+mn-cs"/>
              </a:rPr>
              <a:t>Взгляд учителей</a:t>
            </a:r>
            <a:r>
              <a:rPr lang="ru-RU" altLang="ru-RU" sz="2400" b="1" dirty="0">
                <a:cs typeface="+mn-cs"/>
              </a:rPr>
              <a:t/>
            </a:r>
            <a:br>
              <a:rPr lang="ru-RU" altLang="ru-RU" sz="2400" b="1" dirty="0">
                <a:cs typeface="+mn-cs"/>
              </a:rPr>
            </a:br>
            <a:r>
              <a:rPr lang="ru-RU" altLang="ru-RU" sz="2400" b="1" dirty="0">
                <a:cs typeface="+mn-cs"/>
              </a:rPr>
              <a:t>(анкеты </a:t>
            </a:r>
            <a:r>
              <a:rPr lang="en-US" altLang="ru-RU" sz="2400" b="1" dirty="0">
                <a:cs typeface="+mn-cs"/>
              </a:rPr>
              <a:t>PIRLS </a:t>
            </a:r>
            <a:r>
              <a:rPr lang="ru-RU" altLang="ru-RU" sz="2400" b="1" dirty="0">
                <a:cs typeface="+mn-cs"/>
              </a:rPr>
              <a:t>)</a:t>
            </a:r>
          </a:p>
          <a:p>
            <a:pPr algn="ctr" eaLnBrk="1" hangingPunct="1">
              <a:defRPr/>
            </a:pPr>
            <a:r>
              <a:rPr lang="ru-RU" sz="2400" b="1" dirty="0">
                <a:latin typeface="Cambria" panose="02040503050406030204" pitchFamily="18" charset="0"/>
              </a:rPr>
              <a:t>на оценивание</a:t>
            </a:r>
          </a:p>
        </p:txBody>
      </p:sp>
      <p:graphicFrame>
        <p:nvGraphicFramePr>
          <p:cNvPr id="7" name="Group 101"/>
          <p:cNvGraphicFramePr>
            <a:graphicFrameLocks/>
          </p:cNvGraphicFramePr>
          <p:nvPr/>
        </p:nvGraphicFramePr>
        <p:xfrm>
          <a:off x="107950" y="1557338"/>
          <a:ext cx="9036050" cy="4464049"/>
        </p:xfrm>
        <a:graphic>
          <a:graphicData uri="http://schemas.openxmlformats.org/drawingml/2006/table">
            <a:tbl>
              <a:tblPr/>
              <a:tblGrid>
                <a:gridCol w="3333168"/>
                <a:gridCol w="2787211"/>
                <a:gridCol w="2915671"/>
              </a:tblGrid>
              <a:tr h="11320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Страны</a:t>
                      </a:r>
                    </a:p>
                  </a:txBody>
                  <a:tcPr marL="91420" marR="91420" marT="45718" marB="45718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Для выставления отметок</a:t>
                      </a:r>
                    </a:p>
                  </a:txBody>
                  <a:tcPr marL="91420" marR="91420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Для коррекции преподавания</a:t>
                      </a:r>
                    </a:p>
                  </a:txBody>
                  <a:tcPr marL="91420" marR="91420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7271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Гонконг</a:t>
                      </a:r>
                    </a:p>
                  </a:txBody>
                  <a:tcPr marL="91420" marR="91420" marT="45718" marB="45718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81</a:t>
                      </a:r>
                    </a:p>
                  </a:txBody>
                  <a:tcPr marL="91420" marR="91420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95</a:t>
                      </a:r>
                    </a:p>
                  </a:txBody>
                  <a:tcPr marL="91420" marR="91420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822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Сингапур</a:t>
                      </a:r>
                    </a:p>
                  </a:txBody>
                  <a:tcPr marL="91420" marR="91420" marT="45718" marB="45718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66</a:t>
                      </a:r>
                    </a:p>
                  </a:txBody>
                  <a:tcPr marL="91420" marR="91420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93</a:t>
                      </a:r>
                    </a:p>
                  </a:txBody>
                  <a:tcPr marL="91420" marR="91420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89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Россия</a:t>
                      </a:r>
                    </a:p>
                  </a:txBody>
                  <a:tcPr marL="91420" marR="91420" marT="45718" marB="45718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99</a:t>
                      </a:r>
                    </a:p>
                  </a:txBody>
                  <a:tcPr marL="91420" marR="91420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 marL="91420" marR="91420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890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Средняя международная</a:t>
                      </a:r>
                    </a:p>
                  </a:txBody>
                  <a:tcPr marL="91420" marR="91420" marT="45718" marB="45718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72</a:t>
                      </a:r>
                    </a:p>
                  </a:txBody>
                  <a:tcPr marL="91420" marR="91420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91</a:t>
                      </a:r>
                    </a:p>
                  </a:txBody>
                  <a:tcPr marL="91420" marR="91420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32791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indent="0">
              <a:buNone/>
            </a:pP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НАДЕЮСЬ, ВЫ ХОТЬ НЕМНОГО ЗАПОЛНИЛИ И Я НЕ ЗРЯ </a:t>
            </a:r>
            <a:r>
              <a:rPr lang="ru-RU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ПОТРАТИЛА ВРЕМЯ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1787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67544" y="188913"/>
            <a:ext cx="8219256" cy="5762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Модели обучения и оценивание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179388" y="1143000"/>
            <a:ext cx="8713787" cy="531018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0033CC"/>
                </a:solidFill>
              </a:rPr>
              <a:t>Оценивание должно опираться на современные модели обучения</a:t>
            </a:r>
          </a:p>
          <a:p>
            <a:pPr eaLnBrk="1" hangingPunct="1">
              <a:buFont typeface="Arial" pitchFamily="34" charset="0"/>
              <a:buNone/>
            </a:pPr>
            <a:endParaRPr lang="ru-RU" b="1" dirty="0" smtClean="0">
              <a:solidFill>
                <a:srgbClr val="0033CC"/>
              </a:solidFill>
            </a:endParaRPr>
          </a:p>
          <a:p>
            <a:pPr eaLnBrk="1" hangingPunct="1">
              <a:buFont typeface="Arial" pitchFamily="34" charset="0"/>
              <a:buNone/>
            </a:pPr>
            <a:endParaRPr lang="ru-RU" b="1" dirty="0" smtClean="0">
              <a:solidFill>
                <a:srgbClr val="0033CC"/>
              </a:solidFill>
            </a:endParaRPr>
          </a:p>
        </p:txBody>
      </p:sp>
      <p:sp>
        <p:nvSpPr>
          <p:cNvPr id="17412" name="Нижний колонтитул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endParaRPr lang="ru-RU" smtClean="0">
              <a:solidFill>
                <a:schemeClr val="tx2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0825" y="1928813"/>
          <a:ext cx="8640764" cy="4602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382"/>
                <a:gridCol w="4320382"/>
              </a:tblGrid>
              <a:tr h="1493413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                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Традиционная   модель 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Психологическая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теория 20-х годов 20 в.</a:t>
                      </a:r>
                    </a:p>
                    <a:p>
                      <a:pPr algn="ctr"/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«стимул –реакция»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12" marB="4571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Современные модели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(когнитивная,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конструктивная, развивающее  обучение Э-Д)</a:t>
                      </a:r>
                    </a:p>
                    <a:p>
                      <a:pPr algn="ctr"/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Психологическая  теория деятельности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12" marB="45712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108749">
                <a:tc>
                  <a:txBody>
                    <a:bodyPr/>
                    <a:lstStyle/>
                    <a:p>
                      <a:r>
                        <a:rPr lang="ru-RU" sz="1800" u="sng" dirty="0" smtClean="0"/>
                        <a:t>Психометрический</a:t>
                      </a:r>
                      <a:r>
                        <a:rPr lang="ru-RU" sz="1800" u="sng" baseline="0" dirty="0" smtClean="0"/>
                        <a:t> подход к оцениванию</a:t>
                      </a:r>
                      <a:r>
                        <a:rPr lang="ru-RU" sz="1800" baseline="0" dirty="0" smtClean="0"/>
                        <a:t>:</a:t>
                      </a:r>
                    </a:p>
                    <a:p>
                      <a:r>
                        <a:rPr lang="ru-RU" sz="1800" baseline="0" dirty="0" smtClean="0"/>
                        <a:t>способность учащихся вспоминать и применять факты, выученные в плановом режиме</a:t>
                      </a:r>
                    </a:p>
                    <a:p>
                      <a:r>
                        <a:rPr lang="ru-RU" sz="1800" baseline="0" dirty="0" smtClean="0"/>
                        <a:t>Пройдя тестирование необязательно понимать изученный материал</a:t>
                      </a:r>
                      <a:endParaRPr lang="ru-RU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ru-RU" sz="1800" u="sng" dirty="0" err="1" smtClean="0"/>
                        <a:t>Деятельностный</a:t>
                      </a:r>
                      <a:r>
                        <a:rPr lang="ru-RU" sz="1800" u="sng" dirty="0" smtClean="0"/>
                        <a:t> подход к оцениванию</a:t>
                      </a:r>
                      <a:r>
                        <a:rPr lang="ru-RU" sz="1800" dirty="0" smtClean="0"/>
                        <a:t>:</a:t>
                      </a:r>
                    </a:p>
                    <a:p>
                      <a:r>
                        <a:rPr lang="ru-RU" sz="1800" dirty="0" smtClean="0"/>
                        <a:t>Обучение есть процесс </a:t>
                      </a:r>
                      <a:r>
                        <a:rPr lang="ru-RU" sz="1800" u="sng" dirty="0" smtClean="0"/>
                        <a:t>конструирования</a:t>
                      </a:r>
                      <a:r>
                        <a:rPr lang="ru-RU" sz="1800" baseline="0" dirty="0" smtClean="0"/>
                        <a:t> знания через освоение общих способов/средств предметных и </a:t>
                      </a:r>
                      <a:r>
                        <a:rPr lang="ru-RU" sz="1800" baseline="0" dirty="0" err="1" smtClean="0"/>
                        <a:t>метапредметных</a:t>
                      </a:r>
                      <a:r>
                        <a:rPr lang="ru-RU" sz="1800" baseline="0" dirty="0" smtClean="0"/>
                        <a:t> культурных действий</a:t>
                      </a:r>
                    </a:p>
                    <a:p>
                      <a:r>
                        <a:rPr lang="ru-RU" sz="1800" baseline="0" dirty="0" smtClean="0"/>
                        <a:t>«Мы должны оценивать уровень понимания и сложности понимания, а не просто способность «заглатывать» и «выдавать» факты» (</a:t>
                      </a:r>
                      <a:r>
                        <a:rPr lang="en-US" sz="1800" baseline="0" dirty="0" smtClean="0"/>
                        <a:t>Wilson</a:t>
                      </a:r>
                      <a:r>
                        <a:rPr lang="ru-RU" sz="1800" baseline="0" dirty="0" smtClean="0"/>
                        <a:t>,1992)</a:t>
                      </a:r>
                      <a:endParaRPr lang="ru-RU" sz="1800" dirty="0"/>
                    </a:p>
                  </a:txBody>
                  <a:tcPr marL="91438" marR="91438" marT="45712" marB="45712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23850" y="5732463"/>
            <a:ext cx="8496300" cy="112553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 dirty="0">
                <a:solidFill>
                  <a:srgbClr val="FF0000"/>
                </a:solidFill>
              </a:rPr>
              <a:t>Дилемма:</a:t>
            </a:r>
            <a:r>
              <a:rPr lang="ru-RU" dirty="0">
                <a:solidFill>
                  <a:srgbClr val="FF0000"/>
                </a:solidFill>
              </a:rPr>
              <a:t> 1)возникает все более настоятельная потребность в оценивании на национальном (региональном, муниципальном) уровне – требование сопоставимости;  2) современные модели обучения ориентированы на  формирующее оценивание – затруднена сопоставимость</a:t>
            </a:r>
          </a:p>
        </p:txBody>
      </p:sp>
    </p:spTree>
    <p:extLst>
      <p:ext uri="{BB962C8B-B14F-4D97-AF65-F5344CB8AC3E}">
        <p14:creationId xmlns:p14="http://schemas.microsoft.com/office/powerpoint/2010/main" val="260216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20675"/>
            <a:ext cx="7084640" cy="876077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000" b="0" dirty="0" smtClean="0"/>
              <a:t>Направления </a:t>
            </a:r>
            <a:r>
              <a:rPr lang="ru-RU" sz="2000" b="0" dirty="0"/>
              <a:t>оценки качества образования</a:t>
            </a:r>
            <a:r>
              <a:rPr lang="ru-RU" sz="2400" dirty="0"/>
              <a:t>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ru-RU" sz="2400" smtClean="0"/>
              <a:t>Оценка и мониторинг подготовки обучающихся</a:t>
            </a:r>
          </a:p>
          <a:p>
            <a:pPr eaLnBrk="1" hangingPunct="1"/>
            <a:r>
              <a:rPr lang="ru-RU" sz="2400" smtClean="0"/>
              <a:t>Оценка и мониторинг образовательной деятельности ОО</a:t>
            </a:r>
          </a:p>
          <a:p>
            <a:pPr eaLnBrk="1" hangingPunct="1"/>
            <a:r>
              <a:rPr lang="ru-RU" sz="2400" smtClean="0"/>
              <a:t>Оценка и мониторинг системы управления качества образования</a:t>
            </a:r>
          </a:p>
          <a:p>
            <a:pPr eaLnBrk="1" hangingPunct="1"/>
            <a:r>
              <a:rPr lang="ru-RU" sz="2400" smtClean="0"/>
              <a:t> </a:t>
            </a:r>
          </a:p>
          <a:p>
            <a:pPr eaLnBrk="1" hangingPunct="1"/>
            <a:r>
              <a:rPr lang="ru-RU" sz="2400" b="1" smtClean="0"/>
              <a:t>Внешняя оценка сформирована</a:t>
            </a:r>
            <a:endParaRPr lang="ru-RU" sz="2400" smtClean="0"/>
          </a:p>
          <a:p>
            <a:pPr eaLnBrk="1" hangingPunct="1"/>
            <a:r>
              <a:rPr lang="ru-RU" sz="2400" smtClean="0"/>
              <a:t>В настоящее время в России сформирована единая система оценки качества образования, создание которой обеспечит комплексный подход к оценке знаний школьников на всех этапах обучения.</a:t>
            </a:r>
          </a:p>
          <a:p>
            <a:pPr eaLnBrk="1" hangingPunct="1"/>
            <a:r>
              <a:rPr lang="ru-RU" sz="2400" smtClean="0"/>
              <a:t>С.Кравцов</a:t>
            </a:r>
          </a:p>
        </p:txBody>
      </p:sp>
    </p:spTree>
    <p:extLst>
      <p:ext uri="{BB962C8B-B14F-4D97-AF65-F5344CB8AC3E}">
        <p14:creationId xmlns:p14="http://schemas.microsoft.com/office/powerpoint/2010/main" val="3752078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Общероссийская оценка качества образования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4845050" y="1803400"/>
            <a:ext cx="3886200" cy="4649788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2E3192"/>
                </a:solidFill>
                <a:latin typeface="Times New Roman" pitchFamily="18" charset="0"/>
                <a:cs typeface="Times New Roman" pitchFamily="18" charset="0"/>
              </a:rPr>
              <a:t>Поддержка (оценка для развития)</a:t>
            </a:r>
          </a:p>
          <a:p>
            <a:pPr marL="342900" indent="-342900" eaLnBrk="1" fontAlgn="auto" hangingPunct="1">
              <a:spcAft>
                <a:spcPts val="0"/>
              </a:spcAft>
              <a:buFont typeface="Roboto"/>
              <a:buAutoNum type="arabicPeriod"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Национальные исследования качества образования</a:t>
            </a:r>
          </a:p>
          <a:p>
            <a:pPr marL="342900" indent="-342900" eaLnBrk="1" fontAlgn="auto" hangingPunct="1">
              <a:spcAft>
                <a:spcPts val="0"/>
              </a:spcAft>
              <a:buFont typeface="Roboto"/>
              <a:buAutoNum type="arabicPeriod"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Всероссийские проверочные работы</a:t>
            </a:r>
          </a:p>
          <a:p>
            <a:pPr marL="342900" indent="-342900" eaLnBrk="1" fontAlgn="auto" hangingPunct="1">
              <a:spcAft>
                <a:spcPts val="0"/>
              </a:spcAft>
              <a:buFont typeface="Roboto"/>
              <a:buAutoNum type="arabicPeriod"/>
              <a:defRPr/>
            </a:pPr>
            <a:r>
              <a:rPr lang="ru-RU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Исследование профессиональных компетенций учителей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1803400"/>
            <a:ext cx="3890963" cy="4368800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2E3192"/>
                </a:solidFill>
                <a:latin typeface="Times New Roman" pitchFamily="18" charset="0"/>
                <a:cs typeface="Times New Roman" pitchFamily="18" charset="0"/>
              </a:rPr>
              <a:t>Контроль</a:t>
            </a:r>
          </a:p>
          <a:p>
            <a:pPr marL="342900" indent="-34290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ГИА-11 (ЕГЭ, ГВЭ)</a:t>
            </a:r>
          </a:p>
          <a:p>
            <a:pPr marL="342900" indent="-342900" eaLnBrk="1" fontAlgn="auto" hangingPunct="1">
              <a:spcAft>
                <a:spcPts val="0"/>
              </a:spcAft>
              <a:buFont typeface="Roboto"/>
              <a:buAutoNum type="arabicPeriod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ГИА-9 (ОГЭ, ГВЭ)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3674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Региональная оценка качества образования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4845050" y="1803400"/>
            <a:ext cx="3886200" cy="4357688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Поддержка (оценка для развития)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КДР-6  читательская грамотность 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КДР – 4 читательская грамотность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КДР – 8 естественно-научная грамотность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КДР – 7 математическая грамотность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Групповой проект 4 класс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8" name="Содержимое 3"/>
          <p:cNvSpPr>
            <a:spLocks noGrp="1"/>
          </p:cNvSpPr>
          <p:nvPr>
            <p:ph sz="half" idx="2"/>
          </p:nvPr>
        </p:nvSpPr>
        <p:spPr>
          <a:xfrm>
            <a:off x="355600" y="1784350"/>
            <a:ext cx="3890963" cy="4368800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Контроль</a:t>
            </a:r>
          </a:p>
          <a:p>
            <a:pPr eaLnBrk="1" hangingPunct="1"/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Мероприятия по контролю качества образования в организации посредством организации и проведения проверок качества образования;</a:t>
            </a:r>
          </a:p>
          <a:p>
            <a:pPr eaLnBrk="1" hangingPunct="1"/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Государственная аккредитация общеобразовательных организаций.</a:t>
            </a:r>
          </a:p>
        </p:txBody>
      </p:sp>
    </p:spTree>
    <p:extLst>
      <p:ext uri="{BB962C8B-B14F-4D97-AF65-F5344CB8AC3E}">
        <p14:creationId xmlns:p14="http://schemas.microsoft.com/office/powerpoint/2010/main" val="206532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42175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err="1" smtClean="0"/>
              <a:t>шсоко</a:t>
            </a:r>
            <a:endParaRPr lang="ru-RU" dirty="0"/>
          </a:p>
        </p:txBody>
      </p:sp>
      <p:sp>
        <p:nvSpPr>
          <p:cNvPr id="2" name="Управляющая кнопка: справка 1">
            <a:hlinkClick r:id="" action="ppaction://noaction" highlightClick="1"/>
          </p:cNvPr>
          <p:cNvSpPr/>
          <p:nvPr/>
        </p:nvSpPr>
        <p:spPr>
          <a:xfrm>
            <a:off x="1692275" y="1773238"/>
            <a:ext cx="5400675" cy="4103687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434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20675"/>
            <a:ext cx="7228656" cy="116410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Внешнее(стандартизированное) оценивание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3555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mtClean="0"/>
              <a:t>Производится субъектом, не  участвующим в процессе обучения</a:t>
            </a:r>
          </a:p>
          <a:p>
            <a:r>
              <a:rPr lang="ru-RU" smtClean="0"/>
              <a:t>Предполагает сравнение работы каждого ученика с эталоном</a:t>
            </a:r>
          </a:p>
          <a:p>
            <a:r>
              <a:rPr lang="ru-RU" smtClean="0"/>
              <a:t>Для обеспечения равных условий для всех учащихся разрабатываются специальные указания по проведению работы и способам интерпретации результата</a:t>
            </a:r>
          </a:p>
          <a:p>
            <a:r>
              <a:rPr lang="ru-RU" smtClean="0"/>
              <a:t>Проводится с целью фиксации уровня достижений учащихся по итогам освоения конкретного содержания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1547859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Внутреннее (формирующее) оценивание</a:t>
            </a:r>
            <a:endParaRPr lang="ru-RU" dirty="0"/>
          </a:p>
        </p:txBody>
      </p:sp>
      <p:sp>
        <p:nvSpPr>
          <p:cNvPr id="24579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ru-RU" smtClean="0"/>
              <a:t>Оценка достижений учащихся производится, учителем который их обучает</a:t>
            </a:r>
          </a:p>
          <a:p>
            <a:pPr eaLnBrk="1" hangingPunct="1"/>
            <a:r>
              <a:rPr lang="ru-RU" smtClean="0"/>
              <a:t>Отсутствуют жесткие требования к унификации содержания заданий, процедуре проведения и способам интерпретации результатов внутреннего оценивания</a:t>
            </a:r>
          </a:p>
          <a:p>
            <a:pPr eaLnBrk="1" hangingPunct="1"/>
            <a:r>
              <a:rPr lang="ru-RU" smtClean="0"/>
              <a:t>Предполагает определение динамики индивидуальных достижений каждого учащегося</a:t>
            </a:r>
          </a:p>
        </p:txBody>
      </p:sp>
    </p:spTree>
    <p:extLst>
      <p:ext uri="{BB962C8B-B14F-4D97-AF65-F5344CB8AC3E}">
        <p14:creationId xmlns:p14="http://schemas.microsoft.com/office/powerpoint/2010/main" val="38817909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61</TotalTime>
  <Words>1133</Words>
  <Application>Microsoft Office PowerPoint</Application>
  <PresentationFormat>Экран (4:3)</PresentationFormat>
  <Paragraphs>151</Paragraphs>
  <Slides>22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Солнцестояние</vt:lpstr>
      <vt:lpstr>Система оценивания образовательных результатов</vt:lpstr>
      <vt:lpstr>Презентация PowerPoint</vt:lpstr>
      <vt:lpstr>Модели обучения и оценивание</vt:lpstr>
      <vt:lpstr>  Направления оценки качества образования: </vt:lpstr>
      <vt:lpstr>Общероссийская оценка качества образования</vt:lpstr>
      <vt:lpstr>Региональная оценка качества образования</vt:lpstr>
      <vt:lpstr>шсоко</vt:lpstr>
      <vt:lpstr>  Внешнее(стандартизированное) оценивание </vt:lpstr>
      <vt:lpstr>Внутреннее (формирующее) оценивание</vt:lpstr>
      <vt:lpstr>Внутреннее (формирующее) оценивание</vt:lpstr>
      <vt:lpstr>Внутреннее (формирующее) оценивание</vt:lpstr>
      <vt:lpstr>Процедуры оценки</vt:lpstr>
      <vt:lpstr>Оценочные компетенции педагогов</vt:lpstr>
      <vt:lpstr>Инвариант ВСОКО</vt:lpstr>
      <vt:lpstr>Положение о ВСОКО  </vt:lpstr>
      <vt:lpstr>Проблемы оценивания образовательных результатов</vt:lpstr>
      <vt:lpstr>Проблемы оценивания образовательных результатов</vt:lpstr>
      <vt:lpstr>Проблемы оценивания образовательных результатов</vt:lpstr>
      <vt:lpstr>Центральная роль учителя в повышении качества образования</vt:lpstr>
      <vt:lpstr>Презентация PowerPoint</vt:lpstr>
      <vt:lpstr>Презентация PowerPoint</vt:lpstr>
      <vt:lpstr>СПАСИБО ЗА ВНИМАНИЕ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Гурьева</dc:creator>
  <cp:lastModifiedBy>Гурьева</cp:lastModifiedBy>
  <cp:revision>15</cp:revision>
  <dcterms:created xsi:type="dcterms:W3CDTF">2021-02-02T01:53:28Z</dcterms:created>
  <dcterms:modified xsi:type="dcterms:W3CDTF">2021-02-02T03:00:49Z</dcterms:modified>
</cp:coreProperties>
</file>