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80" r:id="rId24"/>
    <p:sldId id="282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B698-585E-4324-8806-1F1C1F798AE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203B698-585E-4324-8806-1F1C1F798AE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34AE850-5A5A-4C0B-A8CE-C75F708D31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Что такое мастер-класс?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«Воспитатель года Курагинского района – 2020»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573325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 ноября 2020 г.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610258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Гурьева Наталья Николаевна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2347642"/>
            <a:ext cx="2736305" cy="338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1436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Алгоритм проведения 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мастер -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Путь принятия какого-либо решения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работа с предложенными материалами: текстом, литературой, документами, красками, звуками, природным материалом, моделями, схемами и т.д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Этот этап можно назвать 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«деконструкцией»: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происходит превращение материала в «хаос», смешение явлений, слов, событий, вычленение необходимой информации.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Затем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последует 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«реконструкция»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создание своего текста, рисунка, модели, схемы, закона, мира.</a:t>
            </a:r>
            <a:endParaRPr lang="ru-RU" sz="1800" b="0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478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Основными элементами технологии проведения мастер-класса, методическими приёмами</a:t>
            </a:r>
            <a:r>
              <a:rPr lang="ru-RU" sz="2000" dirty="0">
                <a:solidFill>
                  <a:srgbClr val="0070C0"/>
                </a:solidFill>
              </a:rPr>
              <a:t> являются</a:t>
            </a:r>
            <a:endParaRPr lang="ru-RU" sz="2000" b="0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dirty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ндукция,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7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7200" b="1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амоконструкция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Социоконструкция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Социализация,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Афиширование,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Разрыв,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Творческое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конструирование знания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>
                <a:latin typeface="Times New Roman" pitchFamily="18" charset="0"/>
                <a:cs typeface="Times New Roman" pitchFamily="18" charset="0"/>
              </a:rPr>
            </a:b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7200" b="1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607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И</a:t>
            </a:r>
            <a:r>
              <a:rPr lang="ru-RU" b="1" dirty="0" smtClean="0">
                <a:solidFill>
                  <a:srgbClr val="0070C0"/>
                </a:solidFill>
              </a:rPr>
              <a:t>ндукция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Системообразующим элементом мастер-класса является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проблемная ситуация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начало, мотивирующее творческую деятельность каждого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может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быть зада­ние вокруг слова, предмета, рисунка, воспоминания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чаще всего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неожиданное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участников, в чём-то загадочное и обязательно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личностное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0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339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rgbClr val="0070C0"/>
                </a:solidFill>
              </a:rPr>
              <a:t>Самоконструкция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индивидуальное создание гипотезы, решения, текста, рисунка, проекта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0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706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err="1" smtClean="0">
                <a:solidFill>
                  <a:srgbClr val="0070C0"/>
                </a:solidFill>
              </a:rPr>
              <a:t>Социоконструкция</a:t>
            </a:r>
            <a:r>
              <a:rPr lang="ru-RU" sz="2000" b="1" dirty="0" smtClean="0">
                <a:solidFill>
                  <a:srgbClr val="0070C0"/>
                </a:solidFill>
              </a:rPr>
              <a:t/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(</a:t>
            </a:r>
            <a:r>
              <a:rPr lang="ru-RU" sz="2000" dirty="0" smtClean="0">
                <a:solidFill>
                  <a:srgbClr val="0070C0"/>
                </a:solidFill>
              </a:rPr>
              <a:t>построение</a:t>
            </a:r>
            <a:r>
              <a:rPr lang="ru-RU" sz="2000" dirty="0">
                <a:solidFill>
                  <a:srgbClr val="0070C0"/>
                </a:solidFill>
              </a:rPr>
              <a:t>, создание результата </a:t>
            </a:r>
            <a:r>
              <a:rPr lang="ru-RU" sz="2000" dirty="0" smtClean="0">
                <a:solidFill>
                  <a:srgbClr val="0070C0"/>
                </a:solidFill>
              </a:rPr>
              <a:t>группой)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 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Важнейший элемент технологии мастер-класса - 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групповая работа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(малые группы могут определяться Мастером, образовываться стихийно, по инициативе участников).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Мастер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может корректировать состав групп, регулируя равновесие методического мастерства и психологических качеств участников (экстра- 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интравертность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тип мышления, эмоциональность, лидерство и др.).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Мастер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разбивает задание на ряд задач. Группам предстоит 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придумать способ их решения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Причём участники свободны в выборе метода, темпа работы, пути поиска.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Каждому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предоставлена независимость в выборе пути поиска решения, дано право на ошибку и на внесение корректив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ru-RU" sz="1800" b="0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412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Социализация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Всякая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деятельность в группе представляет сопоставление, сверку, оценку, коррекцию окружающими его индивидуальных качеств, иными словами, социальную пробу, социализацию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группа выступает с отчётом о выполнении задачи, важно, чтобы в отчёте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были задействованы все.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позволяет использовать уникальные способности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всех участников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мастер-класса, даёт им возможность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самореализоваться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что позволяет учесть и включить в работу различные способы познания каждого педагога.</a:t>
            </a:r>
            <a:endParaRPr lang="ru-RU" sz="1800" b="0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343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Афиширование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редставление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результатов деятельности участников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мастер-класса и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Мастера (текстов, рисунков, схем, проектов, решений и др.) и ознакомление с ними.</a:t>
            </a:r>
          </a:p>
          <a:p>
            <a:r>
              <a:rPr lang="ru-RU" sz="4000" dirty="0"/>
              <a:t/>
            </a:r>
            <a:br>
              <a:rPr lang="ru-RU" sz="4000" dirty="0"/>
            </a:br>
            <a:endParaRPr lang="ru-RU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9120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Разрыв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Ближе всего отражают смысл этого понятия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«озарение», «</a:t>
            </a:r>
            <a:r>
              <a:rPr lang="ru-RU" sz="1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инсайт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», «понимание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Понимание различное: себя, других, приема, метода, технологии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Разрыв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— это внутреннее осознание участником мастер-класса неполноты или несоответствия старого знания новому, внутренний эмоциональный конфликт, подвигающий к углублению в проблему, к поиску ответа, к сверке нового знания с информационным источником.</a:t>
            </a:r>
            <a:endParaRPr lang="ru-RU" sz="1800" b="0" i="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902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Рефлексия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Последний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обязательный этап — отра­жение чувств, ощущений, возникших у участников в ходе мастер-класса.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богатейший материал для рефлексии самого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Мастера, для усовершенствования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 конструкции мастер-класса, для дальнейшей работы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97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Позиция Мастера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76" indent="-265176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 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Речь и голос</a:t>
            </a:r>
          </a:p>
          <a:p>
            <a:pPr marL="265176" indent="-265176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Мимика, жест, эмоции.</a:t>
            </a:r>
          </a:p>
          <a:p>
            <a:pPr marL="265176" indent="-265176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Пантомимика</a:t>
            </a:r>
          </a:p>
          <a:p>
            <a:pPr marL="265176" indent="-265176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сосредоточиться, владение мнемотехникой, аутогенной тренировкой.</a:t>
            </a:r>
          </a:p>
          <a:p>
            <a:pPr marL="265176" indent="-265176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Искусство общения</a:t>
            </a:r>
          </a:p>
          <a:p>
            <a:pPr marL="265176" indent="-265176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Педагогическая импровизация</a:t>
            </a:r>
          </a:p>
          <a:p>
            <a:pPr marL="265176" indent="-265176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Психологическая зоркость.</a:t>
            </a:r>
          </a:p>
          <a:p>
            <a:pPr marL="265176" indent="-265176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Коммуникативная культура</a:t>
            </a:r>
          </a:p>
          <a:p>
            <a:pPr marL="265176" indent="-265176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Чувство времени.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320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Какова идея,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принцип  мастер-класса?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b="1" u="sng" dirty="0" smtClean="0">
              <a:solidFill>
                <a:schemeClr val="hlink"/>
              </a:solidFill>
              <a:latin typeface="Century Gothic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b="1" u="sng" dirty="0">
              <a:solidFill>
                <a:schemeClr val="hlink"/>
              </a:solidFill>
              <a:latin typeface="Century Gothic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b="1" u="sng" dirty="0" smtClean="0">
              <a:solidFill>
                <a:schemeClr val="hlink"/>
              </a:solidFill>
              <a:latin typeface="Century Gothic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знаю как, я вас научу</a:t>
            </a:r>
            <a:r>
              <a:rPr lang="ru-RU" sz="4800" b="1" u="sng" dirty="0" smtClean="0">
                <a:solidFill>
                  <a:srgbClr val="0070C0"/>
                </a:solidFill>
                <a:latin typeface="Century Gothic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68791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Критерии качества подготовки и проведения мастер-класса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Презентативность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Эксклюзивность</a:t>
            </a:r>
          </a:p>
          <a:p>
            <a:pPr algn="just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Прогрессивность</a:t>
            </a:r>
          </a:p>
          <a:p>
            <a:pPr algn="just">
              <a:lnSpc>
                <a:spcPct val="90000"/>
              </a:lnSpc>
            </a:pP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Мотивированность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Оптимальность</a:t>
            </a:r>
          </a:p>
          <a:p>
            <a:pPr algn="just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Эффективность</a:t>
            </a:r>
          </a:p>
          <a:p>
            <a:pPr algn="just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Технологичность</a:t>
            </a:r>
          </a:p>
          <a:p>
            <a:pPr algn="just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Артистичность</a:t>
            </a:r>
          </a:p>
          <a:p>
            <a:pPr algn="just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Общая культура</a:t>
            </a:r>
          </a:p>
        </p:txBody>
      </p:sp>
    </p:spTree>
    <p:extLst>
      <p:ext uri="{BB962C8B-B14F-4D97-AF65-F5344CB8AC3E}">
        <p14:creationId xmlns:p14="http://schemas.microsoft.com/office/powerpoint/2010/main" val="3652681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Критерии качества подготовки и проведения мастер-класса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Презентативность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b="0" dirty="0" smtClean="0">
                <a:latin typeface="Times New Roman" pitchFamily="18" charset="0"/>
                <a:cs typeface="Times New Roman" pitchFamily="18" charset="0"/>
              </a:rPr>
              <a:t>Выраженность </a:t>
            </a:r>
            <a:r>
              <a:rPr lang="ru-RU" sz="2300" b="0" dirty="0">
                <a:latin typeface="Times New Roman" pitchFamily="18" charset="0"/>
                <a:cs typeface="Times New Roman" pitchFamily="18" charset="0"/>
              </a:rPr>
              <a:t>инновационной идеи, уровень ее представленности, культура презентации идеи, популярность идеи в педагогике, методике и практике образования</a:t>
            </a:r>
            <a:r>
              <a:rPr lang="ru-RU" sz="23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3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Эксклюзивность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0" dirty="0">
                <a:latin typeface="Times New Roman" pitchFamily="18" charset="0"/>
                <a:cs typeface="Times New Roman" pitchFamily="18" charset="0"/>
              </a:rPr>
              <a:t>Ярко выраженная индивидуальность (масштаб и уровень реализации идей). Выбор, полнота и оригинальность решения инновационных идей</a:t>
            </a:r>
            <a:r>
              <a:rPr lang="ru-RU" sz="23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3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b="0" dirty="0">
                <a:latin typeface="Times New Roman" pitchFamily="18" charset="0"/>
                <a:cs typeface="Times New Roman" pitchFamily="18" charset="0"/>
              </a:rPr>
            </a:br>
            <a:endParaRPr lang="ru-RU" sz="23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Прогрессивность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b="0" dirty="0" smtClean="0"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ru-RU" sz="2300" b="0" dirty="0">
                <a:latin typeface="Times New Roman" pitchFamily="18" charset="0"/>
                <a:cs typeface="Times New Roman" pitchFamily="18" charset="0"/>
              </a:rPr>
              <a:t>и научность содержания и приемов обучения, наличие новых идеей, выходящих за рамки стандарта и соответствующих тенденциям современного образования и методике обучения предмета, способность не только к методическому, но и к научному обобщению опыта</a:t>
            </a:r>
            <a:r>
              <a:rPr lang="ru-RU" sz="2300" b="0" dirty="0"/>
              <a:t>.</a:t>
            </a:r>
            <a:endParaRPr lang="ru-RU" sz="23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93988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20940" cy="54864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Критерии качества подготовки и проведения мастер-класса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b="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Мотивированность</a:t>
            </a: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b="0" dirty="0">
                <a:latin typeface="Times New Roman" pitchFamily="18" charset="0"/>
                <a:cs typeface="Times New Roman" pitchFamily="18" charset="0"/>
              </a:rPr>
              <a:t>Наличие приемов и условий мотивации, включения каждого в активную творческую деятельность по созданию нового продукта деятельности на занятии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72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0" dirty="0">
                <a:latin typeface="Times New Roman" pitchFamily="18" charset="0"/>
                <a:cs typeface="Times New Roman" pitchFamily="18" charset="0"/>
              </a:rPr>
            </a:br>
            <a:endParaRPr lang="ru-RU" sz="7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Оптимальность</a:t>
            </a: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b="0" dirty="0">
                <a:latin typeface="Times New Roman" pitchFamily="18" charset="0"/>
                <a:cs typeface="Times New Roman" pitchFamily="18" charset="0"/>
              </a:rPr>
              <a:t>Достаточность используемых средств на занятии, их сочетание, связь с целью и результатом (промежуточным и конечным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72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0" dirty="0">
                <a:latin typeface="Times New Roman" pitchFamily="18" charset="0"/>
                <a:cs typeface="Times New Roman" pitchFamily="18" charset="0"/>
              </a:rPr>
            </a:br>
            <a:endParaRPr lang="ru-RU" sz="7200" b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b="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Эффективность</a:t>
            </a: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b="0" dirty="0">
                <a:latin typeface="Times New Roman" pitchFamily="18" charset="0"/>
                <a:cs typeface="Times New Roman" pitchFamily="18" charset="0"/>
              </a:rPr>
              <a:t>Результативность, полученная для каждого участника мастер-класса. Каков эффект развития? Что это дает конкретно участникам? Умение адекватно проанализировать результаты своей деятельности</a:t>
            </a:r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72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0" dirty="0">
                <a:latin typeface="Times New Roman" pitchFamily="18" charset="0"/>
                <a:cs typeface="Times New Roman" pitchFamily="18" charset="0"/>
              </a:rPr>
            </a:br>
            <a:endParaRPr lang="ru-RU" sz="7200" b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b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Технологичность</a:t>
            </a: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200" b="0" dirty="0">
                <a:latin typeface="Times New Roman" pitchFamily="18" charset="0"/>
                <a:cs typeface="Times New Roman" pitchFamily="18" charset="0"/>
              </a:rPr>
              <a:t>Четкий алгоритм занятия (фазы, этапы, процедуры), наличие оригинальных приемов актуализации, </a:t>
            </a:r>
            <a:r>
              <a:rPr lang="ru-RU" sz="7200" b="0" dirty="0" err="1">
                <a:latin typeface="Times New Roman" pitchFamily="18" charset="0"/>
                <a:cs typeface="Times New Roman" pitchFamily="18" charset="0"/>
              </a:rPr>
              <a:t>проблематизации</a:t>
            </a:r>
            <a:r>
              <a:rPr lang="ru-RU" sz="7200" b="0" dirty="0">
                <a:latin typeface="Times New Roman" pitchFamily="18" charset="0"/>
                <a:cs typeface="Times New Roman" pitchFamily="18" charset="0"/>
              </a:rPr>
              <a:t> («разрыва»), приемов поиска и открытия, удивления, озарения, рефлексии (самоанализа, </a:t>
            </a:r>
            <a:r>
              <a:rPr lang="ru-RU" sz="7200" b="0" dirty="0" err="1">
                <a:latin typeface="Times New Roman" pitchFamily="18" charset="0"/>
                <a:cs typeface="Times New Roman" pitchFamily="18" charset="0"/>
              </a:rPr>
              <a:t>самокоррекции</a:t>
            </a:r>
            <a:r>
              <a:rPr lang="ru-RU" sz="8000" b="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600" dirty="0">
                <a:latin typeface="Times New Roman" pitchFamily="18" charset="0"/>
                <a:cs typeface="Times New Roman" pitchFamily="18" charset="0"/>
              </a:rPr>
            </a:br>
            <a:endParaRPr lang="ru-RU" sz="8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594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Критерии качества подготовки и проведения мастер-класса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/>
          </a:bodyPr>
          <a:lstStyle/>
          <a:p>
            <a:pPr algn="just"/>
            <a:r>
              <a:rPr lang="ru-RU" sz="1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Артистичность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Возвышенный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стиль, педагогическая харизма, способность к импровизации, степень воздействия на аудиторию, степень готовности к распространению и популяризации своего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опыта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Общая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Эрудиция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нестандартность мышления, стиль общения, культура интерпретации своего опыта.</a:t>
            </a:r>
            <a:endParaRPr lang="ru-RU" sz="1800" b="0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380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622140"/>
              </p:ext>
            </p:extLst>
          </p:nvPr>
        </p:nvGraphicFramePr>
        <p:xfrm>
          <a:off x="467544" y="1196752"/>
          <a:ext cx="7876357" cy="3888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82301"/>
                <a:gridCol w="1194056"/>
              </a:tblGrid>
              <a:tr h="2083600">
                <a:tc>
                  <a:txBody>
                    <a:bodyPr/>
                    <a:lstStyle/>
                    <a:p>
                      <a:pPr indent="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2400" spc="50" dirty="0">
                          <a:effectLst/>
                        </a:rPr>
                        <a:t>методическая и </a:t>
                      </a:r>
                      <a:r>
                        <a:rPr lang="ru-RU" sz="2400" spc="50" dirty="0" smtClean="0">
                          <a:effectLst/>
                        </a:rPr>
                        <a:t>практическая</a:t>
                      </a:r>
                    </a:p>
                    <a:p>
                      <a:pPr indent="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2400" spc="50" dirty="0" smtClean="0">
                          <a:effectLst/>
                        </a:rPr>
                        <a:t>ценность </a:t>
                      </a:r>
                      <a:r>
                        <a:rPr lang="ru-RU" sz="2400" spc="50" dirty="0">
                          <a:effectLst/>
                        </a:rPr>
                        <a:t>для </a:t>
                      </a:r>
                      <a:r>
                        <a:rPr lang="ru-RU" sz="2400" spc="50" dirty="0" smtClean="0">
                          <a:effectLst/>
                        </a:rPr>
                        <a:t>дошкольного</a:t>
                      </a:r>
                    </a:p>
                    <a:p>
                      <a:pPr indent="457200" algn="just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ru-RU" sz="2400" spc="50" dirty="0" smtClean="0">
                          <a:effectLst/>
                        </a:rPr>
                        <a:t>образования </a:t>
                      </a:r>
                      <a:endParaRPr lang="ru-RU" sz="2400" dirty="0">
                        <a:effectLst/>
                      </a:endParaRPr>
                    </a:p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2400" spc="50">
                          <a:effectLst/>
                        </a:rPr>
                        <a:t>16 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62317">
                <a:tc>
                  <a:txBody>
                    <a:bodyPr/>
                    <a:lstStyle/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2400" spc="50" dirty="0" smtClean="0">
                          <a:effectLst/>
                        </a:rPr>
                        <a:t>     организация </a:t>
                      </a:r>
                      <a:r>
                        <a:rPr lang="ru-RU" sz="2400" spc="50" dirty="0">
                          <a:effectLst/>
                        </a:rPr>
                        <a:t>мастер-класса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2400" spc="25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621257">
                <a:tc>
                  <a:txBody>
                    <a:bodyPr/>
                    <a:lstStyle/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2400" spc="50" dirty="0" smtClean="0">
                          <a:effectLst/>
                        </a:rPr>
                        <a:t>     презентационная </a:t>
                      </a:r>
                      <a:r>
                        <a:rPr lang="ru-RU" sz="2400" spc="50" dirty="0">
                          <a:effectLst/>
                        </a:rPr>
                        <a:t>культура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2400" spc="250">
                          <a:effectLst/>
                        </a:rPr>
                        <a:t>10</a:t>
                      </a:r>
                      <a:r>
                        <a:rPr lang="ru-RU" sz="2400" spc="50">
                          <a:effectLst/>
                        </a:rPr>
                        <a:t> 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621257">
                <a:tc>
                  <a:txBody>
                    <a:bodyPr/>
                    <a:lstStyle/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2400" spc="50" smtClean="0">
                          <a:effectLst/>
                        </a:rPr>
                        <a:t>     Итого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2400" spc="250" dirty="0">
                          <a:effectLst/>
                        </a:rPr>
                        <a:t>30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6254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68760"/>
            <a:ext cx="7520940" cy="3579849"/>
          </a:xfrm>
        </p:spPr>
        <p:txBody>
          <a:bodyPr>
            <a:normAutofit/>
          </a:bodyPr>
          <a:lstStyle/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33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Мастер - класс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Мастер–класс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– это особый жанр обобщения и распространения педагогического опыта, представляющий собой фундаментально разработанный </a:t>
            </a: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оригинальный метод или авторскую методику,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опирающийся на свои принципы и имеющий определенную структуру</a:t>
            </a:r>
            <a:r>
              <a:rPr lang="ru-RU" sz="3200" dirty="0"/>
              <a:t>. 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32604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                     Мастер </a:t>
            </a:r>
            <a:r>
              <a:rPr lang="ru-RU" b="1" dirty="0">
                <a:solidFill>
                  <a:srgbClr val="0070C0"/>
                </a:solidFill>
              </a:rPr>
              <a:t>-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Мастер-класс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эффективная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форма передачи знаний и умени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й, обмена опытом обучения и воспитания, при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активной роли всех участников занятия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Мастер–класс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особая форма учебного занятия, которая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основана на «практических» действиях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показа и демонстрации творческого решения определенной познавательной и проблемной педагогической задачи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 </a:t>
            </a:r>
            <a:endParaRPr lang="ru-RU" sz="20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Мастер–класс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обладает следующими характеристиками: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вызов традиционной педагогике, личность учителя с новым мышлением,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сообщение знаний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 способ самостоятельного их построения с помощью всех участников занятия,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плюрализм мнений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</a:t>
            </a:r>
          </a:p>
        </p:txBody>
      </p:sp>
    </p:spTree>
    <p:extLst>
      <p:ext uri="{BB962C8B-B14F-4D97-AF65-F5344CB8AC3E}">
        <p14:creationId xmlns:p14="http://schemas.microsoft.com/office/powerpoint/2010/main" val="373474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5929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>Важнейшие </a:t>
            </a:r>
            <a:r>
              <a:rPr lang="ru-RU" b="1" i="1" dirty="0">
                <a:solidFill>
                  <a:srgbClr val="0070C0"/>
                </a:solidFill>
              </a:rPr>
              <a:t>особенности </a:t>
            </a:r>
            <a:r>
              <a:rPr lang="ru-RU" b="1" i="1" dirty="0" smtClean="0">
                <a:solidFill>
                  <a:srgbClr val="0070C0"/>
                </a:solidFill>
              </a:rPr>
              <a:t/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мастер-класса:</a:t>
            </a:r>
            <a:endParaRPr lang="ru-RU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новый подход к философии обучения, ломающий устоявшиеся стереотипы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метод самостоятельной работы в малых группах, позволяющий провести обмен мнениями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создание условий для включения всех в активную деятельность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постановка проблемной задачи и решение ее через проигрывание различных ситуаций;</a:t>
            </a:r>
            <a:endParaRPr lang="ru-RU" sz="1800" b="1" i="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5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421448" cy="830992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rgbClr val="0070C0"/>
                </a:solidFill>
              </a:rPr>
              <a:t>Важнейшие особенности 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мастер-класса: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приемы, раскрывающие творческий потенциал как Мастера, так и участников мастер-класса;</a:t>
            </a:r>
            <a:endParaRPr lang="ru-RU" sz="4600" b="0" i="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4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формы, методы, технологии работы должны предлагаться, а не навязываться участникам;</a:t>
            </a:r>
            <a:r>
              <a:rPr lang="ru-RU" sz="4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представление возможности каждому участнику отнестись к предлагаемому методическому материалу;</a:t>
            </a:r>
            <a:r>
              <a:rPr lang="ru-RU" sz="4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процесс познания гораздо важнее, ценнее, чем само знание;</a:t>
            </a:r>
          </a:p>
          <a:p>
            <a:endParaRPr lang="ru-RU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7743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Передать продуктивные способы работы – одна из важнейших задач для Мастера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80728"/>
            <a:ext cx="7520940" cy="3579849"/>
          </a:xfrm>
        </p:spPr>
        <p:txBody>
          <a:bodyPr>
            <a:normAutofit/>
          </a:bodyPr>
          <a:lstStyle/>
          <a:p>
            <a:r>
              <a:rPr lang="ru-RU" dirty="0" smtClean="0"/>
              <a:t>.</a:t>
            </a:r>
            <a:r>
              <a:rPr lang="ru-RU" dirty="0"/>
              <a:t> 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70C0"/>
                </a:solidFill>
              </a:rPr>
              <a:t>Позитивным результатом  </a:t>
            </a:r>
            <a:r>
              <a:rPr lang="ru-RU" sz="2000" b="1" i="1" dirty="0"/>
              <a:t> </a:t>
            </a:r>
            <a:r>
              <a:rPr lang="ru-RU" sz="2000" dirty="0"/>
              <a:t>мастер-класса можно считать результат, выражающийся </a:t>
            </a:r>
            <a:r>
              <a:rPr lang="ru-RU" sz="2000" dirty="0">
                <a:solidFill>
                  <a:srgbClr val="0070C0"/>
                </a:solidFill>
              </a:rPr>
              <a:t>в </a:t>
            </a:r>
            <a:r>
              <a:rPr lang="ru-RU" sz="2000" b="1" dirty="0">
                <a:solidFill>
                  <a:srgbClr val="0070C0"/>
                </a:solidFill>
              </a:rPr>
              <a:t>овладении участниками новыми творческими способами решения педагогической проблемы,</a:t>
            </a:r>
            <a:r>
              <a:rPr lang="ru-RU" sz="2000" b="1" dirty="0"/>
              <a:t> </a:t>
            </a:r>
            <a:r>
              <a:rPr lang="ru-RU" sz="2000" dirty="0"/>
              <a:t>в формировании </a:t>
            </a:r>
            <a:r>
              <a:rPr lang="ru-RU" sz="2000" dirty="0">
                <a:solidFill>
                  <a:srgbClr val="0070C0"/>
                </a:solidFill>
              </a:rPr>
              <a:t>мотивации к самообучению, самосовершенствованию, саморазвитию</a:t>
            </a:r>
            <a:r>
              <a:rPr lang="ru-RU" sz="2000" dirty="0"/>
              <a:t>. 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6681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А</a:t>
            </a:r>
            <a:r>
              <a:rPr lang="ru-RU" b="1" i="1" dirty="0" smtClean="0"/>
              <a:t>лгоритм </a:t>
            </a:r>
            <a:r>
              <a:rPr lang="ru-RU" b="1" i="1" dirty="0"/>
              <a:t>проведения мастер-класса</a:t>
            </a:r>
            <a:r>
              <a:rPr lang="ru-RU" dirty="0"/>
              <a:t> </a:t>
            </a:r>
            <a:endParaRPr lang="ru-RU" b="0" i="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Выделение проблемы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Панель 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бъединение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группы для решения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абота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 материалом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редставление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результатов работы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бсуждение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корректировка результатов работы.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691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Алгоритм проведения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мастер - класса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Панель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это этап актуализации знаний в данной проблемной плоскости.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дает возможность всем желающим высказать свою точку зрения о проблеме, для решения которой и проводится мастер-класс. В ходе обмена мнениями у участников мастер-класса могут возникнуть мысли как в поддержку высказанных идей, так и в их опровержение. Тем самым происходит уточнение и корректировка формулировки проблемы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мастер-класса.</a:t>
            </a:r>
            <a:endParaRPr lang="ru-RU" sz="1800" b="0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680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213</TotalTime>
  <Words>405</Words>
  <Application>Microsoft Office PowerPoint</Application>
  <PresentationFormat>Экран (4:3)</PresentationFormat>
  <Paragraphs>130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Углы</vt:lpstr>
      <vt:lpstr>Что такое мастер-класс?</vt:lpstr>
      <vt:lpstr>Какова идея,  принцип  мастер-класса? </vt:lpstr>
      <vt:lpstr>Мастер - класс</vt:lpstr>
      <vt:lpstr>                     Мастер - класс</vt:lpstr>
      <vt:lpstr>Важнейшие особенности  мастер-класса:</vt:lpstr>
      <vt:lpstr>Важнейшие особенности  мастер-класса:</vt:lpstr>
      <vt:lpstr>Передать продуктивные способы работы – одна из важнейших задач для Мастера</vt:lpstr>
      <vt:lpstr>Алгоритм проведения мастер-класса </vt:lpstr>
      <vt:lpstr>Алгоритм проведения  мастер - класса</vt:lpstr>
      <vt:lpstr>Алгоритм проведения  мастер - класса</vt:lpstr>
      <vt:lpstr>Основными элементами технологии проведения мастер-класса, методическими приёмами являются</vt:lpstr>
      <vt:lpstr>Индукция</vt:lpstr>
      <vt:lpstr>Самоконструкция</vt:lpstr>
      <vt:lpstr>Социоконструкция (построение, создание результата группой)</vt:lpstr>
      <vt:lpstr>Социализация</vt:lpstr>
      <vt:lpstr>Афиширование</vt:lpstr>
      <vt:lpstr>Разрыв</vt:lpstr>
      <vt:lpstr>Рефлексия</vt:lpstr>
      <vt:lpstr>Позиция Мастера</vt:lpstr>
      <vt:lpstr>Критерии качества подготовки и проведения мастер-класса</vt:lpstr>
      <vt:lpstr>Критерии качества подготовки и проведения мастер-класса</vt:lpstr>
      <vt:lpstr>Критерии качества подготовки и проведения мастер-класса</vt:lpstr>
      <vt:lpstr>Критерии качества подготовки и проведения мастер-класса</vt:lpstr>
      <vt:lpstr>Критерии оценивания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мастер-класс?</dc:title>
  <dc:creator>Гурьева</dc:creator>
  <cp:lastModifiedBy>Свинина</cp:lastModifiedBy>
  <cp:revision>18</cp:revision>
  <dcterms:created xsi:type="dcterms:W3CDTF">2014-02-17T04:42:05Z</dcterms:created>
  <dcterms:modified xsi:type="dcterms:W3CDTF">2020-11-20T03:07:27Z</dcterms:modified>
</cp:coreProperties>
</file>