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6" r:id="rId2"/>
    <p:sldId id="263" r:id="rId3"/>
    <p:sldId id="264" r:id="rId4"/>
    <p:sldId id="265" r:id="rId5"/>
    <p:sldId id="266" r:id="rId6"/>
    <p:sldId id="268" r:id="rId7"/>
    <p:sldId id="267" r:id="rId8"/>
    <p:sldId id="269" r:id="rId9"/>
    <p:sldId id="270" r:id="rId10"/>
    <p:sldId id="27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2C7C62C-6075-426B-B9CE-B65FA7FF71B9}">
          <p14:sldIdLst>
            <p14:sldId id="256"/>
            <p14:sldId id="263"/>
            <p14:sldId id="264"/>
            <p14:sldId id="265"/>
            <p14:sldId id="266"/>
            <p14:sldId id="268"/>
            <p14:sldId id="267"/>
            <p14:sldId id="269"/>
            <p14:sldId id="270"/>
            <p14:sldId id="271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5896"/>
    <a:srgbClr val="EB752B"/>
    <a:srgbClr val="F1F1F1"/>
    <a:srgbClr val="C6D4DF"/>
    <a:srgbClr val="F3F0ED"/>
    <a:srgbClr val="E1DAD2"/>
    <a:srgbClr val="FEFEFE"/>
    <a:srgbClr val="C1C9CD"/>
    <a:srgbClr val="7C96A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42" d="100"/>
          <a:sy n="42" d="100"/>
        </p:scale>
        <p:origin x="-1123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295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DD1C9-4BB6-422A-8F34-C157EA500BD9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997E4-EE34-411C-9FF1-22B934EF53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411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845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725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58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94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467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5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137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86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24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89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63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57500">
                <a:srgbClr val="FFFFFF"/>
              </a:gs>
              <a:gs pos="0">
                <a:schemeClr val="bg1">
                  <a:alpha val="0"/>
                </a:schemeClr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459" y="1287254"/>
            <a:ext cx="7869890" cy="48897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D9794-A4CC-42D0-9A65-24C6B9EF4076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163208"/>
            <a:ext cx="7886698" cy="99874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59" name="Picture 5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02936"/>
            <a:ext cx="2340864" cy="1655064"/>
          </a:xfrm>
          <a:prstGeom prst="rect">
            <a:avLst/>
          </a:prstGeom>
        </p:spPr>
      </p:pic>
      <p:sp>
        <p:nvSpPr>
          <p:cNvPr id="60" name="Rectangle 59"/>
          <p:cNvSpPr/>
          <p:nvPr userDrawn="1"/>
        </p:nvSpPr>
        <p:spPr>
          <a:xfrm>
            <a:off x="1170432" y="5202936"/>
            <a:ext cx="1170432" cy="1655064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 userDrawn="1"/>
        </p:nvSpPr>
        <p:spPr>
          <a:xfrm rot="5400000">
            <a:off x="-304676" y="3245482"/>
            <a:ext cx="2259843" cy="1655064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 userDrawn="1"/>
        </p:nvSpPr>
        <p:spPr>
          <a:xfrm rot="10800000">
            <a:off x="2340864" y="5202936"/>
            <a:ext cx="2259843" cy="1655064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32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andia.ru/text/category/vidi_deyatelmznosti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0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58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Title 1"/>
          <p:cNvSpPr txBox="1">
            <a:spLocks/>
          </p:cNvSpPr>
          <p:nvPr/>
        </p:nvSpPr>
        <p:spPr>
          <a:xfrm>
            <a:off x="4286074" y="5724037"/>
            <a:ext cx="4761077" cy="78833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800" b="1" dirty="0" smtClean="0">
                <a:ln/>
                <a:solidFill>
                  <a:srgbClr val="3A5896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+mn-lt"/>
              </a:rPr>
              <a:t>Педагогическое мероприятие </a:t>
            </a:r>
            <a:endParaRPr lang="en-US" sz="4800" b="1" dirty="0">
              <a:ln/>
              <a:solidFill>
                <a:srgbClr val="3A5896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8065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8405" y="1728195"/>
            <a:ext cx="75288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i="1" dirty="0"/>
              <a:t>Желаем удачи </a:t>
            </a:r>
            <a:endParaRPr lang="ru-RU" sz="3600" i="1" dirty="0" smtClean="0"/>
          </a:p>
          <a:p>
            <a:r>
              <a:rPr lang="ru-RU" sz="3600" i="1" dirty="0" smtClean="0"/>
              <a:t>в </a:t>
            </a:r>
            <a:r>
              <a:rPr lang="ru-RU" sz="3600" i="1" dirty="0"/>
              <a:t>профессиональной деятельности </a:t>
            </a:r>
            <a:endParaRPr lang="ru-RU" sz="3600" i="1" dirty="0" smtClean="0"/>
          </a:p>
          <a:p>
            <a:pPr algn="ctr"/>
            <a:r>
              <a:rPr lang="ru-RU" sz="3600" i="1" dirty="0" smtClean="0"/>
              <a:t>и </a:t>
            </a:r>
            <a:r>
              <a:rPr lang="ru-RU" sz="3600" i="1" dirty="0"/>
              <a:t>в дни конкурсных </a:t>
            </a:r>
            <a:r>
              <a:rPr lang="ru-RU" sz="3600" i="1" dirty="0" smtClean="0"/>
              <a:t>испытаний!</a:t>
            </a:r>
            <a:endParaRPr lang="ru-RU" sz="3600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486827" y="389066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dirty="0" smtClean="0"/>
              <a:t>Спасибо за внимание!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866861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Непосредственно-образовательная деятельность в соответствии  ФГОС ДО</a:t>
            </a:r>
            <a:endParaRPr lang="en-US" sz="3200" dirty="0"/>
          </a:p>
        </p:txBody>
      </p:sp>
      <p:sp>
        <p:nvSpPr>
          <p:cNvPr id="28" name="Содержимое 2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Особенности: </a:t>
            </a:r>
          </a:p>
          <a:p>
            <a:pPr>
              <a:buFont typeface="Arial" charset="0"/>
              <a:buChar char="•"/>
            </a:pPr>
            <a:r>
              <a:rPr lang="ru-RU" dirty="0" smtClean="0"/>
              <a:t>Отражает современные тенденции развития дошкольников</a:t>
            </a:r>
          </a:p>
          <a:p>
            <a:pPr>
              <a:buFont typeface="Arial" charset="0"/>
              <a:buChar char="•"/>
            </a:pPr>
            <a:r>
              <a:rPr lang="ru-RU" dirty="0" smtClean="0"/>
              <a:t> Содержание выдерживает сюжетную линию до конца занятия.</a:t>
            </a:r>
          </a:p>
          <a:p>
            <a:pPr>
              <a:buFont typeface="Arial" charset="0"/>
              <a:buChar char="•"/>
            </a:pPr>
            <a:r>
              <a:rPr lang="ru-RU" dirty="0" smtClean="0"/>
              <a:t>Образовательная деятельность развивающая:  направлена на формирование познавательной самостоятельности, развитие мышления и речевой активности.</a:t>
            </a:r>
          </a:p>
          <a:p>
            <a:pPr>
              <a:buFont typeface="Arial" charset="0"/>
              <a:buChar char="•"/>
            </a:pPr>
            <a:r>
              <a:rPr lang="ru-RU" dirty="0" smtClean="0"/>
              <a:t>Занятие строится в зоне ближайшего развития. Задания сложные и надо приложить усилия для их решения, но выполнимы, чтобы быть в ситуации   	 успеха </a:t>
            </a:r>
          </a:p>
          <a:p>
            <a:pPr>
              <a:buFont typeface="Arial" charset="0"/>
              <a:buChar char="•"/>
            </a:pPr>
            <a:endParaRPr lang="ru-RU" dirty="0" smtClean="0"/>
          </a:p>
          <a:p>
            <a:pPr>
              <a:buFont typeface="Arial" charset="0"/>
              <a:buChar char="•"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2410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Виды занятий (кроме классического) 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058091" y="934766"/>
          <a:ext cx="7470322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9587"/>
                <a:gridCol w="5330735"/>
              </a:tblGrid>
              <a:tr h="354575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Виды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Краткое содержание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4575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Тематическое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Подчинено одной тематике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2050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Итоговое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Выяснение усвоения программы за определенный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отрезок времени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4575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Экскурсии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В библиотеку, парк, на почту, стройку и т.д.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2050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Коллективное творческое дело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Коллективное рисование, аппликация, создание коллажей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54575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Занятие-труд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Посадка лука, семян, ремонт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книг и т.д.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2050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Занятие –творчество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Мастерская художника, народных умельцев, сказочника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(поделки, оригами, лепка из глины и т.д.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2050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Комплексное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Использование на одном занятии разных видов деятельности : музыки,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изо,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математики и т.д.)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8643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Занятие-посиделки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На фольклорном материале, на фоне трудовой деятельности дети поют, загадывают загадки, рассказывают сказки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 занятий (продолжение)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5843219"/>
              </p:ext>
            </p:extLst>
          </p:nvPr>
        </p:nvGraphicFramePr>
        <p:xfrm>
          <a:off x="940526" y="960892"/>
          <a:ext cx="7614014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8660"/>
                <a:gridCol w="5395354"/>
              </a:tblGrid>
              <a:tr h="33200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Виды занятий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содержание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18631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Комментированного обучения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Группе дается задание. Один из детей говорит вслух, как он его выполняет, остальные выполняют, если ошибся- начинается обсуждение.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18631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Путешествие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Основная цель-развитие монологической речи. Ребенок-экскурсовод, остальные задают вопросы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(путешествие по сказкам, по родной стране… и т.д.)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18631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Занятие –открытие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Решение проблемной ситуации,  предложенной педагогом. Что произойдет, если…Вариант «следствие ведут знатоки».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73041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Рисунки-сочинения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Педагог рисует - дети составляют рассказы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и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ли дети «пишут» письмо-рисунок о событии в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д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/с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73041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Занятие-конкурс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 типу «Что,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где,когда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?»  по командам. Обсуждение сообща, выступает капитан, дети дополняют.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73041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Групповые 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(вариант конкурса)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Деление на группы. Тайная подготовка. Вступление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–защита своей темы.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3200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Игра-школа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Школа космонавтов, юного шофера,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лесных жителей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Педагогическое мероприятие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Продуманность и подготовленность</a:t>
            </a:r>
          </a:p>
          <a:p>
            <a:r>
              <a:rPr lang="ru-RU" dirty="0" smtClean="0"/>
              <a:t>Соответствие возрасту и возможностям ребенка</a:t>
            </a:r>
          </a:p>
          <a:p>
            <a:r>
              <a:rPr lang="ru-RU" dirty="0" smtClean="0"/>
              <a:t> Красочность </a:t>
            </a:r>
          </a:p>
          <a:p>
            <a:r>
              <a:rPr lang="ru-RU" dirty="0" smtClean="0"/>
              <a:t>Разнообразие методов и приемов подачи материала</a:t>
            </a:r>
          </a:p>
          <a:p>
            <a:r>
              <a:rPr lang="ru-RU" dirty="0" smtClean="0"/>
              <a:t>Подкрепление полученных ребенком знаний в повседневной жизни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Фрагмент занятия </a:t>
            </a:r>
            <a:br>
              <a:rPr lang="ru-RU" dirty="0" smtClean="0"/>
            </a:br>
            <a:r>
              <a:rPr lang="ru-RU" dirty="0" smtClean="0"/>
              <a:t>(педагогического мероприятия)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Отражает педагогическую технологию, заявленную в видео презентации</a:t>
            </a:r>
          </a:p>
          <a:p>
            <a:r>
              <a:rPr lang="ru-RU" sz="2400" dirty="0" smtClean="0"/>
              <a:t>Раскрывает методические приемы</a:t>
            </a:r>
          </a:p>
          <a:p>
            <a:r>
              <a:rPr lang="ru-RU" sz="2400" dirty="0" smtClean="0"/>
              <a:t>сценарный план содержит :</a:t>
            </a:r>
          </a:p>
          <a:p>
            <a:pPr marL="0" indent="0">
              <a:buNone/>
            </a:pPr>
            <a:r>
              <a:rPr lang="ru-RU" sz="2400" dirty="0"/>
              <a:t>Определение </a:t>
            </a:r>
            <a:r>
              <a:rPr lang="ru-RU" sz="2400" dirty="0" smtClean="0"/>
              <a:t>ведущей образовательной области, возраста детей, темы мероприятия.</a:t>
            </a:r>
          </a:p>
          <a:p>
            <a:pPr marL="0" indent="0">
              <a:buNone/>
            </a:pPr>
            <a:r>
              <a:rPr lang="ru-RU" sz="2400" dirty="0" smtClean="0"/>
              <a:t>Цель (этого мероприятия),</a:t>
            </a:r>
          </a:p>
          <a:p>
            <a:pPr marL="0" indent="0">
              <a:buNone/>
            </a:pPr>
            <a:r>
              <a:rPr lang="ru-RU" sz="2400" dirty="0" smtClean="0"/>
              <a:t>Задачи (решаемые в ходе заявленной деятельности)</a:t>
            </a:r>
          </a:p>
          <a:p>
            <a:pPr marL="0" indent="0">
              <a:buNone/>
            </a:pPr>
            <a:r>
              <a:rPr lang="ru-RU" sz="2400" dirty="0" smtClean="0"/>
              <a:t>Используемые средства, примерный ход мероприятия и предполагаемый результат.</a:t>
            </a:r>
          </a:p>
          <a:p>
            <a:pPr marL="0" indent="0">
              <a:buNone/>
            </a:pPr>
            <a:r>
              <a:rPr lang="ru-RU" sz="2400" dirty="0" smtClean="0"/>
              <a:t>                                Регламент-15 минут.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1794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Акцент на формулировку целей и задач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Цель </a:t>
            </a:r>
            <a:r>
              <a:rPr lang="ru-RU" dirty="0"/>
              <a:t> – </a:t>
            </a:r>
            <a:r>
              <a:rPr lang="ru-RU" dirty="0" smtClean="0"/>
              <a:t>это </a:t>
            </a:r>
            <a:r>
              <a:rPr lang="ru-RU" dirty="0"/>
              <a:t> запланированный педагогом результат, который должен быть достигнут педагогом и учащимися к концу </a:t>
            </a:r>
            <a:r>
              <a:rPr lang="ru-RU" b="1" dirty="0"/>
              <a:t>занятия</a:t>
            </a:r>
            <a:r>
              <a:rPr lang="ru-RU" dirty="0" smtClean="0"/>
              <a:t>.</a:t>
            </a:r>
          </a:p>
          <a:p>
            <a:r>
              <a:rPr lang="ru-RU" dirty="0"/>
              <a:t>Цель должна быть а) четко сформулированной: б) понятной; в) достижимой; г) проверяемой: д) конкретной</a:t>
            </a:r>
            <a:r>
              <a:rPr lang="ru-RU" dirty="0" smtClean="0"/>
              <a:t>.</a:t>
            </a:r>
          </a:p>
          <a:p>
            <a:r>
              <a:rPr lang="ru-RU" dirty="0"/>
              <a:t>Цель формулируется в зависимости от  типа занятия</a:t>
            </a:r>
            <a:r>
              <a:rPr lang="ru-RU" dirty="0" smtClean="0"/>
              <a:t>.</a:t>
            </a:r>
          </a:p>
          <a:p>
            <a:r>
              <a:rPr lang="ru-RU" b="1" i="1" dirty="0"/>
              <a:t>Задача</a:t>
            </a:r>
            <a:r>
              <a:rPr lang="ru-RU" dirty="0"/>
              <a:t> - это средство достижения цели. Следует помнить, что цель ставится на все занятие, а </a:t>
            </a:r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             задачи </a:t>
            </a:r>
            <a:r>
              <a:rPr lang="ru-RU" dirty="0"/>
              <a:t>– на отдельные этапы занятия</a:t>
            </a:r>
            <a:r>
              <a:rPr lang="ru-RU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11515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Критерии </a:t>
            </a:r>
            <a:r>
              <a:rPr lang="ru-RU" dirty="0"/>
              <a:t>оценки: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ru-RU" dirty="0"/>
              <a:t> методическая компетентность (соответствие формы, содержания, методов и приемов возрасту детей);</a:t>
            </a:r>
          </a:p>
          <a:p>
            <a:pPr fontAlgn="base"/>
            <a:r>
              <a:rPr lang="ru-RU" dirty="0"/>
              <a:t> умение заинтересовать группу детей выбранным содержанием и </a:t>
            </a:r>
            <a:r>
              <a:rPr lang="ru-RU" dirty="0">
                <a:hlinkClick r:id="rId2" tooltip="Виды деятельности"/>
              </a:rPr>
              <a:t>видом деятельности</a:t>
            </a:r>
            <a:r>
              <a:rPr lang="ru-RU" dirty="0"/>
              <a:t> и удерживать интерес воспитанников в течение </a:t>
            </a:r>
            <a:r>
              <a:rPr lang="ru-RU" dirty="0" smtClean="0"/>
              <a:t>всего педагогического мероприятия;</a:t>
            </a:r>
            <a:endParaRPr lang="ru-RU" dirty="0"/>
          </a:p>
          <a:p>
            <a:pPr fontAlgn="base"/>
            <a:r>
              <a:rPr lang="ru-RU" dirty="0"/>
              <a:t> </a:t>
            </a:r>
            <a:r>
              <a:rPr lang="ru-RU" dirty="0" smtClean="0"/>
              <a:t>педагогическая мобильность (творчество педагога);</a:t>
            </a:r>
            <a:endParaRPr lang="ru-RU" dirty="0"/>
          </a:p>
          <a:p>
            <a:pPr fontAlgn="base"/>
            <a:r>
              <a:rPr lang="ru-RU" dirty="0"/>
              <a:t> организация взаимодействия/сотрудничества детей группы;</a:t>
            </a:r>
            <a:br>
              <a:rPr lang="ru-RU" dirty="0"/>
            </a:br>
            <a:r>
              <a:rPr lang="ru-RU" dirty="0"/>
              <a:t>учет и поддержка их активности и инициативности;</a:t>
            </a:r>
          </a:p>
          <a:p>
            <a:pPr fontAlgn="base"/>
            <a:r>
              <a:rPr lang="ru-RU" dirty="0"/>
              <a:t> общая культура (культура общения);</a:t>
            </a:r>
          </a:p>
          <a:p>
            <a:pPr fontAlgn="base"/>
            <a:r>
              <a:rPr lang="ru-RU" dirty="0"/>
              <a:t> соответствие открытого педагогического </a:t>
            </a:r>
            <a:r>
              <a:rPr lang="ru-RU" dirty="0" smtClean="0"/>
              <a:t>  </a:t>
            </a:r>
          </a:p>
          <a:p>
            <a:pPr fontAlgn="base"/>
            <a:r>
              <a:rPr lang="ru-RU" dirty="0"/>
              <a:t> </a:t>
            </a:r>
            <a:r>
              <a:rPr lang="ru-RU" dirty="0" smtClean="0"/>
              <a:t>               мероприятия </a:t>
            </a:r>
            <a:r>
              <a:rPr lang="ru-RU" dirty="0"/>
              <a:t>и творческой презентации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4284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Советы к технике проведения мероприятия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base"/>
            <a:r>
              <a:rPr lang="ru-RU" dirty="0"/>
              <a:t>Занятие должно </a:t>
            </a:r>
            <a:r>
              <a:rPr lang="ru-RU" dirty="0" smtClean="0"/>
              <a:t>быть релевантным к  </a:t>
            </a:r>
            <a:r>
              <a:rPr lang="ru-RU" dirty="0"/>
              <a:t>теме творческой презентации, эмоциональным, вызывать интерес к познанию и открытию мира;</a:t>
            </a:r>
          </a:p>
          <a:p>
            <a:pPr fontAlgn="base"/>
            <a:r>
              <a:rPr lang="ru-RU" dirty="0"/>
              <a:t> темп и ритм занятия </a:t>
            </a:r>
            <a:r>
              <a:rPr lang="ru-RU" dirty="0" smtClean="0"/>
              <a:t>выстроены оптимально, </a:t>
            </a:r>
            <a:r>
              <a:rPr lang="ru-RU" dirty="0"/>
              <a:t>действия педагога и детей </a:t>
            </a:r>
            <a:r>
              <a:rPr lang="ru-RU" dirty="0" smtClean="0"/>
              <a:t>завершенными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 необходим полный контакт во взаимодействии педагога и воспитанников с соблюдением педагогического такта и проявлением педагогического оптимизма;</a:t>
            </a:r>
          </a:p>
          <a:p>
            <a:pPr fontAlgn="base"/>
            <a:r>
              <a:rPr lang="ru-RU" dirty="0"/>
              <a:t> </a:t>
            </a:r>
            <a:r>
              <a:rPr lang="ru-RU" dirty="0" smtClean="0"/>
              <a:t>доминирует </a:t>
            </a:r>
            <a:r>
              <a:rPr lang="ru-RU" dirty="0"/>
              <a:t>атмосфера доброжелательности и активной творческой деятельности;</a:t>
            </a:r>
          </a:p>
          <a:p>
            <a:pPr fontAlgn="base"/>
            <a:r>
              <a:rPr lang="ru-RU" dirty="0"/>
              <a:t> по возможности следует менять виды деятельности детей, оптимально сочетать различные методы и приемы обучения;</a:t>
            </a:r>
          </a:p>
          <a:p>
            <a:pPr fontAlgn="base"/>
            <a:r>
              <a:rPr lang="ru-RU" dirty="0" smtClean="0"/>
              <a:t>педагог  обеспечивает </a:t>
            </a:r>
            <a:r>
              <a:rPr lang="ru-RU" dirty="0"/>
              <a:t>активное участие каждого </a:t>
            </a:r>
            <a:r>
              <a:rPr lang="ru-RU" dirty="0" smtClean="0"/>
              <a:t> </a:t>
            </a:r>
          </a:p>
          <a:p>
            <a:pPr fontAlgn="base"/>
            <a:r>
              <a:rPr lang="ru-RU" dirty="0"/>
              <a:t> </a:t>
            </a:r>
            <a:r>
              <a:rPr lang="ru-RU" dirty="0" smtClean="0"/>
              <a:t>                ребенка </a:t>
            </a:r>
            <a:r>
              <a:rPr lang="ru-RU" dirty="0"/>
              <a:t>в образовательной деятельности.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8421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1128</TotalTime>
  <Words>396</Words>
  <Application>Microsoft Office PowerPoint</Application>
  <PresentationFormat>Экран (4:3)</PresentationFormat>
  <Paragraphs>86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Office Theme</vt:lpstr>
      <vt:lpstr>Презентация PowerPoint</vt:lpstr>
      <vt:lpstr>Непосредственно-образовательная деятельность в соответствии  ФГОС ДО</vt:lpstr>
      <vt:lpstr>Виды занятий (кроме классического) </vt:lpstr>
      <vt:lpstr>Вид занятий (продолжение)</vt:lpstr>
      <vt:lpstr>Педагогическое мероприятие </vt:lpstr>
      <vt:lpstr>Фрагмент занятия  (педагогического мероприятия)</vt:lpstr>
      <vt:lpstr>Акцент на формулировку целей и задач </vt:lpstr>
      <vt:lpstr>  Критерии оценки: </vt:lpstr>
      <vt:lpstr>Советы к технике проведения мероприятия </vt:lpstr>
      <vt:lpstr>Презентация PowerPoint</vt:lpstr>
    </vt:vector>
  </TitlesOfParts>
  <Company>PJSC "New Engineering Technologies"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Markasian, Pavel (KIEVH)</dc:creator>
  <cp:lastModifiedBy>Пользователь</cp:lastModifiedBy>
  <cp:revision>197</cp:revision>
  <dcterms:created xsi:type="dcterms:W3CDTF">2016-11-18T14:12:19Z</dcterms:created>
  <dcterms:modified xsi:type="dcterms:W3CDTF">2020-11-19T20:04:19Z</dcterms:modified>
</cp:coreProperties>
</file>