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9"/>
  </p:notesMasterIdLst>
  <p:sldIdLst>
    <p:sldId id="281" r:id="rId3"/>
    <p:sldId id="289" r:id="rId4"/>
    <p:sldId id="290" r:id="rId5"/>
    <p:sldId id="291" r:id="rId6"/>
    <p:sldId id="292" r:id="rId7"/>
    <p:sldId id="256" r:id="rId8"/>
    <p:sldId id="307" r:id="rId9"/>
    <p:sldId id="302" r:id="rId10"/>
    <p:sldId id="303" r:id="rId11"/>
    <p:sldId id="304" r:id="rId12"/>
    <p:sldId id="305" r:id="rId13"/>
    <p:sldId id="306" r:id="rId14"/>
    <p:sldId id="257" r:id="rId15"/>
    <p:sldId id="294" r:id="rId16"/>
    <p:sldId id="293" r:id="rId17"/>
    <p:sldId id="29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06C"/>
    <a:srgbClr val="475762"/>
    <a:srgbClr val="E95E40"/>
    <a:srgbClr val="44535E"/>
    <a:srgbClr val="46556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32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FC551-246F-408D-8FBC-486C477A29A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AC917DE-F986-481D-9CD0-149FA53B8902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Оценка компетенций учителей – методистов (кадровый резерв края)</a:t>
          </a:r>
        </a:p>
      </dgm:t>
    </dgm:pt>
    <dgm:pt modelId="{3DBB0051-43A6-4912-85A2-A4D05CA844CF}" type="parTrans" cxnId="{CAE9DD5E-2041-4625-A9F4-C49E1E17C5C8}">
      <dgm:prSet/>
      <dgm:spPr/>
      <dgm:t>
        <a:bodyPr/>
        <a:lstStyle/>
        <a:p>
          <a:endParaRPr lang="ru-RU"/>
        </a:p>
      </dgm:t>
    </dgm:pt>
    <dgm:pt modelId="{53CFF84C-1C54-40D3-AB66-198087ADE2B4}" type="sibTrans" cxnId="{CAE9DD5E-2041-4625-A9F4-C49E1E17C5C8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D9B1B743-B0CB-4C63-9436-4EFA5A7555F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Оценка компетенций учителей – потенциальных слушателей ППК (ШНОР)</a:t>
          </a:r>
        </a:p>
      </dgm:t>
    </dgm:pt>
    <dgm:pt modelId="{D3EE93FA-15CD-4963-A222-EF2C9BEF1B4C}" type="parTrans" cxnId="{77F87364-EB24-48E2-A10B-42209AF150C8}">
      <dgm:prSet/>
      <dgm:spPr/>
      <dgm:t>
        <a:bodyPr/>
        <a:lstStyle/>
        <a:p>
          <a:endParaRPr lang="ru-RU"/>
        </a:p>
      </dgm:t>
    </dgm:pt>
    <dgm:pt modelId="{AA7088E4-2FBB-47AF-AA3E-9188CD14914A}" type="sibTrans" cxnId="{77F87364-EB24-48E2-A10B-42209AF150C8}">
      <dgm:prSet/>
      <dgm:spPr/>
      <dgm:t>
        <a:bodyPr/>
        <a:lstStyle/>
        <a:p>
          <a:endParaRPr lang="ru-RU"/>
        </a:p>
      </dgm:t>
    </dgm:pt>
    <dgm:pt modelId="{CBFF558A-01A1-434B-8DFB-84C1DBEAB57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ДПП ПК «Школа современного учителя» </a:t>
          </a:r>
          <a:br>
            <a:rPr lang="ru-RU" dirty="0">
              <a:solidFill>
                <a:schemeClr val="tx1"/>
              </a:solidFill>
            </a:rPr>
          </a:br>
          <a:r>
            <a:rPr lang="ru-RU" dirty="0">
              <a:solidFill>
                <a:schemeClr val="tx1"/>
              </a:solidFill>
            </a:rPr>
            <a:t>(от Академии </a:t>
          </a:r>
          <a:r>
            <a:rPr lang="ru-RU" dirty="0" err="1">
              <a:solidFill>
                <a:schemeClr val="tx1"/>
              </a:solidFill>
            </a:rPr>
            <a:t>Минпросвещения</a:t>
          </a:r>
          <a:r>
            <a:rPr lang="ru-RU" dirty="0">
              <a:solidFill>
                <a:schemeClr val="tx1"/>
              </a:solidFill>
            </a:rPr>
            <a:t>)</a:t>
          </a:r>
        </a:p>
      </dgm:t>
    </dgm:pt>
    <dgm:pt modelId="{D79E017A-EB61-482E-82AD-B06C4DFED9B7}" type="parTrans" cxnId="{0CD27184-9041-4AFB-86AD-6A6342798329}">
      <dgm:prSet/>
      <dgm:spPr/>
      <dgm:t>
        <a:bodyPr/>
        <a:lstStyle/>
        <a:p>
          <a:endParaRPr lang="ru-RU"/>
        </a:p>
      </dgm:t>
    </dgm:pt>
    <dgm:pt modelId="{9AF9B748-5755-4819-A5B5-592AF4D8C96E}" type="sibTrans" cxnId="{0CD27184-9041-4AFB-86AD-6A6342798329}">
      <dgm:prSet/>
      <dgm:spPr/>
      <dgm:t>
        <a:bodyPr/>
        <a:lstStyle/>
        <a:p>
          <a:endParaRPr lang="ru-RU"/>
        </a:p>
      </dgm:t>
    </dgm:pt>
    <dgm:pt modelId="{4A07CC62-577C-458D-99A9-66BDD0C29147}" type="pres">
      <dgm:prSet presAssocID="{E35FC551-246F-408D-8FBC-486C477A29AE}" presName="Name0" presStyleCnt="0">
        <dgm:presLayoutVars>
          <dgm:dir/>
          <dgm:resizeHandles val="exact"/>
        </dgm:presLayoutVars>
      </dgm:prSet>
      <dgm:spPr/>
    </dgm:pt>
    <dgm:pt modelId="{310E9B8B-4EF6-4731-8779-FF3C85DADB44}" type="pres">
      <dgm:prSet presAssocID="{1AC917DE-F986-481D-9CD0-149FA53B8902}" presName="node" presStyleLbl="node1" presStyleIdx="0" presStyleCnt="3">
        <dgm:presLayoutVars>
          <dgm:bulletEnabled val="1"/>
        </dgm:presLayoutVars>
      </dgm:prSet>
      <dgm:spPr/>
    </dgm:pt>
    <dgm:pt modelId="{627D18D4-F90A-4F23-BBE3-E3EE93717295}" type="pres">
      <dgm:prSet presAssocID="{53CFF84C-1C54-40D3-AB66-198087ADE2B4}" presName="sibTrans" presStyleLbl="sibTrans2D1" presStyleIdx="0" presStyleCnt="2" custLinFactNeighborX="8319" custLinFactNeighborY="-5466"/>
      <dgm:spPr/>
    </dgm:pt>
    <dgm:pt modelId="{86AE4D25-7B0F-45FA-B844-D75AF482BF5F}" type="pres">
      <dgm:prSet presAssocID="{53CFF84C-1C54-40D3-AB66-198087ADE2B4}" presName="connectorText" presStyleLbl="sibTrans2D1" presStyleIdx="0" presStyleCnt="2"/>
      <dgm:spPr/>
    </dgm:pt>
    <dgm:pt modelId="{915D35CB-2AA9-435B-AAD6-57C9EDC70D33}" type="pres">
      <dgm:prSet presAssocID="{D9B1B743-B0CB-4C63-9436-4EFA5A7555FB}" presName="node" presStyleLbl="node1" presStyleIdx="1" presStyleCnt="3">
        <dgm:presLayoutVars>
          <dgm:bulletEnabled val="1"/>
        </dgm:presLayoutVars>
      </dgm:prSet>
      <dgm:spPr/>
    </dgm:pt>
    <dgm:pt modelId="{EDC3F897-3599-488B-B289-AB6DB75FCC26}" type="pres">
      <dgm:prSet presAssocID="{AA7088E4-2FBB-47AF-AA3E-9188CD14914A}" presName="sibTrans" presStyleLbl="sibTrans2D1" presStyleIdx="1" presStyleCnt="2"/>
      <dgm:spPr/>
    </dgm:pt>
    <dgm:pt modelId="{C124C5BB-0E15-48E3-B571-A5FE27E84083}" type="pres">
      <dgm:prSet presAssocID="{AA7088E4-2FBB-47AF-AA3E-9188CD14914A}" presName="connectorText" presStyleLbl="sibTrans2D1" presStyleIdx="1" presStyleCnt="2"/>
      <dgm:spPr/>
    </dgm:pt>
    <dgm:pt modelId="{06DD7E0B-A5AA-4349-83A5-691B58982A37}" type="pres">
      <dgm:prSet presAssocID="{CBFF558A-01A1-434B-8DFB-84C1DBEAB578}" presName="node" presStyleLbl="node1" presStyleIdx="2" presStyleCnt="3" custLinFactNeighborX="-35" custLinFactNeighborY="470">
        <dgm:presLayoutVars>
          <dgm:bulletEnabled val="1"/>
        </dgm:presLayoutVars>
      </dgm:prSet>
      <dgm:spPr/>
    </dgm:pt>
  </dgm:ptLst>
  <dgm:cxnLst>
    <dgm:cxn modelId="{1EE5220D-1E16-4870-BF99-8B85925D2387}" type="presOf" srcId="{1AC917DE-F986-481D-9CD0-149FA53B8902}" destId="{310E9B8B-4EF6-4731-8779-FF3C85DADB44}" srcOrd="0" destOrd="0" presId="urn:microsoft.com/office/officeart/2005/8/layout/process1"/>
    <dgm:cxn modelId="{56177429-093B-4407-A9B2-39CE532E7754}" type="presOf" srcId="{CBFF558A-01A1-434B-8DFB-84C1DBEAB578}" destId="{06DD7E0B-A5AA-4349-83A5-691B58982A37}" srcOrd="0" destOrd="0" presId="urn:microsoft.com/office/officeart/2005/8/layout/process1"/>
    <dgm:cxn modelId="{86B3EE2E-40F9-405C-AE6F-FF5FB48343BA}" type="presOf" srcId="{53CFF84C-1C54-40D3-AB66-198087ADE2B4}" destId="{86AE4D25-7B0F-45FA-B844-D75AF482BF5F}" srcOrd="1" destOrd="0" presId="urn:microsoft.com/office/officeart/2005/8/layout/process1"/>
    <dgm:cxn modelId="{BE96405C-DA7C-43D0-A912-22C758CE69E4}" type="presOf" srcId="{AA7088E4-2FBB-47AF-AA3E-9188CD14914A}" destId="{C124C5BB-0E15-48E3-B571-A5FE27E84083}" srcOrd="1" destOrd="0" presId="urn:microsoft.com/office/officeart/2005/8/layout/process1"/>
    <dgm:cxn modelId="{CAE9DD5E-2041-4625-A9F4-C49E1E17C5C8}" srcId="{E35FC551-246F-408D-8FBC-486C477A29AE}" destId="{1AC917DE-F986-481D-9CD0-149FA53B8902}" srcOrd="0" destOrd="0" parTransId="{3DBB0051-43A6-4912-85A2-A4D05CA844CF}" sibTransId="{53CFF84C-1C54-40D3-AB66-198087ADE2B4}"/>
    <dgm:cxn modelId="{77F87364-EB24-48E2-A10B-42209AF150C8}" srcId="{E35FC551-246F-408D-8FBC-486C477A29AE}" destId="{D9B1B743-B0CB-4C63-9436-4EFA5A7555FB}" srcOrd="1" destOrd="0" parTransId="{D3EE93FA-15CD-4963-A222-EF2C9BEF1B4C}" sibTransId="{AA7088E4-2FBB-47AF-AA3E-9188CD14914A}"/>
    <dgm:cxn modelId="{FA74486C-0B2A-4BE1-9771-BF7B5CBE1A82}" type="presOf" srcId="{53CFF84C-1C54-40D3-AB66-198087ADE2B4}" destId="{627D18D4-F90A-4F23-BBE3-E3EE93717295}" srcOrd="0" destOrd="0" presId="urn:microsoft.com/office/officeart/2005/8/layout/process1"/>
    <dgm:cxn modelId="{3BABB74E-F337-4731-BDAF-ED2BF14C18BD}" type="presOf" srcId="{E35FC551-246F-408D-8FBC-486C477A29AE}" destId="{4A07CC62-577C-458D-99A9-66BDD0C29147}" srcOrd="0" destOrd="0" presId="urn:microsoft.com/office/officeart/2005/8/layout/process1"/>
    <dgm:cxn modelId="{0CD27184-9041-4AFB-86AD-6A6342798329}" srcId="{E35FC551-246F-408D-8FBC-486C477A29AE}" destId="{CBFF558A-01A1-434B-8DFB-84C1DBEAB578}" srcOrd="2" destOrd="0" parTransId="{D79E017A-EB61-482E-82AD-B06C4DFED9B7}" sibTransId="{9AF9B748-5755-4819-A5B5-592AF4D8C96E}"/>
    <dgm:cxn modelId="{BA305EA7-A087-4A8B-A131-CF262C5A410D}" type="presOf" srcId="{AA7088E4-2FBB-47AF-AA3E-9188CD14914A}" destId="{EDC3F897-3599-488B-B289-AB6DB75FCC26}" srcOrd="0" destOrd="0" presId="urn:microsoft.com/office/officeart/2005/8/layout/process1"/>
    <dgm:cxn modelId="{CE4C6ECB-1875-4F44-91AF-6C387212C0B4}" type="presOf" srcId="{D9B1B743-B0CB-4C63-9436-4EFA5A7555FB}" destId="{915D35CB-2AA9-435B-AAD6-57C9EDC70D33}" srcOrd="0" destOrd="0" presId="urn:microsoft.com/office/officeart/2005/8/layout/process1"/>
    <dgm:cxn modelId="{9436829F-EDF3-428E-8B63-DB0E014BDCD8}" type="presParOf" srcId="{4A07CC62-577C-458D-99A9-66BDD0C29147}" destId="{310E9B8B-4EF6-4731-8779-FF3C85DADB44}" srcOrd="0" destOrd="0" presId="urn:microsoft.com/office/officeart/2005/8/layout/process1"/>
    <dgm:cxn modelId="{8321D90E-11EF-4126-A626-F103301C0930}" type="presParOf" srcId="{4A07CC62-577C-458D-99A9-66BDD0C29147}" destId="{627D18D4-F90A-4F23-BBE3-E3EE93717295}" srcOrd="1" destOrd="0" presId="urn:microsoft.com/office/officeart/2005/8/layout/process1"/>
    <dgm:cxn modelId="{86D2C594-01F3-439F-AE14-A921FDF2081F}" type="presParOf" srcId="{627D18D4-F90A-4F23-BBE3-E3EE93717295}" destId="{86AE4D25-7B0F-45FA-B844-D75AF482BF5F}" srcOrd="0" destOrd="0" presId="urn:microsoft.com/office/officeart/2005/8/layout/process1"/>
    <dgm:cxn modelId="{92BAC153-AF8B-435B-AD2C-F2D36379D888}" type="presParOf" srcId="{4A07CC62-577C-458D-99A9-66BDD0C29147}" destId="{915D35CB-2AA9-435B-AAD6-57C9EDC70D33}" srcOrd="2" destOrd="0" presId="urn:microsoft.com/office/officeart/2005/8/layout/process1"/>
    <dgm:cxn modelId="{C399269A-3D0E-4CA8-AAC8-667DB1D62B6F}" type="presParOf" srcId="{4A07CC62-577C-458D-99A9-66BDD0C29147}" destId="{EDC3F897-3599-488B-B289-AB6DB75FCC26}" srcOrd="3" destOrd="0" presId="urn:microsoft.com/office/officeart/2005/8/layout/process1"/>
    <dgm:cxn modelId="{0DD2C499-823A-4148-A9C4-8C156D027C4B}" type="presParOf" srcId="{EDC3F897-3599-488B-B289-AB6DB75FCC26}" destId="{C124C5BB-0E15-48E3-B571-A5FE27E84083}" srcOrd="0" destOrd="0" presId="urn:microsoft.com/office/officeart/2005/8/layout/process1"/>
    <dgm:cxn modelId="{91165C48-BF71-4AA8-93D8-D19BCA14059B}" type="presParOf" srcId="{4A07CC62-577C-458D-99A9-66BDD0C29147}" destId="{06DD7E0B-A5AA-4349-83A5-691B58982A3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E9B8B-4EF6-4731-8779-FF3C85DADB44}">
      <dsp:nvSpPr>
        <dsp:cNvPr id="0" name=""/>
        <dsp:cNvSpPr/>
      </dsp:nvSpPr>
      <dsp:spPr>
        <a:xfrm>
          <a:off x="9470" y="277353"/>
          <a:ext cx="2830499" cy="1698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</a:rPr>
            <a:t>Оценка компетенций учителей – методистов (кадровый резерв края)</a:t>
          </a:r>
        </a:p>
      </dsp:txBody>
      <dsp:txXfrm>
        <a:off x="59211" y="327094"/>
        <a:ext cx="2731017" cy="1598817"/>
      </dsp:txXfrm>
    </dsp:sp>
    <dsp:sp modelId="{627D18D4-F90A-4F23-BBE3-E3EE93717295}">
      <dsp:nvSpPr>
        <dsp:cNvPr id="0" name=""/>
        <dsp:cNvSpPr/>
      </dsp:nvSpPr>
      <dsp:spPr>
        <a:xfrm>
          <a:off x="3172938" y="737152"/>
          <a:ext cx="600065" cy="70196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3172938" y="877545"/>
        <a:ext cx="420046" cy="421177"/>
      </dsp:txXfrm>
    </dsp:sp>
    <dsp:sp modelId="{915D35CB-2AA9-435B-AAD6-57C9EDC70D33}">
      <dsp:nvSpPr>
        <dsp:cNvPr id="0" name=""/>
        <dsp:cNvSpPr/>
      </dsp:nvSpPr>
      <dsp:spPr>
        <a:xfrm>
          <a:off x="3972168" y="277353"/>
          <a:ext cx="2830499" cy="1698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Оценка компетенций учителей – потенциальных слушателей ППК (ШНОР)</a:t>
          </a:r>
        </a:p>
      </dsp:txBody>
      <dsp:txXfrm>
        <a:off x="4021909" y="327094"/>
        <a:ext cx="2731017" cy="1598817"/>
      </dsp:txXfrm>
    </dsp:sp>
    <dsp:sp modelId="{EDC3F897-3599-488B-B289-AB6DB75FCC26}">
      <dsp:nvSpPr>
        <dsp:cNvPr id="0" name=""/>
        <dsp:cNvSpPr/>
      </dsp:nvSpPr>
      <dsp:spPr>
        <a:xfrm rot="6925">
          <a:off x="7085618" y="779546"/>
          <a:ext cx="599857" cy="701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7085618" y="919758"/>
        <a:ext cx="419900" cy="421177"/>
      </dsp:txXfrm>
    </dsp:sp>
    <dsp:sp modelId="{06DD7E0B-A5AA-4349-83A5-691B58982A37}">
      <dsp:nvSpPr>
        <dsp:cNvPr id="0" name=""/>
        <dsp:cNvSpPr/>
      </dsp:nvSpPr>
      <dsp:spPr>
        <a:xfrm>
          <a:off x="7934471" y="285335"/>
          <a:ext cx="2830499" cy="1698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ДПП ПК «Школа современного учителя» </a:t>
          </a:r>
          <a:br>
            <a:rPr lang="ru-RU" sz="2000" kern="1200" dirty="0">
              <a:solidFill>
                <a:schemeClr val="tx1"/>
              </a:solidFill>
            </a:rPr>
          </a:br>
          <a:r>
            <a:rPr lang="ru-RU" sz="2000" kern="1200" dirty="0">
              <a:solidFill>
                <a:schemeClr val="tx1"/>
              </a:solidFill>
            </a:rPr>
            <a:t>(от Академии </a:t>
          </a:r>
          <a:r>
            <a:rPr lang="ru-RU" sz="2000" kern="1200" dirty="0" err="1">
              <a:solidFill>
                <a:schemeClr val="tx1"/>
              </a:solidFill>
            </a:rPr>
            <a:t>Минпросвещения</a:t>
          </a:r>
          <a:r>
            <a:rPr lang="ru-RU" sz="2000" kern="1200" dirty="0">
              <a:solidFill>
                <a:schemeClr val="tx1"/>
              </a:solidFill>
            </a:rPr>
            <a:t>)</a:t>
          </a:r>
        </a:p>
      </dsp:txBody>
      <dsp:txXfrm>
        <a:off x="7984212" y="335076"/>
        <a:ext cx="2731017" cy="1598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79F6-2816-4B18-8069-9B1E28544C6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EF7B7-D0D1-4579-B108-8687F086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4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F7B7-D0D1-4579-B108-8687F086EB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2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F7B7-D0D1-4579-B108-8687F086EB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5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F7B7-D0D1-4579-B108-8687F086EB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6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F7B7-D0D1-4579-B108-8687F086EB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1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F7B7-D0D1-4579-B108-8687F086EB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1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80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43478" y="1904619"/>
            <a:ext cx="167671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645096"/>
            <a:ext cx="1924050" cy="1855371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39" y="86585"/>
            <a:ext cx="2206625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68700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4" y="2366629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60" name="Прямоугольник 59"/>
          <p:cNvSpPr/>
          <p:nvPr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61" name="Прямоугольник 60"/>
          <p:cNvSpPr/>
          <p:nvPr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80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19302413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379413" y="1645096"/>
            <a:ext cx="1924050" cy="1855371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86585"/>
            <a:ext cx="2203450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70288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4" y="2366629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3"/>
            <a:ext cx="8636000" cy="606669"/>
          </a:xfrm>
        </p:spPr>
        <p:txBody>
          <a:bodyPr anchor="t"/>
          <a:lstStyle>
            <a:lvl1pPr>
              <a:defRPr sz="277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3"/>
            <a:ext cx="8636000" cy="606669"/>
          </a:xfrm>
        </p:spPr>
        <p:txBody>
          <a:bodyPr anchor="t"/>
          <a:lstStyle>
            <a:lvl1pPr>
              <a:defRPr sz="277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95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7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9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95798" indent="0" algn="ctr">
              <a:buNone/>
              <a:defRPr/>
            </a:lvl2pPr>
            <a:lvl3pPr marL="791596" indent="0" algn="ctr">
              <a:buNone/>
              <a:defRPr/>
            </a:lvl3pPr>
            <a:lvl4pPr marL="1187394" indent="0" algn="ctr">
              <a:buNone/>
              <a:defRPr/>
            </a:lvl4pPr>
            <a:lvl5pPr marL="1583192" indent="0" algn="ctr">
              <a:buNone/>
              <a:defRPr/>
            </a:lvl5pPr>
            <a:lvl6pPr marL="1978990" indent="0" algn="ctr">
              <a:buNone/>
              <a:defRPr/>
            </a:lvl6pPr>
            <a:lvl7pPr marL="2374788" indent="0" algn="ctr">
              <a:buNone/>
              <a:defRPr/>
            </a:lvl7pPr>
            <a:lvl8pPr marL="2770586" indent="0" algn="ctr">
              <a:buNone/>
              <a:defRPr/>
            </a:lvl8pPr>
            <a:lvl9pPr marL="316638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1"/>
          </a:xfrm>
        </p:spPr>
        <p:txBody>
          <a:bodyPr anchor="b"/>
          <a:lstStyle>
            <a:lvl1pPr algn="ctr">
              <a:defRPr sz="51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078"/>
            </a:lvl1pPr>
            <a:lvl2pPr marL="395798" indent="0" algn="ctr">
              <a:buNone/>
              <a:defRPr sz="1731"/>
            </a:lvl2pPr>
            <a:lvl3pPr marL="791596" indent="0" algn="ctr">
              <a:buNone/>
              <a:defRPr sz="1558"/>
            </a:lvl3pPr>
            <a:lvl4pPr marL="1187394" indent="0" algn="ctr">
              <a:buNone/>
              <a:defRPr sz="1385"/>
            </a:lvl4pPr>
            <a:lvl5pPr marL="1583192" indent="0" algn="ctr">
              <a:buNone/>
              <a:defRPr sz="1385"/>
            </a:lvl5pPr>
            <a:lvl6pPr marL="1978990" indent="0" algn="ctr">
              <a:buNone/>
              <a:defRPr sz="1385"/>
            </a:lvl6pPr>
            <a:lvl7pPr marL="2374788" indent="0" algn="ctr">
              <a:buNone/>
              <a:defRPr sz="1385"/>
            </a:lvl7pPr>
            <a:lvl8pPr marL="2770586" indent="0" algn="ctr">
              <a:buNone/>
              <a:defRPr sz="1385"/>
            </a:lvl8pPr>
            <a:lvl9pPr marL="3166384" indent="0" algn="ctr">
              <a:buNone/>
              <a:defRPr sz="1385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63"/>
            <a:ext cx="2743200" cy="36557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63"/>
            <a:ext cx="4114800" cy="36557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94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3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302413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57" name="Прямоугольник 56"/>
          <p:cNvSpPr/>
          <p:nvPr/>
        </p:nvSpPr>
        <p:spPr>
          <a:xfrm>
            <a:off x="3087312" y="4054246"/>
            <a:ext cx="258762" cy="192409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7"/>
          </a:xfrm>
        </p:spPr>
        <p:txBody>
          <a:bodyPr anchor="t"/>
          <a:lstStyle>
            <a:lvl1pPr>
              <a:defRPr lang="ru-RU" sz="2770" smtClean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423825"/>
            <a:ext cx="3169926" cy="169671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183548"/>
            <a:ext cx="2978630" cy="17191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9146"/>
            <a:ext cx="4337384" cy="2492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347047"/>
            <a:ext cx="3118894" cy="27667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065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5571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171"/>
            <a:ext cx="12192000" cy="88782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054007"/>
            <a:ext cx="2998788" cy="7119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4838" y="6044386"/>
            <a:ext cx="9047162" cy="7132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46039" y="0"/>
            <a:ext cx="1825625" cy="15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0" y="0"/>
            <a:ext cx="0" cy="15846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864" y="116820"/>
            <a:ext cx="1643079" cy="11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558">
                <a:solidFill>
                  <a:srgbClr val="FFFFFF"/>
                </a:solidFill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424">
                <a:solidFill>
                  <a:srgbClr val="FFFFFF"/>
                </a:solidFill>
              </a:rPr>
              <a:t>ИНСТИТУТ</a:t>
            </a:r>
            <a:endParaRPr lang="ru-RU" altLang="ru-RU" sz="1558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 sz="1558">
                <a:solidFill>
                  <a:srgbClr val="FFFFFF"/>
                </a:solidFill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z="1558">
                <a:solidFill>
                  <a:srgbClr val="FFFFFF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1">
                <a:solidFill>
                  <a:srgbClr val="FFFFFF"/>
                </a:solidFill>
              </a:defRPr>
            </a:lvl1pPr>
            <a:lvl2pPr marL="395798" indent="0" algn="ctr">
              <a:buNone/>
            </a:lvl2pPr>
            <a:lvl3pPr marL="791596" indent="0" algn="ctr">
              <a:buNone/>
            </a:lvl3pPr>
            <a:lvl4pPr marL="1187394" indent="0" algn="ctr">
              <a:buNone/>
            </a:lvl4pPr>
            <a:lvl5pPr marL="1583192" indent="0" algn="ctr">
              <a:buNone/>
            </a:lvl5pPr>
            <a:lvl6pPr marL="1978990" indent="0" algn="ctr">
              <a:buNone/>
            </a:lvl6pPr>
            <a:lvl7pPr marL="2374788" indent="0" algn="ctr">
              <a:buNone/>
            </a:lvl7pPr>
            <a:lvl8pPr marL="2770586" indent="0" algn="ctr">
              <a:buNone/>
            </a:lvl8pPr>
            <a:lvl9pPr marL="3166384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124"/>
            <a:ext cx="27432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173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DF56-81D4-44BD-9DFC-A971126330C6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37763"/>
            <a:ext cx="7823200" cy="364202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9517"/>
            <a:ext cx="1117600" cy="37932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1BAFAACD-107F-47A1-8BB5-4AE34F116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7902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1"/>
            <a:ext cx="108712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1"/>
            <a:ext cx="10871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BA5-3DA3-4F42-A53A-161841D93B2B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C2F-0BF0-45D5-B24B-952635E9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914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153"/>
            <a:ext cx="12192000" cy="11434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1117"/>
            <a:ext cx="1727200" cy="9895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1117"/>
            <a:ext cx="10363200" cy="98953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1"/>
            <a:ext cx="9497484" cy="1673225"/>
          </a:xfrm>
        </p:spPr>
        <p:txBody>
          <a:bodyPr/>
          <a:lstStyle>
            <a:lvl1pPr marL="0" indent="0">
              <a:buNone/>
              <a:defRPr sz="2424">
                <a:solidFill>
                  <a:schemeClr val="tx2"/>
                </a:solidFill>
              </a:defRPr>
            </a:lvl1pPr>
            <a:lvl2pPr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1"/>
            <a:ext cx="10160000" cy="990600"/>
          </a:xfrm>
        </p:spPr>
        <p:txBody>
          <a:bodyPr/>
          <a:lstStyle>
            <a:lvl1pPr algn="l">
              <a:buNone/>
              <a:defRPr sz="3809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22C-A6CD-4A97-9B42-FE64B1B16C6A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295"/>
            <a:ext cx="1727200" cy="700918"/>
          </a:xfrm>
        </p:spPr>
        <p:txBody>
          <a:bodyPr>
            <a:noAutofit/>
          </a:bodyPr>
          <a:lstStyle>
            <a:lvl1pPr>
              <a:defRPr sz="2078"/>
            </a:lvl1pPr>
          </a:lstStyle>
          <a:p>
            <a:pPr>
              <a:defRPr/>
            </a:pPr>
            <a:fld id="{567475E7-7712-42AE-9353-94EB56891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81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C32708-D616-4D26-85EC-89C07B1FB1E3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08BC-FD96-4C1F-A1D4-93641B5F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61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1"/>
            <a:ext cx="10871200" cy="86994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1"/>
            <a:ext cx="5181600" cy="3581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1"/>
            <a:ext cx="5181600" cy="3581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731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731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380CA-7ED5-411E-91F4-7D7FF9E61402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56D2-7BD2-494B-887F-4F7D02AC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8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4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B6D-53AE-4CC1-A2A1-1CD523B7BCD6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56BE-F081-4E33-B874-F3DF0161E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930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95AA-D23B-46E3-9710-72BE46983ED6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9164"/>
            <a:ext cx="711200" cy="379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067F-D6B8-487D-B774-BCD02BDD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002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1"/>
            <a:ext cx="10769600" cy="869949"/>
          </a:xfrm>
        </p:spPr>
        <p:txBody>
          <a:bodyPr/>
          <a:lstStyle>
            <a:lvl1pPr algn="l">
              <a:buNone/>
              <a:defRPr sz="3809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866"/>
              </a:spcAft>
              <a:buNone/>
              <a:defRPr sz="1558"/>
            </a:lvl1pPr>
            <a:lvl2pPr>
              <a:buNone/>
              <a:defRPr sz="1039"/>
            </a:lvl2pPr>
            <a:lvl3pPr>
              <a:buNone/>
              <a:defRPr sz="866"/>
            </a:lvl3pPr>
            <a:lvl4pPr>
              <a:buNone/>
              <a:defRPr sz="779"/>
            </a:lvl4pPr>
            <a:lvl5pPr>
              <a:buNone/>
              <a:defRPr sz="779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F519-16C0-4925-A442-BD61BF50DC17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8F3-3A24-48B0-8A23-21A8B79F8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191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4572459"/>
            <a:ext cx="12192000" cy="88782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4663165"/>
            <a:ext cx="1951038" cy="713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8988" y="4654920"/>
            <a:ext cx="10133012" cy="7119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0" y="0"/>
            <a:ext cx="133350" cy="686762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1"/>
            <a:ext cx="9753600" cy="685800"/>
          </a:xfrm>
        </p:spPr>
        <p:txBody>
          <a:bodyPr/>
          <a:lstStyle>
            <a:lvl1pPr marL="0" indent="0">
              <a:buFontTx/>
              <a:buNone/>
              <a:defRPr sz="1472"/>
            </a:lvl1pPr>
            <a:lvl2pPr>
              <a:buFontTx/>
              <a:buNone/>
              <a:defRPr sz="1039"/>
            </a:lvl2pPr>
            <a:lvl3pPr>
              <a:buFontTx/>
              <a:buNone/>
              <a:defRPr sz="866"/>
            </a:lvl3pPr>
            <a:lvl4pPr>
              <a:buFontTx/>
              <a:buNone/>
              <a:defRPr sz="779"/>
            </a:lvl4pPr>
            <a:lvl5pPr>
              <a:buFontTx/>
              <a:buNone/>
              <a:defRPr sz="779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424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1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77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9164"/>
            <a:ext cx="3556000" cy="364202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1D4B8-0586-4BE4-83DF-DAC12ED5F5AF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89"/>
            <a:ext cx="1930400" cy="663811"/>
          </a:xfrm>
        </p:spPr>
        <p:txBody>
          <a:bodyPr/>
          <a:lstStyle>
            <a:lvl1pPr>
              <a:defRPr sz="2424"/>
            </a:lvl1pPr>
          </a:lstStyle>
          <a:p>
            <a:pPr>
              <a:defRPr/>
            </a:pPr>
            <a:fld id="{5BD3977E-88B3-4FED-9460-B3E34678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9164"/>
            <a:ext cx="6096000" cy="364202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7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C9-A40B-44DE-BAE9-FD0DDC33D809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9AFF-0613-4A63-9637-1680BE0B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792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913" y="608837"/>
            <a:ext cx="304800" cy="6249163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913" y="0"/>
            <a:ext cx="304800" cy="534622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2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9164"/>
            <a:ext cx="2946400" cy="3642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1D-EAD1-474D-8D47-6CCDCA385E91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9164"/>
            <a:ext cx="7431088" cy="3642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4208" y="104592"/>
            <a:ext cx="534622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5D1-C624-497D-ADEB-852E14D0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597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041"/>
            <a:ext cx="2844800" cy="476899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48FBA-0C2F-4904-A2B5-86C8D16CDB3A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041"/>
            <a:ext cx="3860800" cy="4768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041"/>
            <a:ext cx="2844800" cy="476899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BE16E-BD8C-4683-A122-2C047FF1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21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46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731"/>
            </a:lvl1pPr>
            <a:lvl2pPr marL="395798" indent="0">
              <a:buNone/>
              <a:defRPr sz="1558"/>
            </a:lvl2pPr>
            <a:lvl3pPr marL="791596" indent="0">
              <a:buNone/>
              <a:defRPr sz="1385"/>
            </a:lvl3pPr>
            <a:lvl4pPr marL="1187394" indent="0">
              <a:buNone/>
              <a:defRPr sz="1212"/>
            </a:lvl4pPr>
            <a:lvl5pPr marL="1583192" indent="0">
              <a:buNone/>
              <a:defRPr sz="1212"/>
            </a:lvl5pPr>
            <a:lvl6pPr marL="1978990" indent="0">
              <a:buNone/>
              <a:defRPr sz="1212"/>
            </a:lvl6pPr>
            <a:lvl7pPr marL="2374788" indent="0">
              <a:buNone/>
              <a:defRPr sz="1212"/>
            </a:lvl7pPr>
            <a:lvl8pPr marL="2770586" indent="0">
              <a:buNone/>
              <a:defRPr sz="1212"/>
            </a:lvl8pPr>
            <a:lvl9pPr marL="3166384" indent="0">
              <a:buNone/>
              <a:defRPr sz="12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7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8"/>
            <a:ext cx="5334000" cy="4608512"/>
          </a:xfrm>
        </p:spPr>
        <p:txBody>
          <a:bodyPr/>
          <a:lstStyle>
            <a:lvl1pPr>
              <a:defRPr sz="2424"/>
            </a:lvl1pPr>
            <a:lvl2pPr>
              <a:defRPr sz="2078"/>
            </a:lvl2pPr>
            <a:lvl3pPr>
              <a:defRPr sz="1731"/>
            </a:lvl3pPr>
            <a:lvl4pPr>
              <a:defRPr sz="1558"/>
            </a:lvl4pPr>
            <a:lvl5pPr>
              <a:defRPr sz="1558"/>
            </a:lvl5pPr>
            <a:lvl6pPr>
              <a:defRPr sz="1558"/>
            </a:lvl6pPr>
            <a:lvl7pPr>
              <a:defRPr sz="1558"/>
            </a:lvl7pPr>
            <a:lvl8pPr>
              <a:defRPr sz="1558"/>
            </a:lvl8pPr>
            <a:lvl9pPr>
              <a:defRPr sz="15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8"/>
            <a:ext cx="5334000" cy="4608512"/>
          </a:xfrm>
        </p:spPr>
        <p:txBody>
          <a:bodyPr/>
          <a:lstStyle>
            <a:lvl1pPr>
              <a:defRPr sz="2424"/>
            </a:lvl1pPr>
            <a:lvl2pPr>
              <a:defRPr sz="2078"/>
            </a:lvl2pPr>
            <a:lvl3pPr>
              <a:defRPr sz="1731"/>
            </a:lvl3pPr>
            <a:lvl4pPr>
              <a:defRPr sz="1558"/>
            </a:lvl4pPr>
            <a:lvl5pPr>
              <a:defRPr sz="1558"/>
            </a:lvl5pPr>
            <a:lvl6pPr>
              <a:defRPr sz="1558"/>
            </a:lvl6pPr>
            <a:lvl7pPr>
              <a:defRPr sz="1558"/>
            </a:lvl7pPr>
            <a:lvl8pPr>
              <a:defRPr sz="1558"/>
            </a:lvl8pPr>
            <a:lvl9pPr>
              <a:defRPr sz="15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395798" indent="0">
              <a:buNone/>
              <a:defRPr sz="1731" b="1"/>
            </a:lvl2pPr>
            <a:lvl3pPr marL="791596" indent="0">
              <a:buNone/>
              <a:defRPr sz="1558" b="1"/>
            </a:lvl3pPr>
            <a:lvl4pPr marL="1187394" indent="0">
              <a:buNone/>
              <a:defRPr sz="1385" b="1"/>
            </a:lvl4pPr>
            <a:lvl5pPr marL="1583192" indent="0">
              <a:buNone/>
              <a:defRPr sz="1385" b="1"/>
            </a:lvl5pPr>
            <a:lvl6pPr marL="1978990" indent="0">
              <a:buNone/>
              <a:defRPr sz="1385" b="1"/>
            </a:lvl6pPr>
            <a:lvl7pPr marL="2374788" indent="0">
              <a:buNone/>
              <a:defRPr sz="1385" b="1"/>
            </a:lvl7pPr>
            <a:lvl8pPr marL="2770586" indent="0">
              <a:buNone/>
              <a:defRPr sz="1385" b="1"/>
            </a:lvl8pPr>
            <a:lvl9pPr marL="3166384" indent="0">
              <a:buNone/>
              <a:defRPr sz="13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4"/>
            <a:ext cx="5386917" cy="3951288"/>
          </a:xfrm>
        </p:spPr>
        <p:txBody>
          <a:bodyPr/>
          <a:lstStyle>
            <a:lvl1pPr>
              <a:defRPr sz="2078"/>
            </a:lvl1pPr>
            <a:lvl2pPr>
              <a:defRPr sz="1731"/>
            </a:lvl2pPr>
            <a:lvl3pPr>
              <a:defRPr sz="1558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395798" indent="0">
              <a:buNone/>
              <a:defRPr sz="1731" b="1"/>
            </a:lvl2pPr>
            <a:lvl3pPr marL="791596" indent="0">
              <a:buNone/>
              <a:defRPr sz="1558" b="1"/>
            </a:lvl3pPr>
            <a:lvl4pPr marL="1187394" indent="0">
              <a:buNone/>
              <a:defRPr sz="1385" b="1"/>
            </a:lvl4pPr>
            <a:lvl5pPr marL="1583192" indent="0">
              <a:buNone/>
              <a:defRPr sz="1385" b="1"/>
            </a:lvl5pPr>
            <a:lvl6pPr marL="1978990" indent="0">
              <a:buNone/>
              <a:defRPr sz="1385" b="1"/>
            </a:lvl6pPr>
            <a:lvl7pPr marL="2374788" indent="0">
              <a:buNone/>
              <a:defRPr sz="1385" b="1"/>
            </a:lvl7pPr>
            <a:lvl8pPr marL="2770586" indent="0">
              <a:buNone/>
              <a:defRPr sz="1385" b="1"/>
            </a:lvl8pPr>
            <a:lvl9pPr marL="3166384" indent="0">
              <a:buNone/>
              <a:defRPr sz="13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3" cy="3951288"/>
          </a:xfrm>
        </p:spPr>
        <p:txBody>
          <a:bodyPr/>
          <a:lstStyle>
            <a:lvl1pPr>
              <a:defRPr sz="2078"/>
            </a:lvl1pPr>
            <a:lvl2pPr>
              <a:defRPr sz="1731"/>
            </a:lvl2pPr>
            <a:lvl3pPr>
              <a:defRPr sz="1558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4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9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4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173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7" cy="5853113"/>
          </a:xfrm>
        </p:spPr>
        <p:txBody>
          <a:bodyPr/>
          <a:lstStyle>
            <a:lvl1pPr>
              <a:defRPr sz="2770"/>
            </a:lvl1pPr>
            <a:lvl2pPr>
              <a:defRPr sz="2424"/>
            </a:lvl2pPr>
            <a:lvl3pPr>
              <a:defRPr sz="2078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212"/>
            </a:lvl1pPr>
            <a:lvl2pPr marL="395798" indent="0">
              <a:buNone/>
              <a:defRPr sz="1039"/>
            </a:lvl2pPr>
            <a:lvl3pPr marL="791596" indent="0">
              <a:buNone/>
              <a:defRPr sz="866"/>
            </a:lvl3pPr>
            <a:lvl4pPr marL="1187394" indent="0">
              <a:buNone/>
              <a:defRPr sz="779"/>
            </a:lvl4pPr>
            <a:lvl5pPr marL="1583192" indent="0">
              <a:buNone/>
              <a:defRPr sz="779"/>
            </a:lvl5pPr>
            <a:lvl6pPr marL="1978990" indent="0">
              <a:buNone/>
              <a:defRPr sz="779"/>
            </a:lvl6pPr>
            <a:lvl7pPr marL="2374788" indent="0">
              <a:buNone/>
              <a:defRPr sz="779"/>
            </a:lvl7pPr>
            <a:lvl8pPr marL="2770586" indent="0">
              <a:buNone/>
              <a:defRPr sz="779"/>
            </a:lvl8pPr>
            <a:lvl9pPr marL="3166384" indent="0">
              <a:buNone/>
              <a:defRPr sz="77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3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2770"/>
            </a:lvl1pPr>
            <a:lvl2pPr marL="395798" indent="0">
              <a:buNone/>
              <a:defRPr sz="2424"/>
            </a:lvl2pPr>
            <a:lvl3pPr marL="791596" indent="0">
              <a:buNone/>
              <a:defRPr sz="2078"/>
            </a:lvl3pPr>
            <a:lvl4pPr marL="1187394" indent="0">
              <a:buNone/>
              <a:defRPr sz="1731"/>
            </a:lvl4pPr>
            <a:lvl5pPr marL="1583192" indent="0">
              <a:buNone/>
              <a:defRPr sz="1731"/>
            </a:lvl5pPr>
            <a:lvl6pPr marL="1978990" indent="0">
              <a:buNone/>
              <a:defRPr sz="1731"/>
            </a:lvl6pPr>
            <a:lvl7pPr marL="2374788" indent="0">
              <a:buNone/>
              <a:defRPr sz="1731"/>
            </a:lvl7pPr>
            <a:lvl8pPr marL="2770586" indent="0">
              <a:buNone/>
              <a:defRPr sz="1731"/>
            </a:lvl8pPr>
            <a:lvl9pPr marL="3166384" indent="0">
              <a:buNone/>
              <a:defRPr sz="1731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12"/>
            </a:lvl1pPr>
            <a:lvl2pPr marL="395798" indent="0">
              <a:buNone/>
              <a:defRPr sz="1039"/>
            </a:lvl2pPr>
            <a:lvl3pPr marL="791596" indent="0">
              <a:buNone/>
              <a:defRPr sz="866"/>
            </a:lvl3pPr>
            <a:lvl4pPr marL="1187394" indent="0">
              <a:buNone/>
              <a:defRPr sz="779"/>
            </a:lvl4pPr>
            <a:lvl5pPr marL="1583192" indent="0">
              <a:buNone/>
              <a:defRPr sz="779"/>
            </a:lvl5pPr>
            <a:lvl6pPr marL="1978990" indent="0">
              <a:buNone/>
              <a:defRPr sz="779"/>
            </a:lvl6pPr>
            <a:lvl7pPr marL="2374788" indent="0">
              <a:buNone/>
              <a:defRPr sz="779"/>
            </a:lvl7pPr>
            <a:lvl8pPr marL="2770586" indent="0">
              <a:buNone/>
              <a:defRPr sz="779"/>
            </a:lvl8pPr>
            <a:lvl9pPr marL="3166384" indent="0">
              <a:buNone/>
              <a:defRPr sz="77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2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1"/>
            <a:ext cx="11437344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12192000" cy="10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381221"/>
            <a:ext cx="11349038" cy="46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43979"/>
            <a:ext cx="9321800" cy="9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4793"/>
            <a:ext cx="711200" cy="35320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521"/>
            <a:ext cx="711200" cy="24463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12" b="1">
                <a:solidFill>
                  <a:srgbClr val="FFFFFF"/>
                </a:solidFill>
              </a:defRPr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0"/>
            <a:ext cx="0" cy="10939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1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5pPr>
      <a:lvl6pPr marL="395798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6pPr>
      <a:lvl7pPr marL="791596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7pPr>
      <a:lvl8pPr marL="1187394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8pPr>
      <a:lvl9pPr marL="1583192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9pPr>
    </p:titleStyle>
    <p:bodyStyle>
      <a:lvl1pPr marL="276234" indent="-276234" algn="l" rtl="0" eaLnBrk="1" fontAlgn="base" hangingPunct="1">
        <a:spcBef>
          <a:spcPts val="606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511">
          <a:solidFill>
            <a:schemeClr val="tx1"/>
          </a:solidFill>
          <a:latin typeface="+mn-lt"/>
          <a:ea typeface="+mn-ea"/>
          <a:cs typeface="+mn-cs"/>
        </a:defRPr>
      </a:lvl1pPr>
      <a:lvl2pPr marL="553843" indent="-236379" algn="l" rtl="0" eaLnBrk="1" fontAlgn="base" hangingPunct="1">
        <a:spcBef>
          <a:spcPts val="476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251">
          <a:solidFill>
            <a:schemeClr val="tx1"/>
          </a:solidFill>
          <a:latin typeface="+mn-lt"/>
        </a:defRPr>
      </a:lvl2pPr>
      <a:lvl3pPr marL="791596" indent="-197899" algn="l" rtl="0" eaLnBrk="1" fontAlgn="base" hangingPunct="1">
        <a:spcBef>
          <a:spcPts val="43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991">
          <a:solidFill>
            <a:schemeClr val="tx1"/>
          </a:solidFill>
          <a:latin typeface="+mn-lt"/>
        </a:defRPr>
      </a:lvl3pPr>
      <a:lvl4pPr marL="1187394" indent="-197899" algn="l" rtl="0" eaLnBrk="1" fontAlgn="base" hangingPunct="1">
        <a:spcBef>
          <a:spcPts val="346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731">
          <a:solidFill>
            <a:schemeClr val="tx1"/>
          </a:solidFill>
          <a:latin typeface="+mn-lt"/>
        </a:defRPr>
      </a:lvl4pPr>
      <a:lvl5pPr marL="1583192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chemeClr val="tx1"/>
          </a:solidFill>
          <a:latin typeface="+mn-lt"/>
        </a:defRPr>
      </a:lvl5pPr>
      <a:lvl6pPr marL="1978990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6pPr>
      <a:lvl7pPr marL="2374788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7pPr>
      <a:lvl8pPr marL="2770586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8pPr>
      <a:lvl9pPr marL="3166384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1pPr>
      <a:lvl2pPr marL="395798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2pPr>
      <a:lvl3pPr marL="791596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3pPr>
      <a:lvl4pPr marL="1187394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4pPr>
      <a:lvl5pPr marL="1583192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5pPr>
      <a:lvl6pPr marL="1978990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6pPr>
      <a:lvl7pPr marL="2374788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7pPr>
      <a:lvl8pPr marL="2770586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8pPr>
      <a:lvl9pPr marL="3166384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125592"/>
          </a:xfrm>
          <a:prstGeom prst="rect">
            <a:avLst/>
          </a:prstGeom>
          <a:solidFill>
            <a:srgbClr val="415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817563" y="1988683"/>
            <a:ext cx="10871200" cy="460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12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77B11-C6E3-4B84-BE37-3F7988D3565C}" type="datetimeFigureOut">
              <a:rPr lang="ru-RU"/>
              <a:pPr>
                <a:defRPr/>
              </a:pPr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12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165"/>
            <a:ext cx="12192000" cy="31884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19"/>
            <a:ext cx="711200" cy="493391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19"/>
            <a:ext cx="11404600" cy="4933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647"/>
            <a:ext cx="711200" cy="2432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12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E51BE-9787-4DAB-B344-310AE3CCE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1224367" y="4011794"/>
            <a:ext cx="3313113" cy="107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1" y="43979"/>
            <a:ext cx="6932613" cy="9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8363" y="0"/>
            <a:ext cx="0" cy="11255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4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63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5pPr>
      <a:lvl6pPr marL="395798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6pPr>
      <a:lvl7pPr marL="791596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7pPr>
      <a:lvl8pPr marL="1187394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8pPr>
      <a:lvl9pPr marL="1583192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9pPr>
    </p:titleStyle>
    <p:bodyStyle>
      <a:lvl1pPr marL="276234" indent="-276234" algn="l" rtl="0" eaLnBrk="1" fontAlgn="base" hangingPunct="1">
        <a:spcBef>
          <a:spcPts val="606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511" kern="1200">
          <a:solidFill>
            <a:schemeClr val="tx1"/>
          </a:solidFill>
          <a:latin typeface="+mn-lt"/>
          <a:ea typeface="+mn-ea"/>
          <a:cs typeface="+mn-cs"/>
        </a:defRPr>
      </a:lvl1pPr>
      <a:lvl2pPr marL="553843" indent="-236379" algn="l" rtl="0" eaLnBrk="1" fontAlgn="base" hangingPunct="1">
        <a:spcBef>
          <a:spcPts val="476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251" kern="1200">
          <a:solidFill>
            <a:schemeClr val="tx1"/>
          </a:solidFill>
          <a:latin typeface="+mn-lt"/>
          <a:ea typeface="+mn-ea"/>
          <a:cs typeface="+mn-cs"/>
        </a:defRPr>
      </a:lvl2pPr>
      <a:lvl3pPr marL="791596" indent="-197899" algn="l" rtl="0" eaLnBrk="1" fontAlgn="base" hangingPunct="1">
        <a:spcBef>
          <a:spcPts val="43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991" kern="1200">
          <a:solidFill>
            <a:schemeClr val="tx1"/>
          </a:solidFill>
          <a:latin typeface="+mn-lt"/>
          <a:ea typeface="+mn-ea"/>
          <a:cs typeface="+mn-cs"/>
        </a:defRPr>
      </a:lvl3pPr>
      <a:lvl4pPr marL="1187394" indent="-197899" algn="l" rtl="0" eaLnBrk="1" fontAlgn="base" hangingPunct="1">
        <a:spcBef>
          <a:spcPts val="346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583192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1820671" indent="-19789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150" indent="-19789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5629" indent="-19789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33107" indent="-19789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57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915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873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83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78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747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70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663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negovorova@kipk.ru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olyankina@kipk.ru" TargetMode="External"/><Relationship Id="rId2" Type="http://schemas.openxmlformats.org/officeDocument/2006/relationships/hyperlink" Target="mailto:propektor@kipk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udalov@kipk.ru" TargetMode="External"/><Relationship Id="rId4" Type="http://schemas.openxmlformats.org/officeDocument/2006/relationships/hyperlink" Target="mailto:negovorova@kipk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62526"/>
            <a:ext cx="2569945" cy="5895473"/>
          </a:xfrm>
          <a:prstGeom prst="rect">
            <a:avLst/>
          </a:prstGeom>
          <a:gradFill flip="none" rotWithShape="1">
            <a:gsLst>
              <a:gs pos="0">
                <a:srgbClr val="465560">
                  <a:shade val="30000"/>
                  <a:satMod val="115000"/>
                </a:srgbClr>
              </a:gs>
              <a:gs pos="50000">
                <a:srgbClr val="465560">
                  <a:shade val="67500"/>
                  <a:satMod val="115000"/>
                </a:srgbClr>
              </a:gs>
              <a:gs pos="100000">
                <a:srgbClr val="46556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44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9216" y="1260909"/>
            <a:ext cx="8470231" cy="3686476"/>
          </a:xfrm>
        </p:spPr>
        <p:txBody>
          <a:bodyPr>
            <a:normAutofit fontScale="90000"/>
          </a:bodyPr>
          <a:lstStyle/>
          <a:p>
            <a:pPr algn="r"/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ОБ ОЦЕНКЕ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ПРЕДМЕТНЫХ И МЕТОДИЧЕСКИХ КОМПЕТЕНЦИЙ УЧИТЕЛЕЙ</a:t>
            </a:r>
            <a:br>
              <a:rPr lang="ru-RU" sz="4900" dirty="0">
                <a:solidFill>
                  <a:srgbClr val="C00000"/>
                </a:solidFill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7707" y="4575609"/>
            <a:ext cx="9144000" cy="1974204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44535E"/>
                </a:solidFill>
              </a:rPr>
              <a:t>Андреева Светлана Юрьевна,  </a:t>
            </a:r>
          </a:p>
          <a:p>
            <a:pPr algn="r"/>
            <a:r>
              <a:rPr lang="ru-RU" dirty="0">
                <a:solidFill>
                  <a:srgbClr val="44535E"/>
                </a:solidFill>
              </a:rPr>
              <a:t>проректор КИПК,</a:t>
            </a:r>
          </a:p>
          <a:p>
            <a:pPr algn="r"/>
            <a:r>
              <a:rPr lang="ru-RU" dirty="0">
                <a:solidFill>
                  <a:srgbClr val="44535E"/>
                </a:solidFill>
              </a:rPr>
              <a:t>Неговорова Вера Александровна, </a:t>
            </a:r>
          </a:p>
          <a:p>
            <a:pPr algn="r"/>
            <a:r>
              <a:rPr lang="ru-RU" dirty="0">
                <a:solidFill>
                  <a:srgbClr val="44535E"/>
                </a:solidFill>
              </a:rPr>
              <a:t>региональный координатор процедуры оценки предметных и методических компетенций учителей в Красноярском крае, КИПК</a:t>
            </a:r>
          </a:p>
        </p:txBody>
      </p:sp>
      <p:pic>
        <p:nvPicPr>
          <p:cNvPr id="1026" name="Picture 2" descr="https://yt3.ggpht.com/a/AATXAJz-edpqYsbigIwbMdSaw4YEYvS1BmKNPiXPJvlO=s900-c-k-c0xffffffff-no-rj-m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10672" r="12927" b="11068"/>
          <a:stretch/>
        </p:blipFill>
        <p:spPr bwMode="auto">
          <a:xfrm>
            <a:off x="385010" y="1078447"/>
            <a:ext cx="1799924" cy="19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367815" y="0"/>
            <a:ext cx="28876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4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ИНСТРУМЕНТАРИЙ ОЦЕНКИ</a:t>
            </a:r>
            <a:r>
              <a:rPr lang="en-US" sz="3200" b="1" dirty="0"/>
              <a:t> </a:t>
            </a:r>
            <a:r>
              <a:rPr lang="ru-RU" sz="3200" b="1" dirty="0"/>
              <a:t>КОМПЕТЕНТНОСТИ УЧИТЕЛЕЙ</a:t>
            </a:r>
            <a:r>
              <a:rPr lang="en-US" sz="3200" b="1" dirty="0"/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02" y="1023692"/>
            <a:ext cx="11973983" cy="576996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БЛОК 3.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ОЦЕНИВАНИЕ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Объекты контроля: </a:t>
            </a:r>
            <a:endParaRPr lang="ru-RU" sz="2000" dirty="0"/>
          </a:p>
          <a:p>
            <a:r>
              <a:rPr lang="ru-RU" sz="1800" dirty="0"/>
              <a:t>знание путей достижения образовательных результатов и способы оценки результатов обучения владение формами и методами обучения, в том числе выходящими за рамки учебных занятий: проектная деятельность, лабораторные эксперименты, полевая практика и т.п. </a:t>
            </a:r>
          </a:p>
          <a:p>
            <a:r>
              <a:rPr lang="ru-RU" sz="1800" dirty="0"/>
              <a:t>умение объективно оценивать знания обучающихся на основе тестирования и других методов контроля в соответствии с реальными учебными возможностями детей </a:t>
            </a:r>
          </a:p>
          <a:p>
            <a:pPr marL="0" indent="0">
              <a:buNone/>
            </a:pPr>
            <a:endParaRPr lang="ru-RU" sz="2000" b="1" i="1" dirty="0"/>
          </a:p>
          <a:p>
            <a:pPr marL="0" indent="0">
              <a:buNone/>
            </a:pPr>
            <a:r>
              <a:rPr lang="ru-RU" sz="2000" b="1" i="1" dirty="0"/>
              <a:t>Модели оценки объектов контроля</a:t>
            </a:r>
            <a:r>
              <a:rPr lang="ru-RU" sz="2000" b="1" dirty="0"/>
              <a:t>: </a:t>
            </a:r>
            <a:endParaRPr lang="ru-RU" sz="2000" dirty="0"/>
          </a:p>
          <a:p>
            <a:r>
              <a:rPr lang="ru-RU" sz="1800" dirty="0"/>
              <a:t>оценка результатов оценивания развернутых ответов обучающихся по стандартизированным критериям; </a:t>
            </a:r>
          </a:p>
          <a:p>
            <a:r>
              <a:rPr lang="ru-RU" sz="1800" dirty="0"/>
              <a:t>анализ ошибок. </a:t>
            </a:r>
          </a:p>
          <a:p>
            <a:pPr marL="0" indent="0">
              <a:buNone/>
            </a:pPr>
            <a:endParaRPr lang="ru-RU" sz="2000" b="1" i="1" dirty="0"/>
          </a:p>
          <a:p>
            <a:pPr marL="0" indent="0">
              <a:buNone/>
            </a:pPr>
            <a:r>
              <a:rPr lang="ru-RU" sz="2000" b="1" i="1" dirty="0"/>
              <a:t>Общие подходы к оцениванию</a:t>
            </a:r>
            <a:r>
              <a:rPr lang="ru-RU" sz="2000" b="1" dirty="0"/>
              <a:t>: </a:t>
            </a:r>
            <a:endParaRPr lang="ru-RU" sz="2000" dirty="0"/>
          </a:p>
          <a:p>
            <a:r>
              <a:rPr lang="ru-RU" sz="1800" dirty="0"/>
              <a:t>оценивается точность следования стандартизированным критериям оценивания; </a:t>
            </a:r>
          </a:p>
          <a:p>
            <a:r>
              <a:rPr lang="ru-RU" sz="1800" dirty="0"/>
              <a:t>оценивается точность идентификации и интерпретации ошибок в ответе обучающегося.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840" y="688684"/>
            <a:ext cx="1015998" cy="1098593"/>
          </a:xfrm>
          <a:prstGeom prst="rect">
            <a:avLst/>
          </a:prstGeom>
          <a:ln w="38100">
            <a:solidFill>
              <a:srgbClr val="4E606C"/>
            </a:solidFill>
          </a:ln>
        </p:spPr>
      </p:pic>
    </p:spTree>
    <p:extLst>
      <p:ext uri="{BB962C8B-B14F-4D97-AF65-F5344CB8AC3E}">
        <p14:creationId xmlns:p14="http://schemas.microsoft.com/office/powerpoint/2010/main" val="246817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ИНСТРУМЕНТАРИЙ ДЛЯ 1 ЭТАПА (МЕТОДИСТЫ)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950" y="1381221"/>
            <a:ext cx="11438888" cy="5120063"/>
          </a:xfrm>
        </p:spPr>
        <p:txBody>
          <a:bodyPr/>
          <a:lstStyle/>
          <a:p>
            <a:r>
              <a:rPr lang="ru-RU" sz="1800" dirty="0"/>
              <a:t>Подобрать материал ровно на урок по теме для «сильного» класса и для «слабого» класса, обосновать выбор </a:t>
            </a:r>
          </a:p>
          <a:p>
            <a:r>
              <a:rPr lang="ru-RU" sz="1800" dirty="0"/>
              <a:t>Спланировать несколько тем крупного раздела для «сильных» и для «слабых» обучающихся, обосновать выбор </a:t>
            </a:r>
          </a:p>
          <a:p>
            <a:r>
              <a:rPr lang="ru-RU" sz="1800" dirty="0"/>
              <a:t>Сформулировать возможные результаты урока по теме для слабого и для сильного учеников и предложить учебный материал для достижения этих результатов (перечислить теоретические пункты, кратко описать 3-4 модели заданий) </a:t>
            </a:r>
          </a:p>
          <a:p>
            <a:r>
              <a:rPr lang="ru-RU" sz="1800" dirty="0"/>
              <a:t>Сравнить два предметных метода или подхода, используемые в реальной жизни или профессиональной деятельности. Объяснить зоны применимости и/или преимущества </a:t>
            </a:r>
          </a:p>
          <a:p>
            <a:r>
              <a:rPr lang="ru-RU" sz="1800" dirty="0"/>
              <a:t>Описать и обосновать особые условия для учащегося с ОВЗ </a:t>
            </a:r>
          </a:p>
          <a:p>
            <a:r>
              <a:rPr lang="ru-RU" sz="1800" dirty="0"/>
              <a:t>Найти ошибки в решении или ответе, объяснить, в чем они состоят, предложить способ отработки </a:t>
            </a:r>
          </a:p>
          <a:p>
            <a:r>
              <a:rPr lang="ru-RU" sz="1800" dirty="0"/>
              <a:t>Оценить развернутый ответ по стандартизированным критериям </a:t>
            </a:r>
          </a:p>
          <a:p>
            <a:r>
              <a:rPr lang="ru-RU" sz="1800" dirty="0"/>
              <a:t>По заданным таблицам процентов выполнения заданий (ВПР) двумя классами провести сравнение качества подготовки обучающихся в этих классах, выявить типичные ошибки и предложить пути отработки в каждом классе, дать рекомендации по индивидуализации работы в каждом классе </a:t>
            </a:r>
          </a:p>
          <a:p>
            <a:r>
              <a:rPr lang="ru-RU" sz="1800" dirty="0"/>
              <a:t>Объяснить появление типовых ошибок на экзаменах (на основе вееров ЕГЭ или ОГЭ)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840" y="688684"/>
            <a:ext cx="1015998" cy="1098593"/>
          </a:xfrm>
          <a:prstGeom prst="rect">
            <a:avLst/>
          </a:prstGeom>
          <a:ln w="38100">
            <a:solidFill>
              <a:srgbClr val="4E606C"/>
            </a:solidFill>
          </a:ln>
        </p:spPr>
      </p:pic>
    </p:spTree>
    <p:extLst>
      <p:ext uri="{BB962C8B-B14F-4D97-AF65-F5344CB8AC3E}">
        <p14:creationId xmlns:p14="http://schemas.microsoft.com/office/powerpoint/2010/main" val="323489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ИНСТРУМЕНТАРИЙ ДЛЯ 2 ЭТАПА (УЧИТЕЛЯ)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950" y="1381221"/>
            <a:ext cx="11349038" cy="48841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2000" dirty="0"/>
              <a:t>Выполнить задания школьного типа </a:t>
            </a:r>
          </a:p>
          <a:p>
            <a:r>
              <a:rPr lang="ru-RU" sz="2000" dirty="0"/>
              <a:t>Расположить несколько тем в порядке их изучения и обосновать порядок </a:t>
            </a:r>
          </a:p>
          <a:p>
            <a:r>
              <a:rPr lang="ru-RU" sz="2000" dirty="0"/>
              <a:t>Подобрать материал ровно на урок по теме для сильного класса и для слабого класса, обосновать выбор </a:t>
            </a:r>
          </a:p>
          <a:p>
            <a:r>
              <a:rPr lang="ru-RU" sz="2000" dirty="0"/>
              <a:t>Разъяснить один и тот же материал для слабого и для сильного учеников </a:t>
            </a:r>
          </a:p>
          <a:p>
            <a:r>
              <a:rPr lang="ru-RU" sz="2000" dirty="0"/>
              <a:t>Предложить учебный материал для достижения определенного умения (перечислить теоретические пункты, кратко описать 3-4 модели заданий) </a:t>
            </a:r>
          </a:p>
          <a:p>
            <a:r>
              <a:rPr lang="ru-RU" sz="2000" dirty="0"/>
              <a:t>Найти ошибки в решении или ответе, объяснить, в чем они состоят, предложить способ отработки </a:t>
            </a:r>
          </a:p>
          <a:p>
            <a:r>
              <a:rPr lang="ru-RU" sz="2000" dirty="0"/>
              <a:t>Оценить развернутый ответ по стандартизированным критериям </a:t>
            </a:r>
          </a:p>
          <a:p>
            <a:r>
              <a:rPr lang="ru-RU" sz="2000" dirty="0"/>
              <a:t>По заданной таблице на один класс процентов выполнения заданий (ВПР) выявить типичные ошибки, предложить пути отработки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407250"/>
            <a:ext cx="1015998" cy="1098593"/>
          </a:xfrm>
          <a:prstGeom prst="rect">
            <a:avLst/>
          </a:prstGeom>
          <a:ln w="38100">
            <a:solidFill>
              <a:srgbClr val="4E606C"/>
            </a:solidFill>
          </a:ln>
        </p:spPr>
      </p:pic>
    </p:spTree>
    <p:extLst>
      <p:ext uri="{BB962C8B-B14F-4D97-AF65-F5344CB8AC3E}">
        <p14:creationId xmlns:p14="http://schemas.microsoft.com/office/powerpoint/2010/main" val="148757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EA40E86-1113-419C-8245-AD5DC5C6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01033"/>
              </p:ext>
            </p:extLst>
          </p:nvPr>
        </p:nvGraphicFramePr>
        <p:xfrm>
          <a:off x="1850873" y="1794155"/>
          <a:ext cx="8177382" cy="424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155">
                  <a:extLst>
                    <a:ext uri="{9D8B030D-6E8A-4147-A177-3AD203B41FA5}">
                      <a16:colId xmlns:a16="http://schemas.microsoft.com/office/drawing/2014/main" val="2490214171"/>
                    </a:ext>
                  </a:extLst>
                </a:gridCol>
                <a:gridCol w="2596495">
                  <a:extLst>
                    <a:ext uri="{9D8B030D-6E8A-4147-A177-3AD203B41FA5}">
                      <a16:colId xmlns:a16="http://schemas.microsoft.com/office/drawing/2014/main" val="1172226198"/>
                    </a:ext>
                  </a:extLst>
                </a:gridCol>
                <a:gridCol w="2853732">
                  <a:extLst>
                    <a:ext uri="{9D8B030D-6E8A-4147-A177-3AD203B41FA5}">
                      <a16:colId xmlns:a16="http://schemas.microsoft.com/office/drawing/2014/main" val="673011375"/>
                    </a:ext>
                  </a:extLst>
                </a:gridCol>
              </a:tblGrid>
              <a:tr h="59763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УЧИТЕЛЯ – МЕТОДИСТЫ </a:t>
                      </a:r>
                    </a:p>
                    <a:p>
                      <a:pPr algn="ctr"/>
                      <a:r>
                        <a:rPr lang="ru-RU" dirty="0"/>
                        <a:t>1 к 100  (чел)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УЧИТЕЛЯ-СЛУШАТЕЛИ  </a:t>
                      </a:r>
                    </a:p>
                    <a:p>
                      <a:pPr algn="ctr"/>
                      <a:r>
                        <a:rPr lang="ru-RU" dirty="0"/>
                        <a:t>6% (чел)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837638"/>
                  </a:ext>
                </a:extLst>
              </a:tr>
              <a:tr h="349716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607448"/>
                  </a:ext>
                </a:extLst>
              </a:tr>
              <a:tr h="349716">
                <a:tc>
                  <a:txBody>
                    <a:bodyPr/>
                    <a:lstStyle/>
                    <a:p>
                      <a:r>
                        <a:rPr lang="ru-RU" dirty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742542"/>
                  </a:ext>
                </a:extLst>
              </a:tr>
              <a:tr h="349716">
                <a:tc>
                  <a:txBody>
                    <a:bodyPr/>
                    <a:lstStyle/>
                    <a:p>
                      <a:r>
                        <a:rPr lang="ru-RU" dirty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14671"/>
                  </a:ext>
                </a:extLst>
              </a:tr>
              <a:tr h="349716">
                <a:tc>
                  <a:txBody>
                    <a:bodyPr/>
                    <a:lstStyle/>
                    <a:p>
                      <a:r>
                        <a:rPr lang="ru-RU" dirty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624241"/>
                  </a:ext>
                </a:extLst>
              </a:tr>
              <a:tr h="349716"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556321"/>
                  </a:ext>
                </a:extLst>
              </a:tr>
              <a:tr h="349716">
                <a:tc>
                  <a:txBody>
                    <a:bodyPr/>
                    <a:lstStyle/>
                    <a:p>
                      <a:r>
                        <a:rPr lang="ru-RU" dirty="0"/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589822"/>
                  </a:ext>
                </a:extLst>
              </a:tr>
              <a:tr h="349716">
                <a:tc>
                  <a:txBody>
                    <a:bodyPr/>
                    <a:lstStyle/>
                    <a:p>
                      <a:r>
                        <a:rPr lang="ru-RU" dirty="0"/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606320"/>
                  </a:ext>
                </a:extLst>
              </a:tr>
              <a:tr h="349716">
                <a:tc>
                  <a:txBody>
                    <a:bodyPr/>
                    <a:lstStyle/>
                    <a:p>
                      <a:r>
                        <a:rPr lang="ru-RU" dirty="0"/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477160"/>
                  </a:ext>
                </a:extLst>
              </a:tr>
              <a:tr h="504397">
                <a:tc>
                  <a:txBody>
                    <a:bodyPr/>
                    <a:lstStyle/>
                    <a:p>
                      <a:r>
                        <a:rPr lang="ru-RU" dirty="0"/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73746"/>
                  </a:ext>
                </a:extLst>
              </a:tr>
              <a:tr h="349716"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Всего: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0937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8CCBE9D-3168-4069-BD3A-ADA8D04CDF59}"/>
              </a:ext>
            </a:extLst>
          </p:cNvPr>
          <p:cNvSpPr txBox="1"/>
          <p:nvPr/>
        </p:nvSpPr>
        <p:spPr>
          <a:xfrm>
            <a:off x="1280160" y="1261872"/>
            <a:ext cx="909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Ориентировочные цифры на край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73E0F3C-C2DC-4552-AE6A-FDD9C5EEB5E8}"/>
              </a:ext>
            </a:extLst>
          </p:cNvPr>
          <p:cNvSpPr txBox="1">
            <a:spLocks/>
          </p:cNvSpPr>
          <p:nvPr/>
        </p:nvSpPr>
        <p:spPr bwMode="auto">
          <a:xfrm>
            <a:off x="2711450" y="0"/>
            <a:ext cx="9321800" cy="9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24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24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24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24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24">
                <a:solidFill>
                  <a:schemeClr val="bg1"/>
                </a:solidFill>
                <a:latin typeface="Calibri" pitchFamily="34" charset="0"/>
              </a:defRPr>
            </a:lvl5pPr>
            <a:lvl6pPr marL="395798" algn="l" rtl="0" eaLnBrk="1" fontAlgn="base" hangingPunct="1">
              <a:spcBef>
                <a:spcPct val="0"/>
              </a:spcBef>
              <a:spcAft>
                <a:spcPct val="0"/>
              </a:spcAft>
              <a:defRPr sz="3463">
                <a:solidFill>
                  <a:schemeClr val="bg1"/>
                </a:solidFill>
                <a:latin typeface="Optima Cyr"/>
              </a:defRPr>
            </a:lvl6pPr>
            <a:lvl7pPr marL="791596" algn="l" rtl="0" eaLnBrk="1" fontAlgn="base" hangingPunct="1">
              <a:spcBef>
                <a:spcPct val="0"/>
              </a:spcBef>
              <a:spcAft>
                <a:spcPct val="0"/>
              </a:spcAft>
              <a:defRPr sz="3463">
                <a:solidFill>
                  <a:schemeClr val="bg1"/>
                </a:solidFill>
                <a:latin typeface="Optima Cyr"/>
              </a:defRPr>
            </a:lvl7pPr>
            <a:lvl8pPr marL="1187394" algn="l" rtl="0" eaLnBrk="1" fontAlgn="base" hangingPunct="1">
              <a:spcBef>
                <a:spcPct val="0"/>
              </a:spcBef>
              <a:spcAft>
                <a:spcPct val="0"/>
              </a:spcAft>
              <a:defRPr sz="3463">
                <a:solidFill>
                  <a:schemeClr val="bg1"/>
                </a:solidFill>
                <a:latin typeface="Optima Cyr"/>
              </a:defRPr>
            </a:lvl8pPr>
            <a:lvl9pPr marL="1583192" algn="l" rtl="0" eaLnBrk="1" fontAlgn="base" hangingPunct="1">
              <a:spcBef>
                <a:spcPct val="0"/>
              </a:spcBef>
              <a:spcAft>
                <a:spcPct val="0"/>
              </a:spcAft>
              <a:defRPr sz="3463">
                <a:solidFill>
                  <a:schemeClr val="bg1"/>
                </a:solidFill>
                <a:latin typeface="Optima Cyr"/>
              </a:defRPr>
            </a:lvl9pPr>
          </a:lstStyle>
          <a:p>
            <a:r>
              <a:rPr lang="ru-RU" sz="3600" b="1" kern="0" dirty="0"/>
              <a:t>ОБЪЕМЫ</a:t>
            </a:r>
          </a:p>
        </p:txBody>
      </p:sp>
    </p:spTree>
    <p:extLst>
      <p:ext uri="{BB962C8B-B14F-4D97-AF65-F5344CB8AC3E}">
        <p14:creationId xmlns:p14="http://schemas.microsoft.com/office/powerpoint/2010/main" val="343261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8CCBE9D-3168-4069-BD3A-ADA8D04CDF59}"/>
              </a:ext>
            </a:extLst>
          </p:cNvPr>
          <p:cNvSpPr txBox="1"/>
          <p:nvPr/>
        </p:nvSpPr>
        <p:spPr>
          <a:xfrm>
            <a:off x="8711921" y="2075790"/>
            <a:ext cx="2813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E606C"/>
                </a:solidFill>
              </a:rPr>
              <a:t>успешно прошли оценку 25 чел. в ноябре,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E606C"/>
                </a:solidFill>
              </a:rPr>
              <a:t>приняты на оценивание работы от 63 чел. в марте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B48608-0F76-463D-AF72-4E4B857E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3979"/>
            <a:ext cx="9321800" cy="912568"/>
          </a:xfrm>
        </p:spPr>
        <p:txBody>
          <a:bodyPr/>
          <a:lstStyle/>
          <a:p>
            <a:r>
              <a:rPr lang="ru-RU" sz="3600" b="1" dirty="0"/>
              <a:t>ИМЕЮЩИЙСЯ РЕСУРС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6E976D5-288D-49D2-A7B8-673D400940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8858" y="1552715"/>
          <a:ext cx="7350887" cy="4693021"/>
        </p:xfrm>
        <a:graphic>
          <a:graphicData uri="http://schemas.openxmlformats.org/drawingml/2006/table">
            <a:tbl>
              <a:tblPr/>
              <a:tblGrid>
                <a:gridCol w="382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Муниципалитет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Успешно прошли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оценку квалификации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Березовский район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1 -био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Ачинск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мат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Железногорск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1-мат; 1-био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Зеленогорск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–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Красноярск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4-р/яз; 2-хим; 3-мат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Лесосибирск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1-био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Назарово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1-мат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Норильск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1—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Сосновоборск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1-р/яз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Емельяновский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1-физ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Идринский район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1-р/яз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Каратузский район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–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/яз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Назаровский район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1-физ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Рыбинский район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1-р/яз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Северо-Енисейский район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1-мат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9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Сухобузимский район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1-р/яз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29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411AFC-81FB-4081-903F-327FC606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4450"/>
            <a:ext cx="9321800" cy="912813"/>
          </a:xfrm>
        </p:spPr>
        <p:txBody>
          <a:bodyPr/>
          <a:lstStyle/>
          <a:p>
            <a:r>
              <a:rPr lang="ru-RU" sz="3600" b="1" dirty="0"/>
              <a:t>СРОКИ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24EA3-2038-483A-9537-EDDC59BAD740}"/>
              </a:ext>
            </a:extLst>
          </p:cNvPr>
          <p:cNvSpPr txBox="1"/>
          <p:nvPr/>
        </p:nvSpPr>
        <p:spPr>
          <a:xfrm>
            <a:off x="321547" y="1979525"/>
            <a:ext cx="7908053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>
                <a:solidFill>
                  <a:srgbClr val="4E606C"/>
                </a:solidFill>
              </a:rPr>
              <a:t>Списки учителей – методистов (форма 1)</a:t>
            </a:r>
          </a:p>
          <a:p>
            <a:pPr>
              <a:lnSpc>
                <a:spcPct val="200000"/>
              </a:lnSpc>
            </a:pPr>
            <a:r>
              <a:rPr lang="ru-RU" sz="2400" b="1" dirty="0">
                <a:solidFill>
                  <a:srgbClr val="4E606C"/>
                </a:solidFill>
              </a:rPr>
              <a:t>Списки учителей – слушателей программы ПК (форма 2)</a:t>
            </a:r>
          </a:p>
          <a:p>
            <a:pPr>
              <a:lnSpc>
                <a:spcPct val="200000"/>
              </a:lnSpc>
            </a:pPr>
            <a:r>
              <a:rPr lang="ru-RU" sz="2400" b="1" dirty="0">
                <a:solidFill>
                  <a:srgbClr val="4E606C"/>
                </a:solidFill>
              </a:rPr>
              <a:t>Контактное лицо в муниципалитете (форма 3)</a:t>
            </a:r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851D3E86-C015-47CA-80D9-73D1CC4B9CCF}"/>
              </a:ext>
            </a:extLst>
          </p:cNvPr>
          <p:cNvSpPr/>
          <p:nvPr/>
        </p:nvSpPr>
        <p:spPr>
          <a:xfrm>
            <a:off x="7812594" y="2000071"/>
            <a:ext cx="743578" cy="230832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CDBAE2-3AE5-4D24-BC20-E5D4F07947FF}"/>
              </a:ext>
            </a:extLst>
          </p:cNvPr>
          <p:cNvSpPr txBox="1"/>
          <p:nvPr/>
        </p:nvSpPr>
        <p:spPr>
          <a:xfrm>
            <a:off x="8596365" y="2000071"/>
            <a:ext cx="3070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E95E40"/>
                </a:solidFill>
              </a:rPr>
              <a:t>к 13 апреля на </a:t>
            </a:r>
            <a:r>
              <a:rPr lang="ru-RU" sz="2400" b="1" dirty="0" err="1">
                <a:solidFill>
                  <a:srgbClr val="E95E40"/>
                </a:solidFill>
              </a:rPr>
              <a:t>эл.адрес</a:t>
            </a:r>
            <a:r>
              <a:rPr lang="ru-RU" sz="2400" b="1" dirty="0">
                <a:solidFill>
                  <a:srgbClr val="E95E40"/>
                </a:solidFill>
              </a:rPr>
              <a:t> </a:t>
            </a:r>
            <a:r>
              <a:rPr lang="en-US" sz="2400" b="1" dirty="0">
                <a:solidFill>
                  <a:srgbClr val="E95E4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negovorova@kipk.ru</a:t>
            </a:r>
            <a:endParaRPr lang="ru-RU" sz="2400" b="1" dirty="0">
              <a:solidFill>
                <a:srgbClr val="E95E40"/>
              </a:solidFill>
            </a:endParaRPr>
          </a:p>
          <a:p>
            <a:endParaRPr lang="ru-RU" sz="2400" b="1" dirty="0">
              <a:solidFill>
                <a:srgbClr val="E95E40"/>
              </a:solidFill>
            </a:endParaRPr>
          </a:p>
          <a:p>
            <a:pPr algn="ctr"/>
            <a:r>
              <a:rPr lang="ru-RU" sz="2400" b="1" dirty="0">
                <a:solidFill>
                  <a:srgbClr val="E95E40"/>
                </a:solidFill>
              </a:rPr>
              <a:t>(заверенные сканы </a:t>
            </a:r>
            <a:endParaRPr lang="en-US" sz="2400" b="1" dirty="0">
              <a:solidFill>
                <a:srgbClr val="E95E40"/>
              </a:solidFill>
            </a:endParaRPr>
          </a:p>
          <a:p>
            <a:pPr algn="ctr"/>
            <a:r>
              <a:rPr lang="ru-RU" sz="2400" b="1" dirty="0">
                <a:solidFill>
                  <a:srgbClr val="E95E40"/>
                </a:solidFill>
              </a:rPr>
              <a:t>и в формате </a:t>
            </a:r>
            <a:r>
              <a:rPr lang="en-US" sz="2400" b="1" dirty="0">
                <a:solidFill>
                  <a:srgbClr val="E95E40"/>
                </a:solidFill>
              </a:rPr>
              <a:t>word)</a:t>
            </a:r>
            <a:endParaRPr lang="ru-RU" sz="2400" b="1" dirty="0">
              <a:solidFill>
                <a:srgbClr val="E95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3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70614" y="2721381"/>
            <a:ext cx="3292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75762"/>
                </a:solidFill>
              </a:rPr>
              <a:t>СПАСИБО </a:t>
            </a:r>
          </a:p>
          <a:p>
            <a:r>
              <a:rPr lang="ru-RU" sz="3600" b="1" dirty="0">
                <a:solidFill>
                  <a:srgbClr val="475762"/>
                </a:solidFill>
              </a:rPr>
              <a:t>ЗА ВНИМАНИЕ!</a:t>
            </a:r>
          </a:p>
        </p:txBody>
      </p:sp>
      <p:pic>
        <p:nvPicPr>
          <p:cNvPr id="1026" name="Picture 2" descr="https://im0-tub-ru.yandex.net/i?id=a893bf91a56769c27539df4f6fffb2eb-l&amp;ref=rim&amp;n=13&amp;w=1080&amp;h=1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52"/>
            <a:ext cx="6868160" cy="6842722"/>
          </a:xfrm>
          <a:prstGeom prst="rect">
            <a:avLst/>
          </a:prstGeom>
          <a:noFill/>
          <a:ln w="57150">
            <a:solidFill>
              <a:srgbClr val="4E60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0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11450" y="-16981"/>
            <a:ext cx="9321800" cy="912568"/>
          </a:xfrm>
        </p:spPr>
        <p:txBody>
          <a:bodyPr/>
          <a:lstStyle/>
          <a:p>
            <a:r>
              <a:rPr lang="ru-RU" sz="3600" b="1" dirty="0"/>
              <a:t>ПЛАН ВЫСТУПЛЕНИЯ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21481" y="2289387"/>
            <a:ext cx="11349038" cy="218778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3200" dirty="0"/>
              <a:t>1. О построении единой системы научно-методического сопровождения (НМС) педагогических и управленческих кадров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3200" dirty="0"/>
              <a:t>2. Ресурсы системы НМС: имеющиеся и возможные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3200" dirty="0"/>
              <a:t>3. Алгоритм действий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3013" y="291722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73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СИСТЕМА НМС: ЛОГИКА ПОСТРОЕНИЯ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4592320" y="3779049"/>
            <a:ext cx="3007360" cy="2533227"/>
          </a:xfrm>
          <a:prstGeom prst="leftRightUpArrow">
            <a:avLst/>
          </a:prstGeom>
          <a:solidFill>
            <a:srgbClr val="E95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354012" y="3488267"/>
            <a:ext cx="3713878" cy="2824009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Методическая деятельность 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Диагностика профессиональных дефицитов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Сопровождение ИОМ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4202828" y="1089967"/>
            <a:ext cx="3816799" cy="2767445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2. Управление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Мониторинг региональных и муниципальных механизмов управления. Направление: Система обеспечения профессионального развития педагогических работников</a:t>
            </a:r>
          </a:p>
          <a:p>
            <a:pPr algn="just"/>
            <a:endParaRPr lang="ru-RU" sz="1600" i="1" dirty="0">
              <a:solidFill>
                <a:schemeClr val="tx1"/>
              </a:solidFill>
            </a:endParaRPr>
          </a:p>
          <a:p>
            <a:pPr algn="just"/>
            <a:r>
              <a:rPr lang="ru-RU" sz="1600" i="1" dirty="0">
                <a:solidFill>
                  <a:schemeClr val="tx1"/>
                </a:solidFill>
              </a:rPr>
              <a:t>Показатель: по организации выявления профессиональных дефицитов педагогических работников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8154566" y="3549226"/>
            <a:ext cx="3878684" cy="2763049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3. Подготовка ресурса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Федеральные «методисты» (</a:t>
            </a:r>
            <a:r>
              <a:rPr lang="ru-RU" dirty="0" err="1">
                <a:solidFill>
                  <a:schemeClr val="tx1"/>
                </a:solidFill>
              </a:rPr>
              <a:t>уч.предмет</a:t>
            </a:r>
            <a:r>
              <a:rPr lang="ru-RU" dirty="0">
                <a:solidFill>
                  <a:schemeClr val="tx1"/>
                </a:solidFill>
              </a:rPr>
              <a:t> и методика)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Возможности для диагностики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Программа обучения под  выявленные дефициты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678399" y="3859105"/>
            <a:ext cx="352865" cy="3285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5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ОСНОВАНИЯ ДЛЯ ПЛАНИРОВАНИЯ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137921" y="1463040"/>
            <a:ext cx="4206240" cy="459909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Федеральные  «методисты»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Норма: 1 на 100 педагогов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Учесть существующий ресурс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Учесть образовательные результаты обучающихся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Необязательно по всем предметам в каждом муниципалитете - </a:t>
            </a:r>
            <a:r>
              <a:rPr lang="ru-RU" dirty="0">
                <a:solidFill>
                  <a:srgbClr val="C00000"/>
                </a:solidFill>
              </a:rPr>
              <a:t>пробы построения сети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Найти лучшего (возможна помощь за федеральные деньги)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Попробовать себя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17172" y="1463040"/>
            <a:ext cx="4254819" cy="459909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+mn-lt"/>
              </a:rPr>
              <a:t>Учителя</a:t>
            </a:r>
          </a:p>
          <a:p>
            <a:pPr marL="0" indent="0" algn="ctr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kern="1200" dirty="0">
                <a:solidFill>
                  <a:schemeClr val="tx1"/>
                </a:solidFill>
                <a:latin typeface="+mn-lt"/>
                <a:cs typeface="+mn-cs"/>
              </a:rPr>
              <a:t>Норма: 6%: русский язык, математика, физика, химия, биология, география, история, обществознание, литература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kern="1200" dirty="0">
                <a:solidFill>
                  <a:schemeClr val="tx1"/>
                </a:solidFill>
                <a:latin typeface="+mn-lt"/>
                <a:cs typeface="+mn-cs"/>
              </a:rPr>
              <a:t>Преимущественно: ШНОР+ если есть проблемы с результатами – предварительная диагностика показывает проблемы в ПРЕДМЕТНОЙ и МЕТОДИЧЕСКОЙ области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kern="1200" dirty="0">
                <a:solidFill>
                  <a:schemeClr val="tx1"/>
                </a:solidFill>
                <a:latin typeface="+mn-lt"/>
                <a:cs typeface="+mn-cs"/>
              </a:rPr>
              <a:t>Есть задача на обучение!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kern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kern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kern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kern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kern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kern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kern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1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КОМАНДА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 </a:t>
            </a:r>
            <a:r>
              <a:rPr lang="ru-RU" sz="2000" b="1" dirty="0"/>
              <a:t>Догиль Марина Борисовна </a:t>
            </a:r>
            <a:r>
              <a:rPr lang="ru-RU" sz="2000" dirty="0"/>
              <a:t>(МОКК) – куратор</a:t>
            </a: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ru-RU" sz="2000" b="1" dirty="0"/>
              <a:t>Андреева Светлана Юрьевна </a:t>
            </a:r>
            <a:r>
              <a:rPr lang="ru-RU" sz="2000" dirty="0"/>
              <a:t>(ККИПК) – содержательные и организационные вопросы, </a:t>
            </a:r>
            <a:r>
              <a:rPr lang="en-US" sz="20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propektor@kipk.ru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 </a:t>
            </a:r>
            <a:r>
              <a:rPr lang="ru-RU" sz="2000" b="1" dirty="0"/>
              <a:t>Солянкина Наталья Леонидовна </a:t>
            </a:r>
            <a:r>
              <a:rPr lang="ru-RU" sz="2000" dirty="0"/>
              <a:t>(КК ИПК) – содержательные и  организационные вопросы,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solyankina@kipk.ru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 </a:t>
            </a:r>
            <a:r>
              <a:rPr lang="ru-RU" sz="2000" b="1" dirty="0"/>
              <a:t>Неговорова Вера Александровна </a:t>
            </a:r>
            <a:r>
              <a:rPr lang="ru-RU" sz="2000" dirty="0"/>
              <a:t>(КК ИПК) – вопросы по рассылке информации, </a:t>
            </a:r>
            <a:r>
              <a:rPr lang="en-US" sz="20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negovorova@kipk.ru</a:t>
            </a:r>
            <a:endParaRPr lang="ru-RU" sz="2000" dirty="0">
              <a:solidFill>
                <a:srgbClr val="C00000"/>
              </a:solidFill>
            </a:endParaRP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/>
              <a:t>Удалов Василий Аркадьевич </a:t>
            </a:r>
            <a:r>
              <a:rPr lang="ru-RU" sz="2000" dirty="0"/>
              <a:t>(КК ИПК)  - техническая поддержка процедур оценки </a:t>
            </a:r>
            <a:r>
              <a:rPr lang="en-US" sz="20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udalov@kipk.ru</a:t>
            </a:r>
            <a:endParaRPr lang="en-US" sz="2000" dirty="0">
              <a:solidFill>
                <a:srgbClr val="C00000"/>
              </a:solidFill>
            </a:endParaRP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862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35DEFB0-BC55-4B7E-85A1-D5BC88529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676367"/>
              </p:ext>
            </p:extLst>
          </p:nvPr>
        </p:nvGraphicFramePr>
        <p:xfrm>
          <a:off x="559323" y="2196444"/>
          <a:ext cx="10774837" cy="225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4C16E93-0404-40B8-92E9-7C6B2895B96A}"/>
              </a:ext>
            </a:extLst>
          </p:cNvPr>
          <p:cNvSpPr txBox="1"/>
          <p:nvPr/>
        </p:nvSpPr>
        <p:spPr>
          <a:xfrm>
            <a:off x="4418028" y="1989056"/>
            <a:ext cx="335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июнь/сентябрь 2021 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994F0C-8E60-4252-85BA-F10A98852BCA}"/>
              </a:ext>
            </a:extLst>
          </p:cNvPr>
          <p:cNvSpPr txBox="1"/>
          <p:nvPr/>
        </p:nvSpPr>
        <p:spPr>
          <a:xfrm>
            <a:off x="1095865" y="2018901"/>
            <a:ext cx="186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май 2021 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13E34-7D5B-4D97-8EAC-8436A2DC95E4}"/>
              </a:ext>
            </a:extLst>
          </p:cNvPr>
          <p:cNvSpPr txBox="1"/>
          <p:nvPr/>
        </p:nvSpPr>
        <p:spPr>
          <a:xfrm>
            <a:off x="9400094" y="2018901"/>
            <a:ext cx="136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2021 г.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E429083-4298-4E8F-935E-8508E685025E}"/>
              </a:ext>
            </a:extLst>
          </p:cNvPr>
          <p:cNvSpPr/>
          <p:nvPr/>
        </p:nvSpPr>
        <p:spPr>
          <a:xfrm>
            <a:off x="559323" y="4606559"/>
            <a:ext cx="2843753" cy="1285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Участники оценки в ноябре и марте</a:t>
            </a:r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id="{858ECF82-F160-4E07-8DF0-2CB8DEC0970A}"/>
              </a:ext>
            </a:extLst>
          </p:cNvPr>
          <p:cNvSpPr/>
          <p:nvPr/>
        </p:nvSpPr>
        <p:spPr>
          <a:xfrm>
            <a:off x="3371654" y="3830044"/>
            <a:ext cx="1225484" cy="193606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531450F-03A5-4FB4-A875-FF646C5E4EF4}"/>
              </a:ext>
            </a:extLst>
          </p:cNvPr>
          <p:cNvSpPr/>
          <p:nvPr/>
        </p:nvSpPr>
        <p:spPr>
          <a:xfrm>
            <a:off x="4572001" y="4579858"/>
            <a:ext cx="2686639" cy="619019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Экспертное сообщество</a:t>
            </a: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320F6D75-E945-4575-8F08-0B86150E4721}"/>
              </a:ext>
            </a:extLst>
          </p:cNvPr>
          <p:cNvSpPr/>
          <p:nvPr/>
        </p:nvSpPr>
        <p:spPr>
          <a:xfrm rot="10800000">
            <a:off x="5733068" y="4177994"/>
            <a:ext cx="362932" cy="4018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7956828-749B-452D-8366-E33B3AFB3304}"/>
              </a:ext>
            </a:extLst>
          </p:cNvPr>
          <p:cNvSpPr/>
          <p:nvPr/>
        </p:nvSpPr>
        <p:spPr>
          <a:xfrm>
            <a:off x="9572039" y="1486764"/>
            <a:ext cx="674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61D670C-4DA0-417E-9E22-860DC3B5F9B5}"/>
              </a:ext>
            </a:extLst>
          </p:cNvPr>
          <p:cNvSpPr/>
          <p:nvPr/>
        </p:nvSpPr>
        <p:spPr>
          <a:xfrm>
            <a:off x="5577525" y="1476776"/>
            <a:ext cx="674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B061738-C999-4023-891E-AD7D24223C83}"/>
              </a:ext>
            </a:extLst>
          </p:cNvPr>
          <p:cNvSpPr/>
          <p:nvPr/>
        </p:nvSpPr>
        <p:spPr>
          <a:xfrm>
            <a:off x="1681506" y="1486764"/>
            <a:ext cx="674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03B73457-5620-4780-9907-A6A57B9B575B}"/>
              </a:ext>
            </a:extLst>
          </p:cNvPr>
          <p:cNvSpPr txBox="1">
            <a:spLocks/>
          </p:cNvSpPr>
          <p:nvPr/>
        </p:nvSpPr>
        <p:spPr bwMode="auto">
          <a:xfrm>
            <a:off x="2812318" y="247486"/>
            <a:ext cx="6878446" cy="63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94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24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24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24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24">
                <a:solidFill>
                  <a:schemeClr val="bg1"/>
                </a:solidFill>
                <a:latin typeface="Calibri" pitchFamily="34" charset="0"/>
              </a:defRPr>
            </a:lvl5pPr>
            <a:lvl6pPr marL="395798" algn="l" rtl="0" eaLnBrk="1" fontAlgn="base" hangingPunct="1">
              <a:spcBef>
                <a:spcPct val="0"/>
              </a:spcBef>
              <a:spcAft>
                <a:spcPct val="0"/>
              </a:spcAft>
              <a:defRPr sz="3463">
                <a:solidFill>
                  <a:schemeClr val="bg1"/>
                </a:solidFill>
                <a:latin typeface="Optima Cyr"/>
              </a:defRPr>
            </a:lvl6pPr>
            <a:lvl7pPr marL="791596" algn="l" rtl="0" eaLnBrk="1" fontAlgn="base" hangingPunct="1">
              <a:spcBef>
                <a:spcPct val="0"/>
              </a:spcBef>
              <a:spcAft>
                <a:spcPct val="0"/>
              </a:spcAft>
              <a:defRPr sz="3463">
                <a:solidFill>
                  <a:schemeClr val="bg1"/>
                </a:solidFill>
                <a:latin typeface="Optima Cyr"/>
              </a:defRPr>
            </a:lvl7pPr>
            <a:lvl8pPr marL="1187394" algn="l" rtl="0" eaLnBrk="1" fontAlgn="base" hangingPunct="1">
              <a:spcBef>
                <a:spcPct val="0"/>
              </a:spcBef>
              <a:spcAft>
                <a:spcPct val="0"/>
              </a:spcAft>
              <a:defRPr sz="3463">
                <a:solidFill>
                  <a:schemeClr val="bg1"/>
                </a:solidFill>
                <a:latin typeface="Optima Cyr"/>
              </a:defRPr>
            </a:lvl8pPr>
            <a:lvl9pPr marL="1583192" algn="l" rtl="0" eaLnBrk="1" fontAlgn="base" hangingPunct="1">
              <a:spcBef>
                <a:spcPct val="0"/>
              </a:spcBef>
              <a:spcAft>
                <a:spcPct val="0"/>
              </a:spcAft>
              <a:defRPr sz="3463">
                <a:solidFill>
                  <a:schemeClr val="bg1"/>
                </a:solidFill>
                <a:latin typeface="Optima Cyr"/>
              </a:defRPr>
            </a:lvl9pPr>
          </a:lstStyle>
          <a:p>
            <a:pPr algn="l"/>
            <a:r>
              <a:rPr lang="ru-RU" sz="3600" b="1" kern="0" dirty="0"/>
              <a:t>ЭТАПЫ РАБОТЫ</a:t>
            </a:r>
          </a:p>
        </p:txBody>
      </p:sp>
    </p:spTree>
    <p:extLst>
      <p:ext uri="{BB962C8B-B14F-4D97-AF65-F5344CB8AC3E}">
        <p14:creationId xmlns:p14="http://schemas.microsoft.com/office/powerpoint/2010/main" val="262062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Calibri" panose="020F0502020204030204" pitchFamily="34" charset="0"/>
              </a:rPr>
              <a:t>ПОДХОДЫ К ОЦЕНКЕ КОМПЕТЕНТНОСТИ УЧИТЕЛЕЙ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5040" y="1295676"/>
            <a:ext cx="1028192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</a:endParaRPr>
          </a:p>
          <a:p>
            <a:r>
              <a:rPr lang="ru-RU" b="1" dirty="0">
                <a:latin typeface="Calibri" panose="020F0502020204030204" pitchFamily="34" charset="0"/>
              </a:rPr>
              <a:t>Оценка является частью комплексной системы научно-методического сопровождения педагогических работников </a:t>
            </a:r>
            <a:endParaRPr lang="ru-RU" dirty="0">
              <a:latin typeface="Calibri" panose="020F0502020204030204" pitchFamily="34" charset="0"/>
            </a:endParaRPr>
          </a:p>
          <a:p>
            <a:endParaRPr lang="ru-RU" b="1" dirty="0">
              <a:latin typeface="Calibri" panose="020F0502020204030204" pitchFamily="34" charset="0"/>
            </a:endParaRPr>
          </a:p>
          <a:p>
            <a:r>
              <a:rPr lang="ru-RU" b="1" dirty="0">
                <a:latin typeface="Calibri" panose="020F0502020204030204" pitchFamily="34" charset="0"/>
              </a:rPr>
              <a:t>Система профессионального роста только при участии наиболее квалифицированной части экспертного сообщества: 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en-US" dirty="0">
                <a:latin typeface="Courier New" panose="02070309020205020404" pitchFamily="49" charset="0"/>
              </a:rPr>
              <a:t>O</a:t>
            </a:r>
            <a:r>
              <a:rPr lang="ru-RU" dirty="0">
                <a:latin typeface="Courier New" panose="02070309020205020404" pitchFamily="49" charset="0"/>
              </a:rPr>
              <a:t> </a:t>
            </a:r>
            <a:r>
              <a:rPr lang="ru-RU" b="1" dirty="0">
                <a:latin typeface="Calibri" panose="020F0502020204030204" pitchFamily="34" charset="0"/>
              </a:rPr>
              <a:t>двухэтапная оценка</a:t>
            </a:r>
            <a:r>
              <a:rPr lang="ru-RU" dirty="0">
                <a:latin typeface="Calibri" panose="020F0502020204030204" pitchFamily="34" charset="0"/>
              </a:rPr>
              <a:t>: </a:t>
            </a:r>
          </a:p>
          <a:p>
            <a:r>
              <a:rPr lang="ru-RU" b="1" dirty="0">
                <a:latin typeface="Calibri" panose="020F0502020204030204" pitchFamily="34" charset="0"/>
              </a:rPr>
              <a:t>1 этап </a:t>
            </a:r>
            <a:r>
              <a:rPr lang="ru-RU" dirty="0">
                <a:latin typeface="Calibri" panose="020F0502020204030204" pitchFamily="34" charset="0"/>
              </a:rPr>
              <a:t>– отбор наиболее квалифицированных учителей с высокой методической компетентностью, </a:t>
            </a:r>
          </a:p>
          <a:p>
            <a:r>
              <a:rPr lang="ru-RU" b="1" dirty="0">
                <a:latin typeface="Calibri" panose="020F0502020204030204" pitchFamily="34" charset="0"/>
              </a:rPr>
              <a:t>2 этап </a:t>
            </a:r>
            <a:r>
              <a:rPr lang="ru-RU" dirty="0">
                <a:latin typeface="Calibri" panose="020F0502020204030204" pitchFamily="34" charset="0"/>
              </a:rPr>
              <a:t>– оценка большинства учителей </a:t>
            </a:r>
          </a:p>
          <a:p>
            <a:r>
              <a:rPr lang="en-US" dirty="0">
                <a:latin typeface="Courier New" panose="02070309020205020404" pitchFamily="49" charset="0"/>
              </a:rPr>
              <a:t>O</a:t>
            </a:r>
            <a:r>
              <a:rPr lang="ru-RU" dirty="0">
                <a:latin typeface="Courier New" panose="02070309020205020404" pitchFamily="49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участие экспертов, прошедших отбор на первом этапе: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Calibri" panose="020F0502020204030204" pitchFamily="34" charset="0"/>
              </a:rPr>
              <a:t>в оценке работ учителей на втором этапе,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Calibri" panose="020F0502020204030204" pitchFamily="34" charset="0"/>
              </a:rPr>
              <a:t>в работе методических служб (ЦНППМ),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Calibri" panose="020F0502020204030204" pitchFamily="34" charset="0"/>
              </a:rPr>
              <a:t>в формировании индивидуальных образовательных маршрутов для учителей (с учетом результатов оценки на 2 этапе) 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/>
              <a:t> </a:t>
            </a:r>
            <a:r>
              <a:rPr lang="ru-RU" b="1" dirty="0">
                <a:latin typeface="Calibri" panose="020F0502020204030204" pitchFamily="34" charset="0"/>
              </a:rPr>
              <a:t>Оценивается выполнение действий, характерных для реальной профессиональной деятельности </a:t>
            </a:r>
          </a:p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2803" y="1056869"/>
            <a:ext cx="1408313" cy="1522800"/>
          </a:xfrm>
          <a:prstGeom prst="rect">
            <a:avLst/>
          </a:prstGeom>
          <a:ln w="38100">
            <a:solidFill>
              <a:srgbClr val="4E606C"/>
            </a:solidFill>
          </a:ln>
        </p:spPr>
      </p:pic>
    </p:spTree>
    <p:extLst>
      <p:ext uri="{BB962C8B-B14F-4D97-AF65-F5344CB8AC3E}">
        <p14:creationId xmlns:p14="http://schemas.microsoft.com/office/powerpoint/2010/main" val="250355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ИНСТРУМЕНТАРИЙ ОЦЕНКИ КОМПЕТЕНТНОСТИ УЧИТЕЛЕЙ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02" y="1023692"/>
            <a:ext cx="11973983" cy="566851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БЛОК 1.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ПРЕДМЕТНАЯ ПОДГОТОВКА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400" b="1" dirty="0"/>
              <a:t>Объекты контроля: </a:t>
            </a:r>
            <a:endParaRPr lang="ru-RU" sz="2400" dirty="0"/>
          </a:p>
          <a:p>
            <a:r>
              <a:rPr lang="ru-RU" sz="1600" dirty="0"/>
              <a:t>знание преподаваемого предмета в пределах требований федеральных государственных образовательных стандартов и основной общеобразовательной программы, его истории и места в мировой культуре и науке </a:t>
            </a:r>
            <a:endParaRPr lang="en-US" sz="1600" dirty="0"/>
          </a:p>
          <a:p>
            <a:endParaRPr lang="en-US" sz="1800" dirty="0"/>
          </a:p>
          <a:p>
            <a:pPr marL="0" indent="0">
              <a:buNone/>
            </a:pPr>
            <a:r>
              <a:rPr lang="ru-RU" sz="2400" b="1" dirty="0"/>
              <a:t>Модели оценки объектов контроля: </a:t>
            </a:r>
            <a:endParaRPr lang="ru-RU" sz="2400" dirty="0"/>
          </a:p>
          <a:p>
            <a:r>
              <a:rPr lang="ru-RU" sz="1600" dirty="0"/>
              <a:t>оценка выполнения стандартных для соответствующей предметной области заданий, включая задания с кратким и развернутым ответом. </a:t>
            </a:r>
            <a:endParaRPr lang="ru-RU" sz="2000" b="1" dirty="0"/>
          </a:p>
          <a:p>
            <a:endParaRPr lang="en-US" sz="2400" b="1" dirty="0"/>
          </a:p>
          <a:p>
            <a:pPr marL="0" indent="0">
              <a:buNone/>
            </a:pPr>
            <a:r>
              <a:rPr lang="ru-RU" sz="2400" b="1" dirty="0"/>
              <a:t>Общие подходы к оцениванию: </a:t>
            </a:r>
            <a:endParaRPr lang="ru-RU" sz="2400" dirty="0"/>
          </a:p>
          <a:p>
            <a:r>
              <a:rPr lang="ru-RU" sz="1600" dirty="0"/>
              <a:t>в заданиях с кратким ответом оценивается правильность и полнота ответа; </a:t>
            </a:r>
          </a:p>
          <a:p>
            <a:r>
              <a:rPr lang="ru-RU" sz="1600" dirty="0"/>
              <a:t>в заданиях с развернутым ответом (решением) оценивается правильность и полнота ответа, соответствие приведенного решения уровню подготовки и познавательным возможностям обучающихся. 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213" y="779940"/>
            <a:ext cx="1013037" cy="1095391"/>
          </a:xfrm>
          <a:prstGeom prst="rect">
            <a:avLst/>
          </a:prstGeom>
          <a:ln w="38100">
            <a:solidFill>
              <a:srgbClr val="4E606C"/>
            </a:solidFill>
          </a:ln>
        </p:spPr>
      </p:pic>
    </p:spTree>
    <p:extLst>
      <p:ext uri="{BB962C8B-B14F-4D97-AF65-F5344CB8AC3E}">
        <p14:creationId xmlns:p14="http://schemas.microsoft.com/office/powerpoint/2010/main" val="460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ИНСТРУМЕНТАРИЙ ОЦЕНКИ</a:t>
            </a:r>
            <a:r>
              <a:rPr lang="en-US" sz="3200" b="1" dirty="0"/>
              <a:t> </a:t>
            </a:r>
            <a:r>
              <a:rPr lang="ru-RU" sz="3200" b="1" dirty="0"/>
              <a:t>КОМПЕТЕНТНОСТИ УЧИТЕЛЕЙ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02" y="1023692"/>
            <a:ext cx="11973983" cy="576996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БЛОК 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МЕТОДИКА ПРЕПОДАВАНИЯ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/>
              <a:t>Объекты контроля: </a:t>
            </a:r>
            <a:endParaRPr lang="ru-RU" sz="2000" dirty="0"/>
          </a:p>
          <a:p>
            <a:r>
              <a:rPr lang="ru-RU" sz="1600" dirty="0"/>
              <a:t>знание основ методики преподавания, основные принципы </a:t>
            </a:r>
            <a:r>
              <a:rPr lang="ru-RU" sz="1600" dirty="0" err="1"/>
              <a:t>деятельностного</a:t>
            </a:r>
            <a:r>
              <a:rPr lang="ru-RU" sz="1600" dirty="0"/>
              <a:t> подхода, виды и приемы современных педагогических технологий </a:t>
            </a:r>
          </a:p>
          <a:p>
            <a:r>
              <a:rPr lang="ru-RU" sz="1600" dirty="0"/>
              <a:t>владение формами и методами обучения, в том числе выходящими за рамки учебных занятий: проектная деятельность, лабораторные эксперименты, полевая практика и т.п. </a:t>
            </a:r>
          </a:p>
          <a:p>
            <a:r>
              <a:rPr lang="ru-RU" sz="1600" dirty="0"/>
              <a:t>использование специальных подходов к обучению в целях включения в образовательный процесс всех обучающихся, в том числе с особыми потребностями в образовании: обучающихся, проявивших выдающиеся способности; обучающихся, для которых русский язык не является родным; обучающихся с ограниченными возможностями здоровья </a:t>
            </a:r>
            <a:endParaRPr lang="en-US" sz="1600" dirty="0"/>
          </a:p>
          <a:p>
            <a:pPr marL="0" indent="0">
              <a:buNone/>
            </a:pPr>
            <a:r>
              <a:rPr lang="ru-RU" sz="2000" b="1" dirty="0"/>
              <a:t>Модели оценки объектов контроля: </a:t>
            </a:r>
            <a:endParaRPr lang="ru-RU" sz="2000" dirty="0"/>
          </a:p>
          <a:p>
            <a:r>
              <a:rPr lang="ru-RU" sz="1600" dirty="0"/>
              <a:t>оценка выполнения задания на поиск методов и способов решения проблем в заданной педагогической ситуации, включая работу с детьми с ОВЗ </a:t>
            </a:r>
            <a:endParaRPr lang="en-US" sz="1600" dirty="0"/>
          </a:p>
          <a:p>
            <a:pPr marL="0" indent="0">
              <a:buNone/>
            </a:pPr>
            <a:r>
              <a:rPr lang="ru-RU" sz="2000" b="1" dirty="0"/>
              <a:t>Общие подходы к оцениванию: </a:t>
            </a:r>
            <a:endParaRPr lang="ru-RU" sz="2000" dirty="0"/>
          </a:p>
          <a:p>
            <a:r>
              <a:rPr lang="ru-RU" sz="1600" dirty="0"/>
              <a:t>оценивается адекватность предложенных методов и способов решения проблемы; </a:t>
            </a:r>
          </a:p>
          <a:p>
            <a:r>
              <a:rPr lang="ru-RU" sz="1600" dirty="0"/>
              <a:t>оценивается наличие обоснования, полнота и точность аргументации. </a:t>
            </a:r>
          </a:p>
          <a:p>
            <a:r>
              <a:rPr lang="ru-RU" sz="1600" dirty="0"/>
              <a:t>оценивание развернутых ответов обучающихся по стандартизированным критериям, включая анализ ошибок. 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840" y="688684"/>
            <a:ext cx="1015998" cy="1098593"/>
          </a:xfrm>
          <a:prstGeom prst="rect">
            <a:avLst/>
          </a:prstGeom>
          <a:ln w="38100">
            <a:solidFill>
              <a:srgbClr val="4E606C"/>
            </a:solidFill>
          </a:ln>
        </p:spPr>
      </p:pic>
    </p:spTree>
    <p:extLst>
      <p:ext uri="{BB962C8B-B14F-4D97-AF65-F5344CB8AC3E}">
        <p14:creationId xmlns:p14="http://schemas.microsoft.com/office/powerpoint/2010/main" val="130251337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04.02.2021_семинар с начальниками УО</Template>
  <TotalTime>3834</TotalTime>
  <Words>1349</Words>
  <Application>Microsoft Office PowerPoint</Application>
  <PresentationFormat>Широкоэкранный</PresentationFormat>
  <Paragraphs>242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Courier New</vt:lpstr>
      <vt:lpstr>Optima Cyr</vt:lpstr>
      <vt:lpstr>Times New Roman</vt:lpstr>
      <vt:lpstr>Tw Cen MT</vt:lpstr>
      <vt:lpstr>Wingdings</vt:lpstr>
      <vt:lpstr>Wingdings 2</vt:lpstr>
      <vt:lpstr>5_ипк новый</vt:lpstr>
      <vt:lpstr>Обычная</vt:lpstr>
      <vt:lpstr>         ОБ ОЦЕНКЕ  ПРЕДМЕТНЫХ И МЕТОДИЧЕСКИХ КОМПЕТЕНЦИЙ УЧИТЕЛЕЙ </vt:lpstr>
      <vt:lpstr>ПЛАН ВЫСТУПЛЕНИЯ</vt:lpstr>
      <vt:lpstr>СИСТЕМА НМС: ЛОГИКА ПОСТРОЕНИЯ</vt:lpstr>
      <vt:lpstr>ОСНОВАНИЯ ДЛЯ ПЛАНИРОВАНИЯ</vt:lpstr>
      <vt:lpstr>КОМАНДА</vt:lpstr>
      <vt:lpstr>Презентация PowerPoint</vt:lpstr>
      <vt:lpstr>ПОДХОДЫ К ОЦЕНКЕ КОМПЕТЕНТНОСТИ УЧИТЕЛЕЙ </vt:lpstr>
      <vt:lpstr>ИНСТРУМЕНТАРИЙ ОЦЕНКИ КОМПЕТЕНТНОСТИ УЧИТЕЛЕЙ</vt:lpstr>
      <vt:lpstr>ИНСТРУМЕНТАРИЙ ОЦЕНКИ КОМПЕТЕНТНОСТИ УЧИТЕЛЕЙ </vt:lpstr>
      <vt:lpstr>ИНСТРУМЕНТАРИЙ ОЦЕНКИ КОМПЕТЕНТНОСТИ УЧИТЕЛЕЙ </vt:lpstr>
      <vt:lpstr>ИНСТРУМЕНТАРИЙ ДЛЯ 1 ЭТАПА (МЕТОДИСТЫ) </vt:lpstr>
      <vt:lpstr>ИНСТРУМЕНТАРИЙ ДЛЯ 2 ЭТАПА (УЧИТЕЛЯ) </vt:lpstr>
      <vt:lpstr>Презентация PowerPoint</vt:lpstr>
      <vt:lpstr>ИМЕЮЩИЙСЯ РЕСУРС</vt:lpstr>
      <vt:lpstr>СРОКИ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Андреева Светлана Юрьевна</dc:creator>
  <cp:lastModifiedBy>Неговорова Вера Александровна</cp:lastModifiedBy>
  <cp:revision>83</cp:revision>
  <dcterms:created xsi:type="dcterms:W3CDTF">2021-01-28T05:17:21Z</dcterms:created>
  <dcterms:modified xsi:type="dcterms:W3CDTF">2021-04-09T01:56:59Z</dcterms:modified>
</cp:coreProperties>
</file>