
<file path=[Content_Types].xml><?xml version="1.0" encoding="utf-8"?>
<Types xmlns="http://schemas.openxmlformats.org/package/2006/content-types">
  <Override PartName="/_rels/.rels" ContentType="application/vnd.openxmlformats-package.relationship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_rels/slideMaster1.xml.rels" ContentType="application/vnd.openxmlformats-package.relationships+xml"/>
  <Override PartName="/ppt/slideMasters/_rels/slideMaster2.xml.rels" ContentType="application/vnd.openxmlformats-package.relationships+xml"/>
  <Override PartName="/ppt/theme/theme1.xml" ContentType="application/vnd.openxmlformats-officedocument.theme+xml"/>
  <Override PartName="/ppt/theme/theme2.xml" ContentType="application/vnd.openxmlformats-officedocument.theme+xml"/>
  <Override PartName="/ppt/slideLayouts/slideLayout9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_rels/slideLayout9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16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20.xml.rels" ContentType="application/vnd.openxmlformats-package.relationships+xml"/>
  <Override PartName="/ppt/slideLayouts/_rels/slideLayout21.xml.rels" ContentType="application/vnd.openxmlformats-package.relationships+xml"/>
  <Override PartName="/ppt/slideLayouts/_rels/slideLayout22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24.xml.rels" ContentType="application/vnd.openxmlformats-package.relationships+xml"/>
  <Override PartName="/ppt/_rels/presentation.xml.rels" ContentType="application/vnd.openxmlformats-package.relationships+xml"/>
  <Override PartName="/ppt/slides/slide9.xml" ContentType="application/vnd.openxmlformats-officedocument.presentationml.slid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3.xml" ContentType="application/vnd.openxmlformats-officedocument.presentationml.slide+xml"/>
  <Override PartName="/ppt/slides/slide21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_rels/slide9.xml.rels" ContentType="application/vnd.openxmlformats-package.relationships+xml"/>
  <Override PartName="/ppt/slides/_rels/slide1.xml.rels" ContentType="application/vnd.openxmlformats-package.relationships+xml"/>
  <Override PartName="/ppt/slides/_rels/slide2.xml.rels" ContentType="application/vnd.openxmlformats-package.relationships+xml"/>
  <Override PartName="/ppt/slides/_rels/slide3.xml.rels" ContentType="application/vnd.openxmlformats-package.relationships+xml"/>
  <Override PartName="/ppt/slides/_rels/slide4.xml.rels" ContentType="application/vnd.openxmlformats-package.relationships+xml"/>
  <Override PartName="/ppt/slides/_rels/slide5.xml.rels" ContentType="application/vnd.openxmlformats-package.relationships+xml"/>
  <Override PartName="/ppt/slides/_rels/slide6.xml.rels" ContentType="application/vnd.openxmlformats-package.relationships+xml"/>
  <Override PartName="/ppt/slides/_rels/slide7.xml.rels" ContentType="application/vnd.openxmlformats-package.relationships+xml"/>
  <Override PartName="/ppt/slides/_rels/slide8.xml.rels" ContentType="application/vnd.openxmlformats-package.relationships+xml"/>
  <Override PartName="/ppt/slides/_rels/slide10.xml.rels" ContentType="application/vnd.openxmlformats-package.relationships+xml"/>
  <Override PartName="/ppt/slides/_rels/slide11.xml.rels" ContentType="application/vnd.openxmlformats-package.relationships+xml"/>
  <Override PartName="/ppt/slides/_rels/slide12.xml.rels" ContentType="application/vnd.openxmlformats-package.relationships+xml"/>
  <Override PartName="/ppt/slides/_rels/slide13.xml.rels" ContentType="application/vnd.openxmlformats-package.relationships+xml"/>
  <Override PartName="/ppt/slides/_rels/slide14.xml.rels" ContentType="application/vnd.openxmlformats-package.relationships+xml"/>
  <Override PartName="/ppt/slides/_rels/slide15.xml.rels" ContentType="application/vnd.openxmlformats-package.relationships+xml"/>
  <Override PartName="/ppt/slides/_rels/slide16.xml.rels" ContentType="application/vnd.openxmlformats-package.relationships+xml"/>
  <Override PartName="/ppt/slides/_rels/slide17.xml.rels" ContentType="application/vnd.openxmlformats-package.relationships+xml"/>
  <Override PartName="/ppt/slides/_rels/slide18.xml.rels" ContentType="application/vnd.openxmlformats-package.relationships+xml"/>
  <Override PartName="/ppt/slides/_rels/slide19.xml.rels" ContentType="application/vnd.openxmlformats-package.relationships+xml"/>
  <Override PartName="/ppt/slides/_rels/slide20.xml.rels" ContentType="application/vnd.openxmlformats-package.relationships+xml"/>
  <Override PartName="/ppt/slides/_rels/slide21.xml.rels" ContentType="application/vnd.openxmlformats-package.relationships+xml"/>
  <Override PartName="/ppt/media/image8.jpeg" ContentType="image/jpeg"/>
  <Override PartName="/ppt/media/image1.gif" ContentType="image/gif"/>
  <Override PartName="/ppt/media/image2.jpeg" ContentType="image/jpeg"/>
  <Override PartName="/ppt/media/image17.jpeg" ContentType="image/jpeg"/>
  <Override PartName="/ppt/media/image3.png" ContentType="image/png"/>
  <Override PartName="/ppt/media/image4.jpeg" ContentType="image/jpeg"/>
  <Override PartName="/ppt/media/image7.png" ContentType="image/png"/>
  <Override PartName="/ppt/media/image5.jpeg" ContentType="image/jpeg"/>
  <Override PartName="/ppt/media/image6.jpeg" ContentType="image/jpeg"/>
  <Override PartName="/ppt/media/image9.png" ContentType="image/png"/>
  <Override PartName="/ppt/media/image10.png" ContentType="image/png"/>
  <Override PartName="/ppt/media/image11.jpeg" ContentType="image/jpeg"/>
  <Override PartName="/ppt/media/image12.jpeg" ContentType="image/jpeg"/>
  <Override PartName="/ppt/media/image13.jpeg" ContentType="image/jpeg"/>
  <Override PartName="/ppt/media/image14.jpeg" ContentType="image/jpeg"/>
  <Override PartName="/ppt/media/image15.jpeg" ContentType="image/jpeg"/>
  <Override PartName="/ppt/media/image16.jpeg" ContentType="image/jpeg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  <p:sldMasterId id="2147483661" r:id="rId3"/>
  </p:sldMasterIdLst>
  <p:sldIdLst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74" r:id="rId22"/>
    <p:sldId id="275" r:id="rId23"/>
    <p:sldId id="276" r:id="rId24"/>
  </p:sldIdLst>
  <p:sldSz cx="9144000" cy="6858000"/>
  <p:notesSz cx="7559675" cy="10691812"/>
</p:presentation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" Target="slides/slide1.xml"/><Relationship Id="rId5" Type="http://schemas.openxmlformats.org/officeDocument/2006/relationships/slide" Target="slides/slide2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Relationship Id="rId9" Type="http://schemas.openxmlformats.org/officeDocument/2006/relationships/slide" Target="slides/slide6.xml"/><Relationship Id="rId10" Type="http://schemas.openxmlformats.org/officeDocument/2006/relationships/slide" Target="slides/slide7.xml"/><Relationship Id="rId11" Type="http://schemas.openxmlformats.org/officeDocument/2006/relationships/slide" Target="slides/slide8.xml"/><Relationship Id="rId12" Type="http://schemas.openxmlformats.org/officeDocument/2006/relationships/slide" Target="slides/slide9.xml"/><Relationship Id="rId13" Type="http://schemas.openxmlformats.org/officeDocument/2006/relationships/slide" Target="slides/slide10.xml"/><Relationship Id="rId14" Type="http://schemas.openxmlformats.org/officeDocument/2006/relationships/slide" Target="slides/slide11.xml"/><Relationship Id="rId15" Type="http://schemas.openxmlformats.org/officeDocument/2006/relationships/slide" Target="slides/slide12.xml"/><Relationship Id="rId16" Type="http://schemas.openxmlformats.org/officeDocument/2006/relationships/slide" Target="slides/slide13.xml"/><Relationship Id="rId17" Type="http://schemas.openxmlformats.org/officeDocument/2006/relationships/slide" Target="slides/slide14.xml"/><Relationship Id="rId18" Type="http://schemas.openxmlformats.org/officeDocument/2006/relationships/slide" Target="slides/slide15.xml"/><Relationship Id="rId19" Type="http://schemas.openxmlformats.org/officeDocument/2006/relationships/slide" Target="slides/slide16.xml"/><Relationship Id="rId20" Type="http://schemas.openxmlformats.org/officeDocument/2006/relationships/slide" Target="slides/slide17.xml"/><Relationship Id="rId21" Type="http://schemas.openxmlformats.org/officeDocument/2006/relationships/slide" Target="slides/slide18.xml"/><Relationship Id="rId22" Type="http://schemas.openxmlformats.org/officeDocument/2006/relationships/slide" Target="slides/slide19.xml"/><Relationship Id="rId23" Type="http://schemas.openxmlformats.org/officeDocument/2006/relationships/slide" Target="slides/slide20.xml"/><Relationship Id="rId24" Type="http://schemas.openxmlformats.org/officeDocument/2006/relationships/slide" Target="slides/slide21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2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27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2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30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31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32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3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35" name="PlaceHolder 3"/>
          <p:cNvSpPr>
            <a:spLocks noGrp="1"/>
          </p:cNvSpPr>
          <p:nvPr>
            <p:ph type="body"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36" name="PlaceHolder 4"/>
          <p:cNvSpPr>
            <a:spLocks noGrp="1"/>
          </p:cNvSpPr>
          <p:nvPr>
            <p:ph type="body"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37" name="PlaceHolder 5"/>
          <p:cNvSpPr>
            <a:spLocks noGrp="1"/>
          </p:cNvSpPr>
          <p:nvPr>
            <p:ph type="body"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38" name="PlaceHolder 6"/>
          <p:cNvSpPr>
            <a:spLocks noGrp="1"/>
          </p:cNvSpPr>
          <p:nvPr>
            <p:ph type="body"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39" name="PlaceHolder 7"/>
          <p:cNvSpPr>
            <a:spLocks noGrp="1"/>
          </p:cNvSpPr>
          <p:nvPr>
            <p:ph type="body"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45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4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4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50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ru-RU" sz="4400" spc="-1" strike="noStrike">
              <a:latin typeface="Arial"/>
            </a:endParaRPr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5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55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56" name="PlaceHolder 4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5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59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60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6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63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64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6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67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6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70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71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72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7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75" name="PlaceHolder 3"/>
          <p:cNvSpPr>
            <a:spLocks noGrp="1"/>
          </p:cNvSpPr>
          <p:nvPr>
            <p:ph type="body"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76" name="PlaceHolder 4"/>
          <p:cNvSpPr>
            <a:spLocks noGrp="1"/>
          </p:cNvSpPr>
          <p:nvPr>
            <p:ph type="body"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77" name="PlaceHolder 5"/>
          <p:cNvSpPr>
            <a:spLocks noGrp="1"/>
          </p:cNvSpPr>
          <p:nvPr>
            <p:ph type="body"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78" name="PlaceHolder 6"/>
          <p:cNvSpPr>
            <a:spLocks noGrp="1"/>
          </p:cNvSpPr>
          <p:nvPr>
            <p:ph type="body"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79" name="PlaceHolder 7"/>
          <p:cNvSpPr>
            <a:spLocks noGrp="1"/>
          </p:cNvSpPr>
          <p:nvPr>
            <p:ph type="body"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10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ru-RU" sz="4400" spc="-1" strike="noStrike">
              <a:latin typeface="Arial"/>
            </a:endParaRP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1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15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16" name="PlaceHolder 4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1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19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20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2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23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24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4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CustomShape 1"/>
          <p:cNvSpPr/>
          <p:nvPr/>
        </p:nvSpPr>
        <p:spPr>
          <a:xfrm>
            <a:off x="8458200" y="0"/>
            <a:ext cx="685080" cy="685728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" name="CustomShape 2"/>
          <p:cNvSpPr/>
          <p:nvPr/>
        </p:nvSpPr>
        <p:spPr>
          <a:xfrm>
            <a:off x="8458200" y="5486400"/>
            <a:ext cx="685080" cy="68508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" name="PlaceHolder 3"/>
          <p:cNvSpPr>
            <a:spLocks noGrp="1"/>
          </p:cNvSpPr>
          <p:nvPr>
            <p:ph type="title"/>
          </p:nvPr>
        </p:nvSpPr>
        <p:spPr>
          <a:xfrm>
            <a:off x="457200" y="274680"/>
            <a:ext cx="7619400" cy="1142280"/>
          </a:xfrm>
          <a:prstGeom prst="rect">
            <a:avLst/>
          </a:prstGeom>
        </p:spPr>
        <p:txBody>
          <a:bodyPr lIns="0" rIns="0" tIns="0" bIns="0" anchor="ctr"/>
          <a:p>
            <a:r>
              <a:rPr b="0" lang="ru-RU" sz="1800" spc="-1" strike="noStrike">
                <a:latin typeface="Arial"/>
              </a:rPr>
              <a:t>Для правки текста заголовка щёлкните мышью</a:t>
            </a:r>
            <a:endParaRPr b="0" lang="ru-RU" sz="1800" spc="-1" strike="noStrike">
              <a:latin typeface="Arial"/>
            </a:endParaRPr>
          </a:p>
        </p:txBody>
      </p:sp>
      <p:sp>
        <p:nvSpPr>
          <p:cNvPr id="3" name="PlaceHolder 4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3200" spc="-1" strike="noStrike">
                <a:latin typeface="Arial"/>
              </a:rPr>
              <a:t>Для правки структуры щёлкните мышью</a:t>
            </a:r>
            <a:endParaRPr b="0" lang="ru-RU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2800" spc="-1" strike="noStrike">
                <a:latin typeface="Arial"/>
              </a:rPr>
              <a:t>Второй уровень структуры</a:t>
            </a:r>
            <a:endParaRPr b="0" lang="ru-RU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400" spc="-1" strike="noStrike">
                <a:latin typeface="Arial"/>
              </a:rPr>
              <a:t>Третий уровень структуры</a:t>
            </a:r>
            <a:endParaRPr b="0" lang="ru-RU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2000" spc="-1" strike="noStrike">
                <a:latin typeface="Arial"/>
              </a:rPr>
              <a:t>Четвёртый уровень структуры</a:t>
            </a:r>
            <a:endParaRPr b="0" lang="ru-RU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latin typeface="Arial"/>
              </a:rPr>
              <a:t>Пятый уровень структуры</a:t>
            </a:r>
            <a:endParaRPr b="0" lang="ru-RU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latin typeface="Arial"/>
              </a:rPr>
              <a:t>Шестой уровень структуры</a:t>
            </a:r>
            <a:endParaRPr b="0" lang="ru-RU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latin typeface="Arial"/>
              </a:rPr>
              <a:t>Седьмой уровень структуры</a:t>
            </a:r>
            <a:endParaRPr b="0" lang="ru-RU" sz="20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CustomShape 1"/>
          <p:cNvSpPr/>
          <p:nvPr/>
        </p:nvSpPr>
        <p:spPr>
          <a:xfrm>
            <a:off x="8458200" y="0"/>
            <a:ext cx="685080" cy="685728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41" name="CustomShape 2"/>
          <p:cNvSpPr/>
          <p:nvPr/>
        </p:nvSpPr>
        <p:spPr>
          <a:xfrm>
            <a:off x="8458200" y="5486400"/>
            <a:ext cx="685080" cy="68508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42" name="PlaceHolder 3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r>
              <a:rPr b="0" lang="ru-RU" sz="4400" spc="-1" strike="noStrike">
                <a:latin typeface="Arial"/>
              </a:rPr>
              <a:t>Для правки текста заголовка щёлкните мышью</a:t>
            </a:r>
            <a:endParaRPr b="0" lang="ru-RU" sz="4400" spc="-1" strike="noStrike">
              <a:latin typeface="Arial"/>
            </a:endParaRPr>
          </a:p>
        </p:txBody>
      </p:sp>
      <p:sp>
        <p:nvSpPr>
          <p:cNvPr id="43" name="PlaceHolder 4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3200" spc="-1" strike="noStrike">
                <a:latin typeface="Arial"/>
              </a:rPr>
              <a:t>Для правки структуры щёлкните мышью</a:t>
            </a:r>
            <a:endParaRPr b="0" lang="ru-RU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2800" spc="-1" strike="noStrike">
                <a:latin typeface="Arial"/>
              </a:rPr>
              <a:t>Второй уровень структуры</a:t>
            </a:r>
            <a:endParaRPr b="0" lang="ru-RU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400" spc="-1" strike="noStrike">
                <a:latin typeface="Arial"/>
              </a:rPr>
              <a:t>Третий уровень структуры</a:t>
            </a:r>
            <a:endParaRPr b="0" lang="ru-RU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2000" spc="-1" strike="noStrike">
                <a:latin typeface="Arial"/>
              </a:rPr>
              <a:t>Четвёртый уровень структуры</a:t>
            </a:r>
            <a:endParaRPr b="0" lang="ru-RU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latin typeface="Arial"/>
              </a:rPr>
              <a:t>Пятый уровень структуры</a:t>
            </a:r>
            <a:endParaRPr b="0" lang="ru-RU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latin typeface="Arial"/>
              </a:rPr>
              <a:t>Шестой уровень структуры</a:t>
            </a:r>
            <a:endParaRPr b="0" lang="ru-RU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latin typeface="Arial"/>
              </a:rPr>
              <a:t>Седьмой уровень структуры</a:t>
            </a:r>
            <a:endParaRPr b="0" lang="ru-RU" sz="20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image" Target="../media/image6.jpeg"/><Relationship Id="rId2" Type="http://schemas.openxmlformats.org/officeDocument/2006/relationships/slideLayout" Target="../slideLayouts/slideLayout13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image" Target="../media/image7.png"/><Relationship Id="rId2" Type="http://schemas.openxmlformats.org/officeDocument/2006/relationships/slideLayout" Target="../slideLayouts/slideLayout13.xml"/>
</Relationships>
</file>

<file path=ppt/slides/_rels/slide1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1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15.xml.rels><?xml version="1.0" encoding="UTF-8"?>
<Relationships xmlns="http://schemas.openxmlformats.org/package/2006/relationships"><Relationship Id="rId1" Type="http://schemas.openxmlformats.org/officeDocument/2006/relationships/image" Target="../media/image8.jpeg"/><Relationship Id="rId2" Type="http://schemas.openxmlformats.org/officeDocument/2006/relationships/slideLayout" Target="../slideLayouts/slideLayout13.xml"/>
</Relationships>
</file>

<file path=ppt/slides/_rels/slide16.xml.rels><?xml version="1.0" encoding="UTF-8"?>
<Relationships xmlns="http://schemas.openxmlformats.org/package/2006/relationships"><Relationship Id="rId1" Type="http://schemas.openxmlformats.org/officeDocument/2006/relationships/image" Target="../media/image9.png"/><Relationship Id="rId2" Type="http://schemas.openxmlformats.org/officeDocument/2006/relationships/slideLayout" Target="../slideLayouts/slideLayout13.xml"/>
</Relationships>
</file>

<file path=ppt/slides/_rels/slide17.xml.rels><?xml version="1.0" encoding="UTF-8"?>
<Relationships xmlns="http://schemas.openxmlformats.org/package/2006/relationships"><Relationship Id="rId1" Type="http://schemas.openxmlformats.org/officeDocument/2006/relationships/image" Target="../media/image10.png"/><Relationship Id="rId2" Type="http://schemas.openxmlformats.org/officeDocument/2006/relationships/slideLayout" Target="../slideLayouts/slideLayout13.xml"/>
</Relationships>
</file>

<file path=ppt/slides/_rels/slide1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19.xml.rels><?xml version="1.0" encoding="UTF-8"?>
<Relationships xmlns="http://schemas.openxmlformats.org/package/2006/relationships"><Relationship Id="rId1" Type="http://schemas.openxmlformats.org/officeDocument/2006/relationships/image" Target="../media/image11.jpeg"/><Relationship Id="rId2" Type="http://schemas.openxmlformats.org/officeDocument/2006/relationships/image" Target="../media/image12.jpeg"/><Relationship Id="rId3" Type="http://schemas.openxmlformats.org/officeDocument/2006/relationships/image" Target="../media/image13.jpeg"/><Relationship Id="rId4" Type="http://schemas.openxmlformats.org/officeDocument/2006/relationships/image" Target="../media/image14.jpeg"/><Relationship Id="rId5" Type="http://schemas.openxmlformats.org/officeDocument/2006/relationships/slideLayout" Target="../slideLayouts/slideLayout13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image" Target="../media/image1.gif"/><Relationship Id="rId2" Type="http://schemas.openxmlformats.org/officeDocument/2006/relationships/slideLayout" Target="../slideLayouts/slideLayout13.xml"/>
</Relationships>
</file>

<file path=ppt/slides/_rels/slide20.xml.rels><?xml version="1.0" encoding="UTF-8"?>
<Relationships xmlns="http://schemas.openxmlformats.org/package/2006/relationships"><Relationship Id="rId1" Type="http://schemas.openxmlformats.org/officeDocument/2006/relationships/image" Target="../media/image15.jpeg"/><Relationship Id="rId2" Type="http://schemas.openxmlformats.org/officeDocument/2006/relationships/image" Target="../media/image16.jpeg"/><Relationship Id="rId3" Type="http://schemas.openxmlformats.org/officeDocument/2006/relationships/slideLayout" Target="../slideLayouts/slideLayout13.xml"/>
</Relationships>
</file>

<file path=ppt/slides/_rels/slide21.xml.rels><?xml version="1.0" encoding="UTF-8"?>
<Relationships xmlns="http://schemas.openxmlformats.org/package/2006/relationships"><Relationship Id="rId1" Type="http://schemas.openxmlformats.org/officeDocument/2006/relationships/image" Target="../media/image17.jpeg"/><Relationship Id="rId2" Type="http://schemas.openxmlformats.org/officeDocument/2006/relationships/slideLayout" Target="../slideLayouts/slideLayout13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2.jpeg"/><Relationship Id="rId2" Type="http://schemas.openxmlformats.org/officeDocument/2006/relationships/slideLayout" Target="../slideLayouts/slideLayout13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image" Target="../media/image3.png"/><Relationship Id="rId2" Type="http://schemas.openxmlformats.org/officeDocument/2006/relationships/image" Target="../media/image4.jpeg"/><Relationship Id="rId3" Type="http://schemas.openxmlformats.org/officeDocument/2006/relationships/image" Target="../media/image5.jpeg"/><Relationship Id="rId4" Type="http://schemas.openxmlformats.org/officeDocument/2006/relationships/slideLayout" Target="../slideLayouts/slideLayout13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CustomShape 1"/>
          <p:cNvSpPr/>
          <p:nvPr/>
        </p:nvSpPr>
        <p:spPr>
          <a:xfrm>
            <a:off x="685800" y="1905120"/>
            <a:ext cx="7543080" cy="25930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b"/>
          <a:p>
            <a:pPr>
              <a:lnSpc>
                <a:spcPct val="100000"/>
              </a:lnSpc>
            </a:pPr>
            <a:r>
              <a:rPr b="0" lang="ru-RU" sz="3200" spc="-94" strike="noStrike">
                <a:solidFill>
                  <a:srgbClr val="675e47"/>
                </a:solidFill>
                <a:latin typeface="Cambria"/>
              </a:rPr>
              <a:t>Методическое сопровождение школ в рамках реализации муниципальной программы</a:t>
            </a:r>
            <a:br/>
            <a:r>
              <a:rPr b="0" lang="ru-RU" sz="3200" spc="-94" strike="noStrike">
                <a:solidFill>
                  <a:srgbClr val="675e47"/>
                </a:solidFill>
                <a:latin typeface="Cambria"/>
              </a:rPr>
              <a:t>по повышению качества образования.</a:t>
            </a:r>
            <a:br/>
            <a:endParaRPr b="0" lang="ru-RU" sz="3200" spc="-1" strike="noStrike">
              <a:latin typeface="Arial"/>
            </a:endParaRPr>
          </a:p>
        </p:txBody>
      </p:sp>
      <p:sp>
        <p:nvSpPr>
          <p:cNvPr id="81" name="CustomShape 2"/>
          <p:cNvSpPr/>
          <p:nvPr/>
        </p:nvSpPr>
        <p:spPr>
          <a:xfrm>
            <a:off x="685800" y="4572000"/>
            <a:ext cx="6460920" cy="10659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rmAutofit/>
          </a:bodyPr>
          <a:p>
            <a:pPr>
              <a:lnSpc>
                <a:spcPct val="100000"/>
              </a:lnSpc>
              <a:spcBef>
                <a:spcPts val="400"/>
              </a:spcBef>
            </a:pPr>
            <a:r>
              <a:rPr b="0" lang="ru-RU" sz="2000" spc="-1" strike="noStrike">
                <a:solidFill>
                  <a:srgbClr val="8f8e8d"/>
                </a:solidFill>
                <a:latin typeface="Calibri"/>
              </a:rPr>
              <a:t>                                                                                                      </a:t>
            </a:r>
            <a:r>
              <a:rPr b="0" lang="ru-RU" sz="2000" spc="-1" strike="noStrike">
                <a:solidFill>
                  <a:srgbClr val="8f8e8d"/>
                </a:solidFill>
                <a:latin typeface="Calibri"/>
              </a:rPr>
              <a:t>05.11.2020</a:t>
            </a:r>
            <a:endParaRPr b="0" lang="ru-RU" sz="2000" spc="-1" strike="noStrike">
              <a:latin typeface="Arial"/>
            </a:endParaRPr>
          </a:p>
          <a:p>
            <a:pPr algn="r">
              <a:lnSpc>
                <a:spcPct val="100000"/>
              </a:lnSpc>
              <a:spcBef>
                <a:spcPts val="400"/>
              </a:spcBef>
            </a:pPr>
            <a:r>
              <a:rPr b="0" lang="ru-RU" sz="2000" spc="-1" strike="noStrike">
                <a:solidFill>
                  <a:srgbClr val="8f8e8d"/>
                </a:solidFill>
                <a:latin typeface="Calibri"/>
              </a:rPr>
              <a:t>Гурьева Наталья Николаевна, старший методист управления образования администрации</a:t>
            </a:r>
            <a:endParaRPr b="0" lang="ru-RU" sz="2000" spc="-1" strike="noStrike">
              <a:latin typeface="Arial"/>
            </a:endParaRPr>
          </a:p>
          <a:p>
            <a:pPr algn="r">
              <a:lnSpc>
                <a:spcPct val="100000"/>
              </a:lnSpc>
              <a:spcBef>
                <a:spcPts val="400"/>
              </a:spcBef>
            </a:pPr>
            <a:r>
              <a:rPr b="0" lang="ru-RU" sz="2000" spc="-1" strike="noStrike">
                <a:solidFill>
                  <a:srgbClr val="8f8e8d"/>
                </a:solidFill>
                <a:latin typeface="Calibri"/>
              </a:rPr>
              <a:t>Курагинского района</a:t>
            </a:r>
            <a:endParaRPr b="0" lang="ru-RU" sz="2000" spc="-1" strike="noStrike">
              <a:latin typeface="Arial"/>
            </a:endParaRPr>
          </a:p>
        </p:txBody>
      </p:sp>
    </p:spTree>
  </p:cSld>
  <p:timing>
    <p:tnLst>
      <p:par>
        <p:cTn id="1" dur="indefinite" restart="never" nodeType="tmRoot">
          <p:childTnLst>
            <p:seq>
              <p:cTn id="2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CustomShape 1"/>
          <p:cNvSpPr/>
          <p:nvPr/>
        </p:nvSpPr>
        <p:spPr>
          <a:xfrm>
            <a:off x="457200" y="274680"/>
            <a:ext cx="7619400" cy="11422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/>
          <a:p>
            <a:pPr>
              <a:lnSpc>
                <a:spcPct val="100000"/>
              </a:lnSpc>
            </a:pPr>
            <a:r>
              <a:rPr b="0" lang="ru-RU" sz="4600" spc="-94" strike="noStrike">
                <a:solidFill>
                  <a:srgbClr val="675e47"/>
                </a:solidFill>
                <a:latin typeface="Cambria"/>
              </a:rPr>
              <a:t>Исследование действием</a:t>
            </a:r>
            <a:endParaRPr b="0" lang="ru-RU" sz="4600" spc="-1" strike="noStrike">
              <a:latin typeface="Arial"/>
            </a:endParaRPr>
          </a:p>
        </p:txBody>
      </p:sp>
      <p:sp>
        <p:nvSpPr>
          <p:cNvPr id="103" name="CustomShape 2"/>
          <p:cNvSpPr/>
          <p:nvPr/>
        </p:nvSpPr>
        <p:spPr>
          <a:xfrm>
            <a:off x="457200" y="1600200"/>
            <a:ext cx="7619400" cy="47998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04" name="CustomShape 3"/>
          <p:cNvSpPr/>
          <p:nvPr/>
        </p:nvSpPr>
        <p:spPr>
          <a:xfrm>
            <a:off x="3492000" y="1785600"/>
            <a:ext cx="1583280" cy="1189800"/>
          </a:xfrm>
          <a:prstGeom prst="ellipse">
            <a:avLst/>
          </a:prstGeom>
          <a:solidFill>
            <a:srgbClr val="ffff00"/>
          </a:solidFill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/>
          <a:p>
            <a:pPr algn="ctr">
              <a:lnSpc>
                <a:spcPct val="100000"/>
              </a:lnSpc>
            </a:pPr>
            <a:r>
              <a:rPr b="0" lang="ru-RU" sz="1800" spc="-1" strike="noStrike">
                <a:solidFill>
                  <a:srgbClr val="ff0000"/>
                </a:solidFill>
                <a:latin typeface="Calibri"/>
                <a:ea typeface="DejaVu Sans"/>
              </a:rPr>
              <a:t>Сбор данных</a:t>
            </a:r>
            <a:endParaRPr b="0" lang="ru-RU" sz="1800" spc="-1" strike="noStrike">
              <a:latin typeface="Arial"/>
            </a:endParaRPr>
          </a:p>
        </p:txBody>
      </p:sp>
      <p:sp>
        <p:nvSpPr>
          <p:cNvPr id="105" name="CustomShape 4"/>
          <p:cNvSpPr/>
          <p:nvPr/>
        </p:nvSpPr>
        <p:spPr>
          <a:xfrm>
            <a:off x="5076000" y="4458960"/>
            <a:ext cx="1871640" cy="1511280"/>
          </a:xfrm>
          <a:prstGeom prst="ellipse">
            <a:avLst/>
          </a:prstGeom>
          <a:solidFill>
            <a:srgbClr val="ffff00"/>
          </a:solidFill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/>
          <a:p>
            <a:pPr algn="ctr">
              <a:lnSpc>
                <a:spcPct val="100000"/>
              </a:lnSpc>
            </a:pPr>
            <a:r>
              <a:rPr b="0" lang="ru-RU" sz="1800" spc="-1" strike="noStrike">
                <a:solidFill>
                  <a:srgbClr val="ff0000"/>
                </a:solidFill>
                <a:latin typeface="Calibri"/>
                <a:ea typeface="DejaVu Sans"/>
              </a:rPr>
              <a:t>Планирование действия/</a:t>
            </a:r>
            <a:endParaRPr b="0" lang="ru-RU" sz="18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ru-RU" sz="1800" spc="-1" strike="noStrike">
                <a:solidFill>
                  <a:srgbClr val="ff0000"/>
                </a:solidFill>
                <a:latin typeface="Calibri"/>
                <a:ea typeface="DejaVu Sans"/>
              </a:rPr>
              <a:t>интервен</a:t>
            </a:r>
            <a:endParaRPr b="0" lang="ru-RU" sz="18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ru-RU" sz="1800" spc="-1" strike="noStrike">
                <a:solidFill>
                  <a:srgbClr val="ff0000"/>
                </a:solidFill>
                <a:latin typeface="Calibri"/>
                <a:ea typeface="DejaVu Sans"/>
              </a:rPr>
              <a:t>ции</a:t>
            </a:r>
            <a:endParaRPr b="0" lang="ru-RU" sz="1800" spc="-1" strike="noStrike">
              <a:latin typeface="Arial"/>
            </a:endParaRPr>
          </a:p>
        </p:txBody>
      </p:sp>
      <p:sp>
        <p:nvSpPr>
          <p:cNvPr id="106" name="CustomShape 5"/>
          <p:cNvSpPr/>
          <p:nvPr/>
        </p:nvSpPr>
        <p:spPr>
          <a:xfrm>
            <a:off x="1547640" y="4458960"/>
            <a:ext cx="1943640" cy="1511280"/>
          </a:xfrm>
          <a:prstGeom prst="ellipse">
            <a:avLst/>
          </a:prstGeom>
          <a:solidFill>
            <a:srgbClr val="ffff00"/>
          </a:solidFill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/>
          <a:p>
            <a:pPr algn="ctr">
              <a:lnSpc>
                <a:spcPct val="100000"/>
              </a:lnSpc>
            </a:pPr>
            <a:r>
              <a:rPr b="0" lang="ru-RU" sz="1800" spc="-1" strike="noStrike">
                <a:solidFill>
                  <a:srgbClr val="ff0000"/>
                </a:solidFill>
                <a:latin typeface="Calibri"/>
                <a:ea typeface="DejaVu Sans"/>
              </a:rPr>
              <a:t>Осуществление действия/ интервенции</a:t>
            </a:r>
            <a:endParaRPr b="0" lang="ru-RU" sz="1800" spc="-1" strike="noStrike">
              <a:latin typeface="Arial"/>
            </a:endParaRPr>
          </a:p>
        </p:txBody>
      </p:sp>
      <p:sp>
        <p:nvSpPr>
          <p:cNvPr id="107" name="CustomShape 6"/>
          <p:cNvSpPr/>
          <p:nvPr/>
        </p:nvSpPr>
        <p:spPr>
          <a:xfrm>
            <a:off x="1569600" y="2792880"/>
            <a:ext cx="1583280" cy="1079280"/>
          </a:xfrm>
          <a:prstGeom prst="ellipse">
            <a:avLst/>
          </a:prstGeom>
          <a:solidFill>
            <a:srgbClr val="ffff00"/>
          </a:solidFill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/>
          <a:p>
            <a:pPr algn="ctr">
              <a:lnSpc>
                <a:spcPct val="100000"/>
              </a:lnSpc>
            </a:pPr>
            <a:r>
              <a:rPr b="0" lang="ru-RU" sz="1800" spc="-1" strike="noStrike">
                <a:solidFill>
                  <a:srgbClr val="ff0000"/>
                </a:solidFill>
                <a:latin typeface="Calibri"/>
                <a:ea typeface="DejaVu Sans"/>
              </a:rPr>
              <a:t>Оценка</a:t>
            </a:r>
            <a:endParaRPr b="0" lang="ru-RU" sz="1800" spc="-1" strike="noStrike">
              <a:latin typeface="Arial"/>
            </a:endParaRPr>
          </a:p>
        </p:txBody>
      </p:sp>
      <p:sp>
        <p:nvSpPr>
          <p:cNvPr id="108" name="CustomShape 7"/>
          <p:cNvSpPr/>
          <p:nvPr/>
        </p:nvSpPr>
        <p:spPr>
          <a:xfrm>
            <a:off x="5588640" y="2864520"/>
            <a:ext cx="1583280" cy="1080720"/>
          </a:xfrm>
          <a:prstGeom prst="ellipse">
            <a:avLst/>
          </a:prstGeom>
          <a:solidFill>
            <a:srgbClr val="ffff00"/>
          </a:solidFill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/>
          <a:p>
            <a:pPr algn="ctr">
              <a:lnSpc>
                <a:spcPct val="100000"/>
              </a:lnSpc>
            </a:pPr>
            <a:r>
              <a:rPr b="0" lang="ru-RU" sz="1800" spc="-1" strike="noStrike">
                <a:solidFill>
                  <a:srgbClr val="ff0000"/>
                </a:solidFill>
                <a:latin typeface="Calibri"/>
                <a:ea typeface="DejaVu Sans"/>
              </a:rPr>
              <a:t>Анализ и обратная связь</a:t>
            </a:r>
            <a:endParaRPr b="0" lang="ru-RU" sz="1800" spc="-1" strike="noStrike">
              <a:latin typeface="Arial"/>
            </a:endParaRPr>
          </a:p>
        </p:txBody>
      </p:sp>
      <p:sp>
        <p:nvSpPr>
          <p:cNvPr id="109" name="CustomShape 8"/>
          <p:cNvSpPr/>
          <p:nvPr/>
        </p:nvSpPr>
        <p:spPr>
          <a:xfrm>
            <a:off x="5076000" y="2401560"/>
            <a:ext cx="719280" cy="59472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>
            <a:solidFill>
              <a:srgbClr val="a6a278"/>
            </a:solidFill>
            <a:round/>
            <a:tailEnd len="med" type="triangle" w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10" name="CustomShape 9"/>
          <p:cNvSpPr/>
          <p:nvPr/>
        </p:nvSpPr>
        <p:spPr>
          <a:xfrm flipH="1">
            <a:off x="6470280" y="3687120"/>
            <a:ext cx="215280" cy="77112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>
            <a:solidFill>
              <a:srgbClr val="a6a278"/>
            </a:solidFill>
            <a:round/>
            <a:tailEnd len="med" type="triangle" w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11" name="CustomShape 10"/>
          <p:cNvSpPr/>
          <p:nvPr/>
        </p:nvSpPr>
        <p:spPr>
          <a:xfrm flipH="1">
            <a:off x="3491280" y="5199120"/>
            <a:ext cx="1542240" cy="24552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>
            <a:solidFill>
              <a:srgbClr val="a6a278"/>
            </a:solidFill>
            <a:round/>
            <a:tailEnd len="med" type="triangle" w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12" name="CustomShape 11"/>
          <p:cNvSpPr/>
          <p:nvPr/>
        </p:nvSpPr>
        <p:spPr>
          <a:xfrm flipV="1">
            <a:off x="2627640" y="2882160"/>
            <a:ext cx="143280" cy="52488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>
            <a:solidFill>
              <a:srgbClr val="a6a278"/>
            </a:solidFill>
            <a:round/>
            <a:tailEnd len="med" type="triangle" w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13" name="CustomShape 12"/>
          <p:cNvSpPr/>
          <p:nvPr/>
        </p:nvSpPr>
        <p:spPr>
          <a:xfrm flipV="1">
            <a:off x="2921760" y="1240560"/>
            <a:ext cx="475920" cy="56952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>
            <a:solidFill>
              <a:srgbClr val="a6a278"/>
            </a:solidFill>
            <a:round/>
            <a:tailEnd len="med" type="triangle" w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</p:spTree>
  </p:cSld>
  <p:timing>
    <p:tnLst>
      <p:par>
        <p:cTn id="19" dur="indefinite" restart="never" nodeType="tmRoot">
          <p:childTnLst>
            <p:seq>
              <p:cTn id="20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CustomShape 1"/>
          <p:cNvSpPr/>
          <p:nvPr/>
        </p:nvSpPr>
        <p:spPr>
          <a:xfrm>
            <a:off x="457200" y="274680"/>
            <a:ext cx="7619400" cy="11422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/>
          <a:p>
            <a:pPr>
              <a:lnSpc>
                <a:spcPct val="100000"/>
              </a:lnSpc>
            </a:pPr>
            <a:r>
              <a:rPr b="0" lang="ru-RU" sz="4600" spc="-94" strike="noStrike">
                <a:solidFill>
                  <a:srgbClr val="675e47"/>
                </a:solidFill>
                <a:latin typeface="Cambria"/>
              </a:rPr>
              <a:t>Эффективные переговоры</a:t>
            </a:r>
            <a:endParaRPr b="0" lang="ru-RU" sz="4600" spc="-1" strike="noStrike">
              <a:latin typeface="Arial"/>
            </a:endParaRPr>
          </a:p>
        </p:txBody>
      </p:sp>
      <p:sp>
        <p:nvSpPr>
          <p:cNvPr id="115" name="CustomShape 2"/>
          <p:cNvSpPr/>
          <p:nvPr/>
        </p:nvSpPr>
        <p:spPr>
          <a:xfrm>
            <a:off x="457200" y="1600200"/>
            <a:ext cx="7619400" cy="47998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marL="343080" indent="-227880">
              <a:lnSpc>
                <a:spcPct val="100000"/>
              </a:lnSpc>
              <a:spcBef>
                <a:spcPts val="439"/>
              </a:spcBef>
              <a:buClr>
                <a:srgbClr val="a9a57c"/>
              </a:buClr>
              <a:buFont typeface="Arial"/>
              <a:buChar char="•"/>
            </a:pPr>
            <a:r>
              <a:rPr b="0" lang="ru-RU" sz="2200" spc="-1" strike="noStrike">
                <a:solidFill>
                  <a:srgbClr val="2f2b20"/>
                </a:solidFill>
                <a:latin typeface="Calibri"/>
              </a:rPr>
              <a:t>Как поговорить с администрацией, учителем, не навредив ситуации.</a:t>
            </a:r>
            <a:endParaRPr b="0" lang="ru-RU" sz="2200" spc="-1" strike="noStrike">
              <a:latin typeface="Arial"/>
            </a:endParaRPr>
          </a:p>
          <a:p>
            <a:pPr marL="343080" indent="-227880">
              <a:lnSpc>
                <a:spcPct val="100000"/>
              </a:lnSpc>
              <a:spcBef>
                <a:spcPts val="439"/>
              </a:spcBef>
              <a:buClr>
                <a:srgbClr val="a9a57c"/>
              </a:buClr>
              <a:buFont typeface="Arial"/>
              <a:buChar char="•"/>
            </a:pPr>
            <a:r>
              <a:rPr b="0" lang="ru-RU" sz="2200" spc="-1" strike="noStrike">
                <a:solidFill>
                  <a:srgbClr val="2f2b20"/>
                </a:solidFill>
                <a:latin typeface="Calibri"/>
              </a:rPr>
              <a:t>Всегда помните </a:t>
            </a:r>
            <a:r>
              <a:rPr b="1" lang="ru-RU" sz="2200" spc="-1" strike="noStrike">
                <a:solidFill>
                  <a:srgbClr val="ff0000"/>
                </a:solidFill>
                <a:latin typeface="Calibri"/>
              </a:rPr>
              <a:t>о цели вашей коммуникации</a:t>
            </a:r>
            <a:r>
              <a:rPr b="0" lang="ru-RU" sz="2200" spc="-1" strike="noStrike">
                <a:solidFill>
                  <a:srgbClr val="2f2b20"/>
                </a:solidFill>
                <a:latin typeface="Calibri"/>
              </a:rPr>
              <a:t>, чтобы достичь её максимальной эффективности.</a:t>
            </a:r>
            <a:endParaRPr b="0" lang="ru-RU" sz="22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439"/>
              </a:spcBef>
            </a:pPr>
            <a:endParaRPr b="0" lang="ru-RU" sz="2200" spc="-1" strike="noStrike">
              <a:latin typeface="Arial"/>
            </a:endParaRPr>
          </a:p>
        </p:txBody>
      </p:sp>
      <p:pic>
        <p:nvPicPr>
          <p:cNvPr id="116" name="Picture 2" descr=""/>
          <p:cNvPicPr/>
          <p:nvPr/>
        </p:nvPicPr>
        <p:blipFill>
          <a:blip r:embed="rId1"/>
          <a:stretch/>
        </p:blipFill>
        <p:spPr>
          <a:xfrm>
            <a:off x="3708000" y="3357000"/>
            <a:ext cx="4487760" cy="323964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21" dur="indefinite" restart="never" nodeType="tmRoot">
          <p:childTnLst>
            <p:seq>
              <p:cTn id="22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CustomShape 1"/>
          <p:cNvSpPr/>
          <p:nvPr/>
        </p:nvSpPr>
        <p:spPr>
          <a:xfrm>
            <a:off x="457200" y="274680"/>
            <a:ext cx="7619400" cy="11422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/>
          <a:p>
            <a:pPr>
              <a:lnSpc>
                <a:spcPct val="100000"/>
              </a:lnSpc>
            </a:pPr>
            <a:r>
              <a:rPr b="0" lang="ru-RU" sz="4600" spc="-94" strike="noStrike">
                <a:solidFill>
                  <a:srgbClr val="675e47"/>
                </a:solidFill>
                <a:latin typeface="Cambria"/>
              </a:rPr>
              <a:t>Что делать, если конфликт?</a:t>
            </a:r>
            <a:endParaRPr b="0" lang="ru-RU" sz="4600" spc="-1" strike="noStrike">
              <a:latin typeface="Arial"/>
            </a:endParaRPr>
          </a:p>
        </p:txBody>
      </p:sp>
      <p:sp>
        <p:nvSpPr>
          <p:cNvPr id="118" name="CustomShape 2"/>
          <p:cNvSpPr/>
          <p:nvPr/>
        </p:nvSpPr>
        <p:spPr>
          <a:xfrm>
            <a:off x="457200" y="1600200"/>
            <a:ext cx="7619400" cy="47998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pic>
        <p:nvPicPr>
          <p:cNvPr id="119" name="Picture 2" descr=""/>
          <p:cNvPicPr/>
          <p:nvPr/>
        </p:nvPicPr>
        <p:blipFill>
          <a:blip r:embed="rId1"/>
          <a:stretch/>
        </p:blipFill>
        <p:spPr>
          <a:xfrm>
            <a:off x="395640" y="1556640"/>
            <a:ext cx="7776000" cy="496764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23" dur="indefinite" restart="never" nodeType="tmRoot">
          <p:childTnLst>
            <p:seq>
              <p:cTn id="24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CustomShape 1"/>
          <p:cNvSpPr/>
          <p:nvPr/>
        </p:nvSpPr>
        <p:spPr>
          <a:xfrm>
            <a:off x="457200" y="274680"/>
            <a:ext cx="7619400" cy="11422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/>
          <a:p>
            <a:pPr>
              <a:lnSpc>
                <a:spcPct val="100000"/>
              </a:lnSpc>
            </a:pPr>
            <a:r>
              <a:rPr b="1" lang="ru-RU" sz="1800" spc="-94" strike="noStrike">
                <a:solidFill>
                  <a:srgbClr val="0000cc"/>
                </a:solidFill>
                <a:latin typeface="Cambria"/>
              </a:rPr>
              <a:t>Мероприятия по выявлению и структурированию профессиональных дефицитов управленческих команд и педагогов:</a:t>
            </a:r>
            <a:endParaRPr b="0" lang="ru-RU" sz="1800" spc="-1" strike="noStrike">
              <a:latin typeface="Arial"/>
            </a:endParaRPr>
          </a:p>
        </p:txBody>
      </p:sp>
      <p:sp>
        <p:nvSpPr>
          <p:cNvPr id="121" name="CustomShape 2"/>
          <p:cNvSpPr/>
          <p:nvPr/>
        </p:nvSpPr>
        <p:spPr>
          <a:xfrm>
            <a:off x="457200" y="1600200"/>
            <a:ext cx="7619400" cy="47998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rmAutofit/>
          </a:bodyPr>
          <a:p>
            <a:pPr marL="285840" indent="-285120" algn="just">
              <a:lnSpc>
                <a:spcPct val="100000"/>
              </a:lnSpc>
              <a:spcBef>
                <a:spcPts val="479"/>
              </a:spcBef>
              <a:buClr>
                <a:srgbClr val="a9a57c"/>
              </a:buClr>
              <a:buFont typeface="Wingdings" charset="2"/>
              <a:buChar char=""/>
            </a:pPr>
            <a:r>
              <a:rPr b="1" lang="ru-RU" sz="2400" spc="-1" strike="noStrike">
                <a:solidFill>
                  <a:srgbClr val="2f2b20"/>
                </a:solidFill>
                <a:latin typeface="Calibri"/>
              </a:rPr>
              <a:t>Установление рабочих отношений с образовательными организациями </a:t>
            </a:r>
            <a:r>
              <a:rPr b="0" i="1" lang="ru-RU" sz="2400" spc="-1" strike="noStrike">
                <a:solidFill>
                  <a:srgbClr val="2f2b20"/>
                </a:solidFill>
                <a:latin typeface="Calibri"/>
              </a:rPr>
              <a:t>(знакомство, собеседование, получение первичной информации об организации, контингенте учащихся, наличии и квалификации педагогических работников, составе и функционале представителей администрации);</a:t>
            </a:r>
            <a:endParaRPr b="0" lang="ru-RU" sz="2400" spc="-1" strike="noStrike">
              <a:latin typeface="Arial"/>
            </a:endParaRPr>
          </a:p>
          <a:p>
            <a:pPr marL="285840" indent="-285120">
              <a:lnSpc>
                <a:spcPct val="100000"/>
              </a:lnSpc>
              <a:spcBef>
                <a:spcPts val="479"/>
              </a:spcBef>
              <a:buClr>
                <a:srgbClr val="a9a57c"/>
              </a:buClr>
              <a:buFont typeface="Wingdings" charset="2"/>
              <a:buChar char=""/>
            </a:pPr>
            <a:r>
              <a:rPr b="1" lang="ru-RU" sz="2400" spc="-1" strike="noStrike">
                <a:solidFill>
                  <a:srgbClr val="2f2b20"/>
                </a:solidFill>
                <a:latin typeface="Calibri"/>
              </a:rPr>
              <a:t>Проведение мониторинга школьных сайтов, анализ актуальной информации</a:t>
            </a:r>
            <a:r>
              <a:rPr b="0" lang="ru-RU" sz="2400" spc="-1" strike="noStrike">
                <a:solidFill>
                  <a:srgbClr val="2f2b20"/>
                </a:solidFill>
                <a:latin typeface="Calibri"/>
              </a:rPr>
              <a:t>;</a:t>
            </a:r>
            <a:endParaRPr b="0" lang="ru-RU" sz="2400" spc="-1" strike="noStrike">
              <a:latin typeface="Arial"/>
            </a:endParaRPr>
          </a:p>
          <a:p>
            <a:pPr marL="285840" indent="-285120">
              <a:lnSpc>
                <a:spcPct val="100000"/>
              </a:lnSpc>
              <a:spcBef>
                <a:spcPts val="479"/>
              </a:spcBef>
              <a:buClr>
                <a:srgbClr val="a9a57c"/>
              </a:buClr>
              <a:buFont typeface="Wingdings" charset="2"/>
              <a:buChar char=""/>
            </a:pPr>
            <a:r>
              <a:rPr b="1" lang="ru-RU" sz="2400" spc="-1" strike="noStrike">
                <a:solidFill>
                  <a:srgbClr val="2f2b20"/>
                </a:solidFill>
                <a:latin typeface="Calibri"/>
              </a:rPr>
              <a:t>Анализ внутренней документации:</a:t>
            </a:r>
            <a:r>
              <a:rPr b="0" lang="ru-RU" sz="2400" spc="-1" strike="noStrike">
                <a:solidFill>
                  <a:srgbClr val="2f2b20"/>
                </a:solidFill>
                <a:latin typeface="Calibri"/>
              </a:rPr>
              <a:t> плановой и отчетной, локальных нормативных актов образовательной организации;</a:t>
            </a:r>
            <a:endParaRPr b="0" lang="ru-RU" sz="2400" spc="-1" strike="noStrike">
              <a:latin typeface="Arial"/>
            </a:endParaRPr>
          </a:p>
          <a:p>
            <a:pPr marL="285840" indent="-285120">
              <a:lnSpc>
                <a:spcPct val="100000"/>
              </a:lnSpc>
              <a:spcBef>
                <a:spcPts val="479"/>
              </a:spcBef>
              <a:buClr>
                <a:srgbClr val="a9a57c"/>
              </a:buClr>
              <a:buFont typeface="Wingdings" charset="2"/>
              <a:buChar char=""/>
            </a:pPr>
            <a:r>
              <a:rPr b="1" lang="ru-RU" sz="2400" spc="-1" strike="noStrike">
                <a:solidFill>
                  <a:srgbClr val="2f2b20"/>
                </a:solidFill>
                <a:latin typeface="Calibri"/>
              </a:rPr>
              <a:t>Проведение мониторинга результатов обучения </a:t>
            </a:r>
            <a:r>
              <a:rPr b="0" lang="ru-RU" sz="2400" spc="-1" strike="noStrike">
                <a:solidFill>
                  <a:srgbClr val="2f2b20"/>
                </a:solidFill>
                <a:latin typeface="Calibri"/>
              </a:rPr>
              <a:t>в школах – (текущая успеваемость, итоговые отметки, результаты контрольных мероприятий, результаты ОГЭ, ЕГЭ, ВПР,ККР) </a:t>
            </a:r>
            <a:endParaRPr b="0" lang="ru-RU" sz="2400" spc="-1" strike="noStrike">
              <a:latin typeface="Arial"/>
            </a:endParaRPr>
          </a:p>
          <a:p>
            <a:pPr marL="285840" indent="-285120">
              <a:lnSpc>
                <a:spcPct val="100000"/>
              </a:lnSpc>
              <a:spcBef>
                <a:spcPts val="479"/>
              </a:spcBef>
              <a:buClr>
                <a:srgbClr val="a9a57c"/>
              </a:buClr>
              <a:buFont typeface="Wingdings" charset="2"/>
              <a:buChar char=""/>
            </a:pPr>
            <a:r>
              <a:rPr b="1" lang="ru-RU" sz="2400" spc="-1" strike="noStrike">
                <a:solidFill>
                  <a:srgbClr val="2f2b20"/>
                </a:solidFill>
                <a:latin typeface="Calibri"/>
              </a:rPr>
              <a:t>Выявление и структурирование основных проблем по итогам организационно-управленческого анализа</a:t>
            </a:r>
            <a:endParaRPr b="0" lang="ru-RU" sz="24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439"/>
              </a:spcBef>
            </a:pPr>
            <a:endParaRPr b="0" lang="ru-RU" sz="2400" spc="-1" strike="noStrike">
              <a:latin typeface="Arial"/>
            </a:endParaRPr>
          </a:p>
        </p:txBody>
      </p:sp>
    </p:spTree>
  </p:cSld>
  <p:timing>
    <p:tnLst>
      <p:par>
        <p:cTn id="25" dur="indefinite" restart="never" nodeType="tmRoot">
          <p:childTnLst>
            <p:seq>
              <p:cTn id="26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CustomShape 1"/>
          <p:cNvSpPr/>
          <p:nvPr/>
        </p:nvSpPr>
        <p:spPr>
          <a:xfrm>
            <a:off x="457200" y="274680"/>
            <a:ext cx="7619400" cy="11422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/>
          <a:p>
            <a:pPr>
              <a:lnSpc>
                <a:spcPct val="100000"/>
              </a:lnSpc>
            </a:pPr>
            <a:r>
              <a:rPr b="1" lang="ru-RU" sz="2800" spc="-94" strike="noStrike">
                <a:solidFill>
                  <a:srgbClr val="675e47"/>
                </a:solidFill>
                <a:latin typeface="Cambria"/>
              </a:rPr>
              <a:t>Статья 28. Компетенция, права, обязанности и ответственность образовательной организации</a:t>
            </a:r>
            <a:endParaRPr b="0" lang="ru-RU" sz="2800" spc="-1" strike="noStrike">
              <a:latin typeface="Arial"/>
            </a:endParaRPr>
          </a:p>
        </p:txBody>
      </p:sp>
      <p:sp>
        <p:nvSpPr>
          <p:cNvPr id="123" name="CustomShape 2"/>
          <p:cNvSpPr/>
          <p:nvPr/>
        </p:nvSpPr>
        <p:spPr>
          <a:xfrm>
            <a:off x="457200" y="1600200"/>
            <a:ext cx="7619400" cy="47998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marL="343080" indent="-227880">
              <a:lnSpc>
                <a:spcPct val="100000"/>
              </a:lnSpc>
              <a:spcBef>
                <a:spcPts val="439"/>
              </a:spcBef>
              <a:buClr>
                <a:srgbClr val="a9a57c"/>
              </a:buClr>
              <a:buFont typeface="Arial"/>
              <a:buChar char="•"/>
            </a:pPr>
            <a:r>
              <a:rPr b="1" lang="ru-RU" sz="2200" spc="-1" strike="noStrike">
                <a:solidFill>
                  <a:srgbClr val="2f2b20"/>
                </a:solidFill>
                <a:latin typeface="Calibri"/>
              </a:rPr>
              <a:t>10) осуществление текущего контроля успеваемости и промежуточной аттестации обучающихся, установление их форм, периодичности и порядка проведения;</a:t>
            </a:r>
            <a:endParaRPr b="0" lang="ru-RU" sz="2200" spc="-1" strike="noStrike">
              <a:latin typeface="Arial"/>
            </a:endParaRPr>
          </a:p>
          <a:p>
            <a:pPr marL="343080" indent="-227880">
              <a:lnSpc>
                <a:spcPct val="100000"/>
              </a:lnSpc>
              <a:spcBef>
                <a:spcPts val="439"/>
              </a:spcBef>
              <a:buClr>
                <a:srgbClr val="a9a57c"/>
              </a:buClr>
              <a:buFont typeface="Arial"/>
              <a:buChar char="•"/>
            </a:pPr>
            <a:r>
              <a:rPr b="1" lang="ru-RU" sz="2200" spc="-1" strike="noStrike">
                <a:solidFill>
                  <a:srgbClr val="2f2b20"/>
                </a:solidFill>
                <a:latin typeface="Calibri"/>
              </a:rPr>
              <a:t>12) использование и совершенствование методов обучения и воспитания, образовательных технологий, электронного обучения;</a:t>
            </a:r>
            <a:endParaRPr b="0" lang="ru-RU" sz="2200" spc="-1" strike="noStrike">
              <a:latin typeface="Arial"/>
            </a:endParaRPr>
          </a:p>
          <a:p>
            <a:pPr marL="343080" indent="-227880">
              <a:lnSpc>
                <a:spcPct val="100000"/>
              </a:lnSpc>
              <a:spcBef>
                <a:spcPts val="439"/>
              </a:spcBef>
              <a:buClr>
                <a:srgbClr val="a9a57c"/>
              </a:buClr>
              <a:buFont typeface="Arial"/>
              <a:buChar char="•"/>
            </a:pPr>
            <a:r>
              <a:rPr b="1" lang="ru-RU" sz="2200" spc="-1" strike="noStrike">
                <a:solidFill>
                  <a:srgbClr val="2f2b20"/>
                </a:solidFill>
                <a:latin typeface="Calibri"/>
              </a:rPr>
              <a:t>13) проведение самообследования, обеспечение функционирования внутренней системы оценки качества образования</a:t>
            </a:r>
            <a:endParaRPr b="0" lang="ru-RU" sz="2200" spc="-1" strike="noStrike">
              <a:latin typeface="Arial"/>
            </a:endParaRPr>
          </a:p>
        </p:txBody>
      </p:sp>
    </p:spTree>
  </p:cSld>
  <p:timing>
    <p:tnLst>
      <p:par>
        <p:cTn id="27" dur="indefinite" restart="never" nodeType="tmRoot">
          <p:childTnLst>
            <p:seq>
              <p:cTn id="28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CustomShape 1"/>
          <p:cNvSpPr/>
          <p:nvPr/>
        </p:nvSpPr>
        <p:spPr>
          <a:xfrm>
            <a:off x="457200" y="274680"/>
            <a:ext cx="7619400" cy="11422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/>
          <a:p>
            <a:pPr>
              <a:lnSpc>
                <a:spcPct val="100000"/>
              </a:lnSpc>
            </a:pPr>
            <a:r>
              <a:rPr b="1" lang="ru-RU" sz="2800" spc="-94" strike="noStrike">
                <a:solidFill>
                  <a:srgbClr val="0000cc"/>
                </a:solidFill>
                <a:latin typeface="Cambria"/>
              </a:rPr>
              <a:t>Методическое  сопровождение для педагогов и руководителей:</a:t>
            </a:r>
            <a:br/>
            <a:endParaRPr b="0" lang="ru-RU" sz="2800" spc="-1" strike="noStrike">
              <a:latin typeface="Arial"/>
            </a:endParaRPr>
          </a:p>
        </p:txBody>
      </p:sp>
      <p:sp>
        <p:nvSpPr>
          <p:cNvPr id="125" name="CustomShape 2"/>
          <p:cNvSpPr/>
          <p:nvPr/>
        </p:nvSpPr>
        <p:spPr>
          <a:xfrm>
            <a:off x="457200" y="1600200"/>
            <a:ext cx="7619400" cy="47998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rmAutofit/>
          </a:bodyPr>
          <a:p>
            <a:pPr algn="just">
              <a:lnSpc>
                <a:spcPct val="100000"/>
              </a:lnSpc>
            </a:pPr>
            <a:endParaRPr b="0" lang="ru-RU" sz="1800" spc="-1" strike="noStrike">
              <a:latin typeface="Arial"/>
            </a:endParaRPr>
          </a:p>
          <a:p>
            <a:pPr marL="285840" indent="-285120">
              <a:lnSpc>
                <a:spcPct val="100000"/>
              </a:lnSpc>
              <a:buClr>
                <a:srgbClr val="a9a57c"/>
              </a:buClr>
              <a:buFont typeface="Wingdings" charset="2"/>
              <a:buChar char=""/>
            </a:pPr>
            <a:r>
              <a:rPr b="1" lang="ru-RU" sz="2400" spc="-1" strike="noStrike">
                <a:solidFill>
                  <a:srgbClr val="2f2b20"/>
                </a:solidFill>
                <a:latin typeface="Calibri"/>
              </a:rPr>
              <a:t>Семинар-практикум</a:t>
            </a:r>
            <a:r>
              <a:rPr b="0" lang="ru-RU" sz="2400" spc="-1" strike="noStrike">
                <a:solidFill>
                  <a:srgbClr val="2f2b20"/>
                </a:solidFill>
                <a:latin typeface="Calibri"/>
              </a:rPr>
              <a:t> </a:t>
            </a:r>
            <a:endParaRPr b="0" lang="ru-RU" sz="2400" spc="-1" strike="noStrike">
              <a:latin typeface="Arial"/>
            </a:endParaRPr>
          </a:p>
          <a:p>
            <a:pPr marL="285840" indent="-285120">
              <a:lnSpc>
                <a:spcPct val="100000"/>
              </a:lnSpc>
              <a:buClr>
                <a:srgbClr val="a9a57c"/>
              </a:buClr>
              <a:buFont typeface="Wingdings" charset="2"/>
              <a:buChar char=""/>
            </a:pPr>
            <a:r>
              <a:rPr b="1" lang="ru-RU" sz="2400" spc="-1" strike="noStrike">
                <a:solidFill>
                  <a:srgbClr val="ff0000"/>
                </a:solidFill>
                <a:latin typeface="Calibri"/>
              </a:rPr>
              <a:t>Методический десант</a:t>
            </a:r>
            <a:endParaRPr b="0" lang="ru-RU" sz="2400" spc="-1" strike="noStrike">
              <a:latin typeface="Arial"/>
            </a:endParaRPr>
          </a:p>
          <a:p>
            <a:pPr marL="285840" indent="-285120">
              <a:lnSpc>
                <a:spcPct val="100000"/>
              </a:lnSpc>
              <a:buClr>
                <a:srgbClr val="a9a57c"/>
              </a:buClr>
              <a:buFont typeface="Wingdings" charset="2"/>
              <a:buChar char=""/>
            </a:pPr>
            <a:r>
              <a:rPr b="1" lang="ru-RU" sz="2400" spc="-1" strike="noStrike">
                <a:solidFill>
                  <a:srgbClr val="2f2b20"/>
                </a:solidFill>
                <a:latin typeface="Calibri"/>
              </a:rPr>
              <a:t>Собеседования</a:t>
            </a:r>
            <a:endParaRPr b="0" lang="ru-RU" sz="2400" spc="-1" strike="noStrike">
              <a:latin typeface="Arial"/>
            </a:endParaRPr>
          </a:p>
          <a:p>
            <a:pPr marL="285840" indent="-285120">
              <a:lnSpc>
                <a:spcPct val="100000"/>
              </a:lnSpc>
              <a:buClr>
                <a:srgbClr val="a9a57c"/>
              </a:buClr>
              <a:buFont typeface="Wingdings" charset="2"/>
              <a:buChar char=""/>
            </a:pPr>
            <a:r>
              <a:rPr b="1" lang="ru-RU" sz="2400" spc="-1" strike="noStrike">
                <a:solidFill>
                  <a:srgbClr val="2f2b20"/>
                </a:solidFill>
                <a:latin typeface="Calibri"/>
              </a:rPr>
              <a:t>Организация курсовой подготовки</a:t>
            </a:r>
            <a:endParaRPr b="0" lang="ru-RU" sz="2400" spc="-1" strike="noStrike">
              <a:latin typeface="Arial"/>
            </a:endParaRPr>
          </a:p>
          <a:p>
            <a:pPr marL="285840" indent="-285120">
              <a:lnSpc>
                <a:spcPct val="100000"/>
              </a:lnSpc>
              <a:buClr>
                <a:srgbClr val="a9a57c"/>
              </a:buClr>
              <a:buFont typeface="Wingdings" charset="2"/>
              <a:buChar char=""/>
            </a:pPr>
            <a:r>
              <a:rPr b="1" lang="ru-RU" sz="2400" spc="-1" strike="noStrike">
                <a:solidFill>
                  <a:srgbClr val="2f2b20"/>
                </a:solidFill>
                <a:latin typeface="Calibri"/>
              </a:rPr>
              <a:t>Конкурсы профессионального мастерства</a:t>
            </a:r>
            <a:endParaRPr b="0" lang="ru-RU" sz="2400" spc="-1" strike="noStrike">
              <a:latin typeface="Arial"/>
            </a:endParaRPr>
          </a:p>
          <a:p>
            <a:pPr marL="285840" indent="-285120">
              <a:lnSpc>
                <a:spcPct val="100000"/>
              </a:lnSpc>
              <a:buClr>
                <a:srgbClr val="a9a57c"/>
              </a:buClr>
              <a:buFont typeface="Wingdings" charset="2"/>
              <a:buChar char=""/>
            </a:pPr>
            <a:r>
              <a:rPr b="1" lang="ru-RU" sz="2400" spc="-1" strike="noStrike">
                <a:solidFill>
                  <a:srgbClr val="ff0000"/>
                </a:solidFill>
                <a:latin typeface="Calibri"/>
              </a:rPr>
              <a:t>Сетевое сообщество</a:t>
            </a:r>
            <a:endParaRPr b="0" lang="ru-RU" sz="2400" spc="-1" strike="noStrike">
              <a:latin typeface="Arial"/>
            </a:endParaRPr>
          </a:p>
          <a:p>
            <a:pPr marL="285840" indent="-285120">
              <a:lnSpc>
                <a:spcPct val="100000"/>
              </a:lnSpc>
              <a:buClr>
                <a:srgbClr val="a9a57c"/>
              </a:buClr>
              <a:buFont typeface="Wingdings" charset="2"/>
              <a:buChar char=""/>
            </a:pPr>
            <a:r>
              <a:rPr b="1" lang="ru-RU" sz="2400" spc="-1" strike="noStrike">
                <a:solidFill>
                  <a:srgbClr val="2f2b20"/>
                </a:solidFill>
                <a:latin typeface="Calibri"/>
              </a:rPr>
              <a:t>День методиста в школе</a:t>
            </a:r>
            <a:endParaRPr b="0" lang="ru-RU" sz="2400" spc="-1" strike="noStrike">
              <a:latin typeface="Arial"/>
            </a:endParaRPr>
          </a:p>
          <a:p>
            <a:pPr marL="285840" indent="-285120">
              <a:lnSpc>
                <a:spcPct val="100000"/>
              </a:lnSpc>
              <a:buClr>
                <a:srgbClr val="a9a57c"/>
              </a:buClr>
              <a:buFont typeface="Wingdings" charset="2"/>
              <a:buChar char=""/>
            </a:pPr>
            <a:r>
              <a:rPr b="1" lang="ru-RU" sz="2400" spc="-1" strike="noStrike">
                <a:solidFill>
                  <a:srgbClr val="ff0000"/>
                </a:solidFill>
                <a:latin typeface="Calibri"/>
              </a:rPr>
              <a:t>Методический час</a:t>
            </a:r>
            <a:endParaRPr b="0" lang="ru-RU" sz="24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ru-RU" sz="24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ru-RU" sz="2400" spc="-1" strike="noStrike">
              <a:latin typeface="Arial"/>
            </a:endParaRPr>
          </a:p>
        </p:txBody>
      </p:sp>
      <p:pic>
        <p:nvPicPr>
          <p:cNvPr id="126" name="Picture 2" descr=""/>
          <p:cNvPicPr/>
          <p:nvPr/>
        </p:nvPicPr>
        <p:blipFill>
          <a:blip r:embed="rId1"/>
          <a:stretch/>
        </p:blipFill>
        <p:spPr>
          <a:xfrm>
            <a:off x="5148000" y="4365000"/>
            <a:ext cx="2711880" cy="203364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29" dur="indefinite" restart="never" nodeType="tmRoot">
          <p:childTnLst>
            <p:seq>
              <p:cTn id="30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CustomShape 1"/>
          <p:cNvSpPr/>
          <p:nvPr/>
        </p:nvSpPr>
        <p:spPr>
          <a:xfrm>
            <a:off x="457200" y="274680"/>
            <a:ext cx="7619400" cy="11422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pic>
        <p:nvPicPr>
          <p:cNvPr id="128" name="" descr=""/>
          <p:cNvPicPr/>
          <p:nvPr/>
        </p:nvPicPr>
        <p:blipFill>
          <a:blip r:embed="rId1"/>
          <a:stretch/>
        </p:blipFill>
        <p:spPr>
          <a:xfrm>
            <a:off x="26640" y="274680"/>
            <a:ext cx="8514000" cy="606096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31" dur="indefinite" restart="never" nodeType="tmRoot">
          <p:childTnLst>
            <p:seq>
              <p:cTn id="32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CustomShape 1"/>
          <p:cNvSpPr/>
          <p:nvPr/>
        </p:nvSpPr>
        <p:spPr>
          <a:xfrm>
            <a:off x="457200" y="274680"/>
            <a:ext cx="7619400" cy="11422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pic>
        <p:nvPicPr>
          <p:cNvPr id="130" name="" descr=""/>
          <p:cNvPicPr/>
          <p:nvPr/>
        </p:nvPicPr>
        <p:blipFill>
          <a:blip r:embed="rId1"/>
          <a:stretch/>
        </p:blipFill>
        <p:spPr>
          <a:xfrm>
            <a:off x="126720" y="778320"/>
            <a:ext cx="7577280" cy="490968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33" dur="indefinite" restart="never" nodeType="tmRoot">
          <p:childTnLst>
            <p:seq>
              <p:cTn id="34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CustomShape 1"/>
          <p:cNvSpPr/>
          <p:nvPr/>
        </p:nvSpPr>
        <p:spPr>
          <a:xfrm>
            <a:off x="457200" y="274680"/>
            <a:ext cx="7619400" cy="11422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/>
          <a:p>
            <a:pPr>
              <a:lnSpc>
                <a:spcPct val="100000"/>
              </a:lnSpc>
            </a:pPr>
            <a:r>
              <a:rPr b="1" lang="ru-RU" sz="2800" spc="-94" strike="noStrike">
                <a:solidFill>
                  <a:srgbClr val="ff0000"/>
                </a:solidFill>
                <a:latin typeface="Cambria"/>
              </a:rPr>
              <a:t>«Нигде качество школьной системы не превышает качества подготовки учителей…». </a:t>
            </a:r>
            <a:br/>
            <a:endParaRPr b="0" lang="ru-RU" sz="2800" spc="-1" strike="noStrike">
              <a:latin typeface="Arial"/>
            </a:endParaRPr>
          </a:p>
        </p:txBody>
      </p:sp>
      <p:sp>
        <p:nvSpPr>
          <p:cNvPr id="132" name="CustomShape 2"/>
          <p:cNvSpPr/>
          <p:nvPr/>
        </p:nvSpPr>
        <p:spPr>
          <a:xfrm>
            <a:off x="457200" y="1600200"/>
            <a:ext cx="7619400" cy="47998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rmAutofit/>
          </a:bodyPr>
          <a:p>
            <a:pPr marL="114480">
              <a:lnSpc>
                <a:spcPct val="100000"/>
              </a:lnSpc>
              <a:spcBef>
                <a:spcPts val="439"/>
              </a:spcBef>
            </a:pPr>
            <a:endParaRPr b="0" lang="ru-RU" sz="1800" spc="-1" strike="noStrike">
              <a:latin typeface="Arial"/>
            </a:endParaRPr>
          </a:p>
          <a:p>
            <a:pPr marL="343080" indent="-227880">
              <a:lnSpc>
                <a:spcPct val="100000"/>
              </a:lnSpc>
              <a:spcBef>
                <a:spcPts val="439"/>
              </a:spcBef>
              <a:buClr>
                <a:srgbClr val="a9a57c"/>
              </a:buClr>
              <a:buFont typeface="Arial"/>
              <a:buChar char="•"/>
            </a:pPr>
            <a:r>
              <a:rPr b="0" lang="ru-RU" sz="2200" spc="-1" strike="noStrike">
                <a:solidFill>
                  <a:srgbClr val="2f2b20"/>
                </a:solidFill>
                <a:latin typeface="Calibri"/>
              </a:rPr>
              <a:t>Активное включение в школьные процессы может являться источником непрерывного профессионального развития педагогов, а превращение школы в обучающуюся организацию способно значимо не только повышать удовлетворенность учителей своей работой, но и положительно сказываться на качестве образовательных результатов. </a:t>
            </a:r>
            <a:endParaRPr b="0" lang="ru-RU" sz="2200" spc="-1" strike="noStrike">
              <a:latin typeface="Arial"/>
            </a:endParaRPr>
          </a:p>
        </p:txBody>
      </p:sp>
    </p:spTree>
  </p:cSld>
  <p:timing>
    <p:tnLst>
      <p:par>
        <p:cTn id="35" dur="indefinite" restart="never" nodeType="tmRoot">
          <p:childTnLst>
            <p:seq>
              <p:cTn id="36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CustomShape 1"/>
          <p:cNvSpPr/>
          <p:nvPr/>
        </p:nvSpPr>
        <p:spPr>
          <a:xfrm>
            <a:off x="457200" y="274680"/>
            <a:ext cx="7619400" cy="11422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pic>
        <p:nvPicPr>
          <p:cNvPr id="134" name="Picture 2" descr=""/>
          <p:cNvPicPr/>
          <p:nvPr/>
        </p:nvPicPr>
        <p:blipFill>
          <a:blip r:embed="rId1"/>
          <a:stretch/>
        </p:blipFill>
        <p:spPr>
          <a:xfrm>
            <a:off x="2124360" y="4246200"/>
            <a:ext cx="1519200" cy="1684080"/>
          </a:xfrm>
          <a:prstGeom prst="rect">
            <a:avLst/>
          </a:prstGeom>
          <a:ln>
            <a:noFill/>
          </a:ln>
        </p:spPr>
      </p:pic>
      <p:pic>
        <p:nvPicPr>
          <p:cNvPr id="135" name="Picture 4" descr=""/>
          <p:cNvPicPr/>
          <p:nvPr/>
        </p:nvPicPr>
        <p:blipFill>
          <a:blip r:embed="rId2"/>
          <a:stretch/>
        </p:blipFill>
        <p:spPr>
          <a:xfrm>
            <a:off x="5148000" y="3745800"/>
            <a:ext cx="2735640" cy="2241000"/>
          </a:xfrm>
          <a:prstGeom prst="rect">
            <a:avLst/>
          </a:prstGeom>
          <a:ln>
            <a:noFill/>
          </a:ln>
        </p:spPr>
      </p:pic>
      <p:pic>
        <p:nvPicPr>
          <p:cNvPr id="136" name="Picture 2" descr=""/>
          <p:cNvPicPr/>
          <p:nvPr/>
        </p:nvPicPr>
        <p:blipFill>
          <a:blip r:embed="rId3"/>
          <a:stretch/>
        </p:blipFill>
        <p:spPr>
          <a:xfrm>
            <a:off x="3852360" y="2061000"/>
            <a:ext cx="1519200" cy="1684080"/>
          </a:xfrm>
          <a:prstGeom prst="rect">
            <a:avLst/>
          </a:prstGeom>
          <a:ln>
            <a:noFill/>
          </a:ln>
        </p:spPr>
      </p:pic>
      <p:pic>
        <p:nvPicPr>
          <p:cNvPr id="137" name="Picture 2" descr=""/>
          <p:cNvPicPr/>
          <p:nvPr/>
        </p:nvPicPr>
        <p:blipFill>
          <a:blip r:embed="rId4"/>
          <a:stretch/>
        </p:blipFill>
        <p:spPr>
          <a:xfrm>
            <a:off x="324000" y="2198520"/>
            <a:ext cx="1519200" cy="168408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37" dur="indefinite" restart="never" nodeType="tmRoot">
          <p:childTnLst>
            <p:seq>
              <p:cTn id="38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CustomShape 1"/>
          <p:cNvSpPr/>
          <p:nvPr/>
        </p:nvSpPr>
        <p:spPr>
          <a:xfrm>
            <a:off x="457200" y="274680"/>
            <a:ext cx="7619400" cy="11422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pic>
        <p:nvPicPr>
          <p:cNvPr id="83" name="Picture 2" descr=""/>
          <p:cNvPicPr/>
          <p:nvPr/>
        </p:nvPicPr>
        <p:blipFill>
          <a:blip r:embed="rId1"/>
          <a:stretch/>
        </p:blipFill>
        <p:spPr>
          <a:xfrm>
            <a:off x="457200" y="188640"/>
            <a:ext cx="7619400" cy="608832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3" dur="indefinite" restart="never" nodeType="tmRoot">
          <p:childTnLst>
            <p:seq>
              <p:cTn id="4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CustomShape 1"/>
          <p:cNvSpPr/>
          <p:nvPr/>
        </p:nvSpPr>
        <p:spPr>
          <a:xfrm>
            <a:off x="457200" y="274680"/>
            <a:ext cx="7619400" cy="11422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pic>
        <p:nvPicPr>
          <p:cNvPr id="139" name="Picture 2" descr=""/>
          <p:cNvPicPr/>
          <p:nvPr/>
        </p:nvPicPr>
        <p:blipFill>
          <a:blip r:embed="rId1"/>
          <a:stretch/>
        </p:blipFill>
        <p:spPr>
          <a:xfrm>
            <a:off x="1866960" y="1600200"/>
            <a:ext cx="3628440" cy="3628440"/>
          </a:xfrm>
          <a:prstGeom prst="rect">
            <a:avLst/>
          </a:prstGeom>
          <a:ln>
            <a:noFill/>
          </a:ln>
        </p:spPr>
      </p:pic>
      <p:pic>
        <p:nvPicPr>
          <p:cNvPr id="140" name="Picture 2" descr=""/>
          <p:cNvPicPr/>
          <p:nvPr/>
        </p:nvPicPr>
        <p:blipFill>
          <a:blip r:embed="rId2"/>
          <a:stretch/>
        </p:blipFill>
        <p:spPr>
          <a:xfrm>
            <a:off x="971640" y="937440"/>
            <a:ext cx="6336000" cy="525600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39" dur="indefinite" restart="never" nodeType="tmRoot">
          <p:childTnLst>
            <p:seq>
              <p:cTn id="40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CustomShape 1"/>
          <p:cNvSpPr/>
          <p:nvPr/>
        </p:nvSpPr>
        <p:spPr>
          <a:xfrm>
            <a:off x="457200" y="274680"/>
            <a:ext cx="7619400" cy="11422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42" name="CustomShape 2"/>
          <p:cNvSpPr/>
          <p:nvPr/>
        </p:nvSpPr>
        <p:spPr>
          <a:xfrm>
            <a:off x="457200" y="1600200"/>
            <a:ext cx="7619400" cy="47998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pic>
        <p:nvPicPr>
          <p:cNvPr id="143" name="Picture 2" descr=""/>
          <p:cNvPicPr/>
          <p:nvPr/>
        </p:nvPicPr>
        <p:blipFill>
          <a:blip r:embed="rId1"/>
          <a:stretch/>
        </p:blipFill>
        <p:spPr>
          <a:xfrm>
            <a:off x="179640" y="332640"/>
            <a:ext cx="8064000" cy="554400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41" dur="indefinite" restart="never" nodeType="tmRoot">
          <p:childTnLst>
            <p:seq>
              <p:cTn id="42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CustomShape 1"/>
          <p:cNvSpPr/>
          <p:nvPr/>
        </p:nvSpPr>
        <p:spPr>
          <a:xfrm>
            <a:off x="457200" y="274680"/>
            <a:ext cx="7619400" cy="11422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/>
          <a:p>
            <a:pPr>
              <a:lnSpc>
                <a:spcPct val="100000"/>
              </a:lnSpc>
            </a:pPr>
            <a:r>
              <a:rPr b="0" lang="ru-RU" sz="4600" spc="-94" strike="noStrike">
                <a:solidFill>
                  <a:srgbClr val="675e47"/>
                </a:solidFill>
                <a:latin typeface="Cambria"/>
              </a:rPr>
              <a:t>Нормативные документы</a:t>
            </a:r>
            <a:endParaRPr b="0" lang="ru-RU" sz="4600" spc="-1" strike="noStrike">
              <a:latin typeface="Arial"/>
            </a:endParaRPr>
          </a:p>
        </p:txBody>
      </p:sp>
      <p:pic>
        <p:nvPicPr>
          <p:cNvPr id="85" name="Picture 2" descr=""/>
          <p:cNvPicPr/>
          <p:nvPr/>
        </p:nvPicPr>
        <p:blipFill>
          <a:blip r:embed="rId1"/>
          <a:stretch/>
        </p:blipFill>
        <p:spPr>
          <a:xfrm>
            <a:off x="0" y="1556640"/>
            <a:ext cx="3368160" cy="5272920"/>
          </a:xfrm>
          <a:prstGeom prst="rect">
            <a:avLst/>
          </a:prstGeom>
          <a:ln>
            <a:noFill/>
          </a:ln>
        </p:spPr>
      </p:pic>
      <p:sp>
        <p:nvSpPr>
          <p:cNvPr id="86" name="CustomShape 2"/>
          <p:cNvSpPr/>
          <p:nvPr/>
        </p:nvSpPr>
        <p:spPr>
          <a:xfrm>
            <a:off x="3852000" y="1772640"/>
            <a:ext cx="4247640" cy="39895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1" lang="ru-RU" sz="3200" spc="-1" strike="noStrike">
                <a:solidFill>
                  <a:srgbClr val="ff0000"/>
                </a:solidFill>
                <a:latin typeface="Calibri"/>
                <a:ea typeface="DejaVu Sans"/>
              </a:rPr>
              <a:t>2013 Положение о консалтинговой службе </a:t>
            </a:r>
            <a:endParaRPr b="0" lang="ru-RU" sz="32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ru-RU" sz="3200" spc="-1" strike="noStrike">
                <a:solidFill>
                  <a:srgbClr val="ff0000"/>
                </a:solidFill>
                <a:latin typeface="Calibri"/>
                <a:ea typeface="DejaVu Sans"/>
              </a:rPr>
              <a:t>2017Дорожная карта</a:t>
            </a:r>
            <a:endParaRPr b="0" lang="ru-RU" sz="32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ru-RU" sz="3200" spc="-1" strike="noStrike">
                <a:solidFill>
                  <a:srgbClr val="ff0000"/>
                </a:solidFill>
                <a:latin typeface="Calibri"/>
                <a:ea typeface="DejaVu Sans"/>
              </a:rPr>
              <a:t>2019 Муниципальный проект</a:t>
            </a:r>
            <a:endParaRPr b="0" lang="ru-RU" sz="32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ru-RU" sz="3200" spc="-1" strike="noStrike">
                <a:solidFill>
                  <a:srgbClr val="ff0000"/>
                </a:solidFill>
                <a:latin typeface="Calibri"/>
                <a:ea typeface="DejaVu Sans"/>
              </a:rPr>
              <a:t>2020 Муниципальная программа</a:t>
            </a:r>
            <a:endParaRPr b="0" lang="ru-RU" sz="3200" spc="-1" strike="noStrike">
              <a:latin typeface="Arial"/>
            </a:endParaRPr>
          </a:p>
        </p:txBody>
      </p:sp>
    </p:spTree>
  </p:cSld>
  <p:timing>
    <p:tnLst>
      <p:par>
        <p:cTn id="5" dur="indefinite" restart="never" nodeType="tmRoot">
          <p:childTnLst>
            <p:seq>
              <p:cTn id="6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CustomShape 1"/>
          <p:cNvSpPr/>
          <p:nvPr/>
        </p:nvSpPr>
        <p:spPr>
          <a:xfrm>
            <a:off x="457200" y="274680"/>
            <a:ext cx="7619400" cy="11422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/>
          <a:p>
            <a:pPr algn="ctr">
              <a:lnSpc>
                <a:spcPct val="100000"/>
              </a:lnSpc>
            </a:pPr>
            <a:r>
              <a:rPr b="0" lang="ru-RU" sz="3200" spc="-94" strike="noStrike">
                <a:solidFill>
                  <a:srgbClr val="675e47"/>
                </a:solidFill>
                <a:latin typeface="Cambria"/>
              </a:rPr>
              <a:t>Интеграция с федеральными и региональными  проектами</a:t>
            </a:r>
            <a:endParaRPr b="0" lang="ru-RU" sz="3200" spc="-1" strike="noStrike">
              <a:latin typeface="Arial"/>
            </a:endParaRPr>
          </a:p>
        </p:txBody>
      </p:sp>
      <p:sp>
        <p:nvSpPr>
          <p:cNvPr id="88" name="CustomShape 2"/>
          <p:cNvSpPr/>
          <p:nvPr/>
        </p:nvSpPr>
        <p:spPr>
          <a:xfrm>
            <a:off x="457200" y="1600200"/>
            <a:ext cx="7619400" cy="47998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marL="343080" indent="-227880">
              <a:lnSpc>
                <a:spcPct val="100000"/>
              </a:lnSpc>
              <a:spcBef>
                <a:spcPts val="439"/>
              </a:spcBef>
              <a:buClr>
                <a:srgbClr val="a9a57c"/>
              </a:buClr>
              <a:buFont typeface="Arial"/>
              <a:buChar char="•"/>
            </a:pPr>
            <a:r>
              <a:rPr b="0" lang="ru-RU" sz="2200" spc="-1" strike="noStrike">
                <a:solidFill>
                  <a:srgbClr val="2f2b20"/>
                </a:solidFill>
                <a:latin typeface="Calibri"/>
              </a:rPr>
              <a:t>привлечения средств федеральных и региональных проектов для ресурсного обеспечения ШНОР;</a:t>
            </a:r>
            <a:endParaRPr b="0" lang="ru-RU" sz="2200" spc="-1" strike="noStrike">
              <a:latin typeface="Arial"/>
            </a:endParaRPr>
          </a:p>
          <a:p>
            <a:pPr marL="343080" indent="-227880">
              <a:lnSpc>
                <a:spcPct val="100000"/>
              </a:lnSpc>
              <a:spcBef>
                <a:spcPts val="439"/>
              </a:spcBef>
              <a:buClr>
                <a:srgbClr val="a9a57c"/>
              </a:buClr>
              <a:buFont typeface="Arial"/>
              <a:buChar char="•"/>
            </a:pPr>
            <a:r>
              <a:rPr b="0" lang="ru-RU" sz="2200" spc="-1" strike="noStrike">
                <a:solidFill>
                  <a:srgbClr val="2f2b20"/>
                </a:solidFill>
                <a:latin typeface="Calibri"/>
              </a:rPr>
              <a:t>исключения дублирования при реализации мероприятий, например, при организации повышения квалификации учителей ШНОР (в рамках программ поддержки ШНОР задействованы федеральные программы повышения квалификации);</a:t>
            </a:r>
            <a:endParaRPr b="0" lang="ru-RU" sz="2200" spc="-1" strike="noStrike">
              <a:latin typeface="Arial"/>
            </a:endParaRPr>
          </a:p>
          <a:p>
            <a:pPr marL="343080" indent="-227880">
              <a:lnSpc>
                <a:spcPct val="100000"/>
              </a:lnSpc>
              <a:spcBef>
                <a:spcPts val="439"/>
              </a:spcBef>
              <a:buClr>
                <a:srgbClr val="a9a57c"/>
              </a:buClr>
              <a:buFont typeface="Arial"/>
              <a:buChar char="•"/>
            </a:pPr>
            <a:r>
              <a:rPr b="0" lang="ru-RU" sz="2200" spc="-1" strike="noStrike">
                <a:solidFill>
                  <a:srgbClr val="2f2b20"/>
                </a:solidFill>
                <a:latin typeface="Calibri"/>
              </a:rPr>
              <a:t>региональная система методической работы, развиваемая в рамках построения национальной системы профессионального роста педагогических работников</a:t>
            </a:r>
            <a:endParaRPr b="0" lang="ru-RU" sz="2200" spc="-1" strike="noStrike">
              <a:latin typeface="Arial"/>
            </a:endParaRPr>
          </a:p>
        </p:txBody>
      </p:sp>
    </p:spTree>
  </p:cSld>
  <p:timing>
    <p:tnLst>
      <p:par>
        <p:cTn id="7" dur="indefinite" restart="never" nodeType="tmRoot">
          <p:childTnLst>
            <p:seq>
              <p:cTn id="8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CustomShape 1"/>
          <p:cNvSpPr/>
          <p:nvPr/>
        </p:nvSpPr>
        <p:spPr>
          <a:xfrm>
            <a:off x="457200" y="274680"/>
            <a:ext cx="7619400" cy="11422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/>
          <a:p>
            <a:pPr algn="ctr">
              <a:lnSpc>
                <a:spcPct val="100000"/>
              </a:lnSpc>
            </a:pPr>
            <a:r>
              <a:rPr b="0" lang="ru-RU" sz="4600" spc="-94" strike="noStrike">
                <a:solidFill>
                  <a:srgbClr val="675e47"/>
                </a:solidFill>
                <a:latin typeface="Cambria"/>
              </a:rPr>
              <a:t>Факторы риска</a:t>
            </a:r>
            <a:endParaRPr b="0" lang="ru-RU" sz="4600" spc="-1" strike="noStrike">
              <a:latin typeface="Arial"/>
            </a:endParaRPr>
          </a:p>
        </p:txBody>
      </p:sp>
      <p:graphicFrame>
        <p:nvGraphicFramePr>
          <p:cNvPr id="90" name="Table 2"/>
          <p:cNvGraphicFramePr/>
          <p:nvPr/>
        </p:nvGraphicFramePr>
        <p:xfrm>
          <a:off x="457200" y="1600200"/>
          <a:ext cx="7619400" cy="3495600"/>
        </p:xfrm>
        <a:graphic>
          <a:graphicData uri="http://schemas.openxmlformats.org/drawingml/2006/table">
            <a:tbl>
              <a:tblPr/>
              <a:tblGrid>
                <a:gridCol w="2539800"/>
                <a:gridCol w="2539800"/>
                <a:gridCol w="2540160"/>
              </a:tblGrid>
              <a:tr h="1702080"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b="1" lang="ru-RU" sz="1800" spc="-1" strike="noStrike">
                          <a:solidFill>
                            <a:srgbClr val="2f2b20"/>
                          </a:solidFill>
                          <a:latin typeface="Calibri"/>
                        </a:rPr>
                        <a:t>Низкая мотивация руководства образовательной организации на улучшение образовательных результатов</a:t>
                      </a:r>
                      <a:endParaRPr b="0" lang="ru-RU" sz="1800" spc="-1" strike="noStrike"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a9a57c"/>
                    </a:solidFill>
                  </a:tcPr>
                </a:tc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b="1" lang="ru-RU" sz="1800" spc="-1" strike="noStrike">
                          <a:solidFill>
                            <a:srgbClr val="2f2b20"/>
                          </a:solidFill>
                          <a:latin typeface="Calibri"/>
                        </a:rPr>
                        <a:t>.  Отсутствие или недостаточная эффективность системы объективной оценки результатов обучения</a:t>
                      </a:r>
                      <a:endParaRPr b="0" lang="ru-RU" sz="1800" spc="-1" strike="noStrike"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a9a57c"/>
                    </a:solidFill>
                  </a:tcPr>
                </a:tc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b="1" lang="ru-RU" sz="1800" spc="-1" strike="noStrike">
                          <a:solidFill>
                            <a:srgbClr val="2f2b20"/>
                          </a:solidFill>
                          <a:latin typeface="Calibri"/>
                        </a:rPr>
                        <a:t>. Недостаточно развитое</a:t>
                      </a:r>
                      <a:endParaRPr b="0" lang="ru-RU" sz="1800" spc="-1" strike="noStrike"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b="1" lang="ru-RU" sz="1800" spc="-1" strike="noStrike">
                          <a:solidFill>
                            <a:srgbClr val="2f2b20"/>
                          </a:solidFill>
                          <a:latin typeface="Calibri"/>
                        </a:rPr>
                        <a:t>профессиональное взаимодействие в педагогическом коллективе;</a:t>
                      </a:r>
                      <a:endParaRPr b="0" lang="ru-RU" sz="1800" spc="-1" strike="noStrike"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a9a57c"/>
                    </a:solidFill>
                  </a:tcPr>
                </a:tc>
              </a:tr>
              <a:tr h="1011960"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b="1" lang="ru-RU" sz="1800" spc="-1" strike="noStrike">
                          <a:solidFill>
                            <a:srgbClr val="2f2b20"/>
                          </a:solidFill>
                          <a:latin typeface="Calibri"/>
                        </a:rPr>
                        <a:t>Высокая доля обучающихся с рисками учебной неуспешности</a:t>
                      </a:r>
                      <a:endParaRPr b="0" lang="ru-RU" sz="1800" spc="-1" strike="noStrike"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1e0d7"/>
                    </a:solidFill>
                  </a:tcPr>
                </a:tc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b="1" lang="ru-RU" sz="1800" spc="-1" strike="noStrike">
                          <a:solidFill>
                            <a:srgbClr val="2f2b20"/>
                          </a:solidFill>
                          <a:latin typeface="Calibri"/>
                        </a:rPr>
                        <a:t>Высокая доля обучающихся с инклюзией</a:t>
                      </a:r>
                      <a:endParaRPr b="0" lang="ru-RU" sz="1800" spc="-1" strike="noStrike"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1e0d7"/>
                    </a:solidFill>
                  </a:tcPr>
                </a:tc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b="1" lang="ru-RU" sz="1800" spc="-1" strike="noStrike">
                          <a:solidFill>
                            <a:srgbClr val="2f2b20"/>
                          </a:solidFill>
                          <a:latin typeface="Calibri"/>
                        </a:rPr>
                        <a:t>. Низкое качество профориентационной работы</a:t>
                      </a:r>
                      <a:endParaRPr b="0" lang="ru-RU" sz="1800" spc="-1" strike="noStrike"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1e0d7"/>
                    </a:solidFill>
                  </a:tcPr>
                </a:tc>
              </a:tr>
              <a:tr h="781920"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b="1" lang="ru-RU" sz="1800" spc="-1" strike="noStrike">
                          <a:solidFill>
                            <a:srgbClr val="2f2b20"/>
                          </a:solidFill>
                          <a:latin typeface="Calibri"/>
                        </a:rPr>
                        <a:t>Дефицит</a:t>
                      </a:r>
                      <a:endParaRPr b="0" lang="ru-RU" sz="1800" spc="-1" strike="noStrike"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b="1" lang="ru-RU" sz="1800" spc="-1" strike="noStrike">
                          <a:solidFill>
                            <a:srgbClr val="2f2b20"/>
                          </a:solidFill>
                          <a:latin typeface="Calibri"/>
                        </a:rPr>
                        <a:t>педагогических кадров</a:t>
                      </a:r>
                      <a:endParaRPr b="0" lang="ru-RU" sz="1800" spc="-1" strike="noStrike"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b="0" lang="ru-RU" sz="1800" spc="-1" strike="noStrike"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f0f0ec"/>
                    </a:solidFill>
                  </a:tcPr>
                </a:tc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b="1" lang="ru-RU" sz="1800" spc="-1" strike="noStrike">
                          <a:solidFill>
                            <a:srgbClr val="2f2b20"/>
                          </a:solidFill>
                          <a:latin typeface="Calibri"/>
                        </a:rPr>
                        <a:t>Низкий уровень оснащения школы</a:t>
                      </a:r>
                      <a:endParaRPr b="0" lang="ru-RU" sz="1800" spc="-1" strike="noStrike"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f0f0ec"/>
                    </a:solidFill>
                  </a:tcPr>
                </a:tc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b="1" lang="ru-RU" sz="1800" spc="-1" strike="noStrike">
                          <a:solidFill>
                            <a:srgbClr val="2f2b20"/>
                          </a:solidFill>
                          <a:latin typeface="Calibri"/>
                        </a:rPr>
                        <a:t>Пониженный уровень школьного благополучия</a:t>
                      </a:r>
                      <a:endParaRPr b="0" lang="ru-RU" sz="1800" spc="-1" strike="noStrike"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f0f0ec"/>
                    </a:solidFill>
                  </a:tcPr>
                </a:tc>
              </a:tr>
            </a:tbl>
          </a:graphicData>
        </a:graphic>
      </p:graphicFrame>
    </p:spTree>
  </p:cSld>
  <p:timing>
    <p:tnLst>
      <p:par>
        <p:cTn id="9" dur="indefinite" restart="never" nodeType="tmRoot">
          <p:childTnLst>
            <p:seq>
              <p:cTn id="10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CustomShape 1"/>
          <p:cNvSpPr/>
          <p:nvPr/>
        </p:nvSpPr>
        <p:spPr>
          <a:xfrm>
            <a:off x="457200" y="274680"/>
            <a:ext cx="7619400" cy="11422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/>
          <a:p>
            <a:pPr algn="ctr">
              <a:lnSpc>
                <a:spcPct val="100000"/>
              </a:lnSpc>
            </a:pPr>
            <a:r>
              <a:rPr b="0" lang="ru-RU" sz="4600" spc="-94" strike="noStrike">
                <a:solidFill>
                  <a:srgbClr val="675e47"/>
                </a:solidFill>
                <a:latin typeface="Cambria"/>
              </a:rPr>
              <a:t>Факторы риска</a:t>
            </a:r>
            <a:endParaRPr b="0" lang="ru-RU" sz="4600" spc="-1" strike="noStrike">
              <a:latin typeface="Arial"/>
            </a:endParaRPr>
          </a:p>
        </p:txBody>
      </p:sp>
      <p:graphicFrame>
        <p:nvGraphicFramePr>
          <p:cNvPr id="92" name="Table 2"/>
          <p:cNvGraphicFramePr/>
          <p:nvPr/>
        </p:nvGraphicFramePr>
        <p:xfrm>
          <a:off x="755640" y="1556640"/>
          <a:ext cx="6659640" cy="4391640"/>
        </p:xfrm>
        <a:graphic>
          <a:graphicData uri="http://schemas.openxmlformats.org/drawingml/2006/table">
            <a:tbl>
              <a:tblPr/>
              <a:tblGrid>
                <a:gridCol w="2219760"/>
                <a:gridCol w="2219760"/>
                <a:gridCol w="2220480"/>
              </a:tblGrid>
              <a:tr h="3054600"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b="1" lang="ru-RU" sz="1800" spc="-1" strike="noStrike">
                          <a:solidFill>
                            <a:srgbClr val="2f2b20"/>
                          </a:solidFill>
                          <a:latin typeface="Calibri"/>
                        </a:rPr>
                        <a:t>Низкая вовлеченность учителей в образовательный процесс</a:t>
                      </a:r>
                      <a:endParaRPr b="0" lang="ru-RU" sz="1800" spc="-1" strike="noStrike"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a9a57c"/>
                    </a:solidFill>
                  </a:tcPr>
                </a:tc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b="1" lang="ru-RU" sz="1800" spc="-1" strike="noStrike">
                          <a:solidFill>
                            <a:srgbClr val="2f2b20"/>
                          </a:solidFill>
                          <a:latin typeface="Calibri"/>
                        </a:rPr>
                        <a:t>Недостаточная предметная и методическая компетентность педагогов</a:t>
                      </a:r>
                      <a:endParaRPr b="0" lang="ru-RU" sz="1800" spc="-1" strike="noStrike"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a9a57c"/>
                    </a:solidFill>
                  </a:tcPr>
                </a:tc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b="1" lang="ru-RU" sz="1800" spc="-1" strike="noStrike">
                          <a:solidFill>
                            <a:srgbClr val="2f2b20"/>
                          </a:solidFill>
                          <a:latin typeface="Calibri"/>
                        </a:rPr>
                        <a:t>Низкая учебная мотивация школьников</a:t>
                      </a:r>
                      <a:endParaRPr b="0" lang="ru-RU" sz="1800" spc="-1" strike="noStrike"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a9a57c"/>
                    </a:solidFill>
                  </a:tcPr>
                </a:tc>
              </a:tr>
              <a:tr h="1337400"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b="1" lang="ru-RU" sz="1800" spc="-1" strike="noStrike">
                          <a:solidFill>
                            <a:srgbClr val="2f2b20"/>
                          </a:solidFill>
                          <a:latin typeface="Calibri"/>
                        </a:rPr>
                        <a:t>Низкий уровень</a:t>
                      </a:r>
                      <a:endParaRPr b="0" lang="ru-RU" sz="1800" spc="-1" strike="noStrike"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b="1" lang="ru-RU" sz="1800" spc="-1" strike="noStrike">
                          <a:solidFill>
                            <a:srgbClr val="2f2b20"/>
                          </a:solidFill>
                          <a:latin typeface="Calibri"/>
                        </a:rPr>
                        <a:t>дисциплины в классе</a:t>
                      </a:r>
                      <a:endParaRPr b="0" lang="ru-RU" sz="1800" spc="-1" strike="noStrike"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1e0d7"/>
                    </a:solidFill>
                  </a:tcPr>
                </a:tc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b="1" lang="ru-RU" sz="1800" spc="-1" strike="noStrike">
                          <a:solidFill>
                            <a:srgbClr val="2f2b20"/>
                          </a:solidFill>
                          <a:latin typeface="Calibri"/>
                        </a:rPr>
                        <a:t>Проблемы с вовлеченностью родителей</a:t>
                      </a:r>
                      <a:endParaRPr b="0" lang="ru-RU" sz="1800" spc="-1" strike="noStrike"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1e0d7"/>
                    </a:solidFill>
                  </a:tcPr>
                </a:tc>
                <a:tc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1e0d7"/>
                    </a:solidFill>
                  </a:tcPr>
                </a:tc>
              </a:tr>
            </a:tbl>
          </a:graphicData>
        </a:graphic>
      </p:graphicFrame>
    </p:spTree>
  </p:cSld>
  <p:timing>
    <p:tnLst>
      <p:par>
        <p:cTn id="11" dur="indefinite" restart="never" nodeType="tmRoot">
          <p:childTnLst>
            <p:seq>
              <p:cTn id="12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CustomShape 1"/>
          <p:cNvSpPr/>
          <p:nvPr/>
        </p:nvSpPr>
        <p:spPr>
          <a:xfrm>
            <a:off x="457200" y="274680"/>
            <a:ext cx="7619400" cy="11422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/>
          <a:p>
            <a:pPr>
              <a:lnSpc>
                <a:spcPct val="100000"/>
              </a:lnSpc>
            </a:pPr>
            <a:r>
              <a:rPr b="0" lang="ru-RU" sz="4600" spc="-94" strike="noStrike">
                <a:solidFill>
                  <a:srgbClr val="675e47"/>
                </a:solidFill>
                <a:latin typeface="Cambria"/>
              </a:rPr>
              <a:t>Адресная программа сопровождения школы</a:t>
            </a:r>
            <a:endParaRPr b="0" lang="ru-RU" sz="4600" spc="-1" strike="noStrike">
              <a:latin typeface="Arial"/>
            </a:endParaRPr>
          </a:p>
        </p:txBody>
      </p:sp>
      <p:sp>
        <p:nvSpPr>
          <p:cNvPr id="94" name="CustomShape 2"/>
          <p:cNvSpPr/>
          <p:nvPr/>
        </p:nvSpPr>
        <p:spPr>
          <a:xfrm>
            <a:off x="457200" y="1600200"/>
            <a:ext cx="7619400" cy="47998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pic>
        <p:nvPicPr>
          <p:cNvPr id="95" name="Picture 2" descr=""/>
          <p:cNvPicPr/>
          <p:nvPr/>
        </p:nvPicPr>
        <p:blipFill>
          <a:blip r:embed="rId1"/>
          <a:stretch/>
        </p:blipFill>
        <p:spPr>
          <a:xfrm>
            <a:off x="564120" y="3835080"/>
            <a:ext cx="3262680" cy="2446920"/>
          </a:xfrm>
          <a:prstGeom prst="rect">
            <a:avLst/>
          </a:prstGeom>
          <a:ln>
            <a:noFill/>
          </a:ln>
        </p:spPr>
      </p:pic>
      <p:pic>
        <p:nvPicPr>
          <p:cNvPr id="96" name="Picture 3" descr=""/>
          <p:cNvPicPr/>
          <p:nvPr/>
        </p:nvPicPr>
        <p:blipFill>
          <a:blip r:embed="rId2"/>
          <a:stretch/>
        </p:blipFill>
        <p:spPr>
          <a:xfrm>
            <a:off x="5059800" y="3573000"/>
            <a:ext cx="2517120" cy="2231640"/>
          </a:xfrm>
          <a:prstGeom prst="rect">
            <a:avLst/>
          </a:prstGeom>
          <a:ln>
            <a:noFill/>
          </a:ln>
        </p:spPr>
      </p:pic>
      <p:pic>
        <p:nvPicPr>
          <p:cNvPr id="97" name="Picture 4" descr=""/>
          <p:cNvPicPr/>
          <p:nvPr/>
        </p:nvPicPr>
        <p:blipFill>
          <a:blip r:embed="rId3"/>
          <a:stretch/>
        </p:blipFill>
        <p:spPr>
          <a:xfrm>
            <a:off x="3060000" y="1659960"/>
            <a:ext cx="2447640" cy="216540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13" dur="indefinite" restart="never" nodeType="tmRoot">
          <p:childTnLst>
            <p:seq>
              <p:cTn id="14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CustomShape 1"/>
          <p:cNvSpPr/>
          <p:nvPr/>
        </p:nvSpPr>
        <p:spPr>
          <a:xfrm>
            <a:off x="457200" y="274680"/>
            <a:ext cx="7619400" cy="11422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/>
          <a:p>
            <a:pPr>
              <a:lnSpc>
                <a:spcPct val="100000"/>
              </a:lnSpc>
            </a:pPr>
            <a:r>
              <a:rPr b="0" lang="ru-RU" sz="2800" spc="-94" strike="noStrike">
                <a:solidFill>
                  <a:srgbClr val="675e47"/>
                </a:solidFill>
                <a:latin typeface="Cambria"/>
              </a:rPr>
              <a:t>Цели и задачи реализации программ адресной методической помощи</a:t>
            </a:r>
            <a:endParaRPr b="0" lang="ru-RU" sz="2800" spc="-1" strike="noStrike">
              <a:latin typeface="Arial"/>
            </a:endParaRPr>
          </a:p>
        </p:txBody>
      </p:sp>
      <p:sp>
        <p:nvSpPr>
          <p:cNvPr id="99" name="CustomShape 2"/>
          <p:cNvSpPr/>
          <p:nvPr/>
        </p:nvSpPr>
        <p:spPr>
          <a:xfrm>
            <a:off x="457200" y="1600200"/>
            <a:ext cx="7619400" cy="47998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marL="343080" indent="-227880">
              <a:lnSpc>
                <a:spcPct val="100000"/>
              </a:lnSpc>
              <a:spcBef>
                <a:spcPts val="439"/>
              </a:spcBef>
              <a:buClr>
                <a:srgbClr val="a9a57c"/>
              </a:buClr>
              <a:buFont typeface="Arial"/>
              <a:buChar char="•"/>
            </a:pPr>
            <a:r>
              <a:rPr b="0" lang="ru-RU" sz="2200" spc="-1" strike="noStrike">
                <a:solidFill>
                  <a:srgbClr val="2f2b20"/>
                </a:solidFill>
                <a:latin typeface="Calibri"/>
              </a:rPr>
              <a:t>Целью организации адресной методической помощи является повышение качества образования в образовательных организациях с низкими образовательными результатами обучающихся путем реализации для каждой такой образовательной организации комплекса мер поддержки, разработанного с учетом результатов предварительной комплексной диагностики по этой образовательной организации. Диагностика направлена на выявление различных факторов, существенным образом влияющих на результаты обучения в конкретной школе.</a:t>
            </a:r>
            <a:endParaRPr b="0" lang="ru-RU" sz="2200" spc="-1" strike="noStrike">
              <a:latin typeface="Arial"/>
            </a:endParaRPr>
          </a:p>
        </p:txBody>
      </p:sp>
    </p:spTree>
  </p:cSld>
  <p:timing>
    <p:tnLst>
      <p:par>
        <p:cTn id="15" dur="indefinite" restart="never" nodeType="tmRoot">
          <p:childTnLst>
            <p:seq>
              <p:cTn id="16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CustomShape 1"/>
          <p:cNvSpPr/>
          <p:nvPr/>
        </p:nvSpPr>
        <p:spPr>
          <a:xfrm>
            <a:off x="457200" y="274680"/>
            <a:ext cx="7619400" cy="11422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/>
          <a:p>
            <a:pPr algn="ctr">
              <a:lnSpc>
                <a:spcPct val="100000"/>
              </a:lnSpc>
            </a:pPr>
            <a:br/>
            <a:r>
              <a:rPr b="0" lang="ru-RU" sz="3200" spc="-94" strike="noStrike">
                <a:solidFill>
                  <a:srgbClr val="675e47"/>
                </a:solidFill>
                <a:latin typeface="Cambria"/>
              </a:rPr>
              <a:t>Управленческий цикл </a:t>
            </a:r>
            <a:br/>
            <a:r>
              <a:rPr b="0" lang="ru-RU" sz="4600" spc="-94" strike="noStrike">
                <a:solidFill>
                  <a:srgbClr val="675e47"/>
                </a:solidFill>
                <a:latin typeface="Cambria"/>
              </a:rPr>
              <a:t> </a:t>
            </a:r>
            <a:endParaRPr b="0" lang="ru-RU" sz="4600" spc="-1" strike="noStrike">
              <a:latin typeface="Arial"/>
            </a:endParaRPr>
          </a:p>
        </p:txBody>
      </p:sp>
      <p:sp>
        <p:nvSpPr>
          <p:cNvPr id="101" name="CustomShape 2"/>
          <p:cNvSpPr/>
          <p:nvPr/>
        </p:nvSpPr>
        <p:spPr>
          <a:xfrm>
            <a:off x="457200" y="1600200"/>
            <a:ext cx="7619400" cy="47998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marL="343080" indent="-227880">
              <a:lnSpc>
                <a:spcPct val="100000"/>
              </a:lnSpc>
              <a:spcBef>
                <a:spcPts val="439"/>
              </a:spcBef>
              <a:buClr>
                <a:srgbClr val="a9a57c"/>
              </a:buClr>
              <a:buFont typeface="Arial"/>
              <a:buChar char="•"/>
            </a:pPr>
            <a:r>
              <a:rPr b="0" lang="ru-RU" sz="2200" spc="-1" strike="noStrike">
                <a:solidFill>
                  <a:srgbClr val="2f2b20"/>
                </a:solidFill>
                <a:latin typeface="Calibri"/>
              </a:rPr>
              <a:t>обоснованные цели;</a:t>
            </a:r>
            <a:endParaRPr b="0" lang="ru-RU" sz="2200" spc="-1" strike="noStrike">
              <a:latin typeface="Arial"/>
            </a:endParaRPr>
          </a:p>
          <a:p>
            <a:pPr marL="343080" indent="-227880">
              <a:lnSpc>
                <a:spcPct val="100000"/>
              </a:lnSpc>
              <a:spcBef>
                <a:spcPts val="439"/>
              </a:spcBef>
              <a:buClr>
                <a:srgbClr val="a9a57c"/>
              </a:buClr>
              <a:buFont typeface="Arial"/>
              <a:buChar char="•"/>
            </a:pPr>
            <a:r>
              <a:rPr b="0" lang="ru-RU" sz="2200" spc="-1" strike="noStrike">
                <a:solidFill>
                  <a:srgbClr val="2f2b20"/>
                </a:solidFill>
                <a:latin typeface="Calibri"/>
              </a:rPr>
              <a:t>выбор показателей, методов сбора информации;</a:t>
            </a:r>
            <a:endParaRPr b="0" lang="ru-RU" sz="2200" spc="-1" strike="noStrike">
              <a:latin typeface="Arial"/>
            </a:endParaRPr>
          </a:p>
          <a:p>
            <a:pPr marL="343080" indent="-227880">
              <a:lnSpc>
                <a:spcPct val="100000"/>
              </a:lnSpc>
              <a:spcBef>
                <a:spcPts val="439"/>
              </a:spcBef>
              <a:buClr>
                <a:srgbClr val="a9a57c"/>
              </a:buClr>
              <a:buFont typeface="Arial"/>
              <a:buChar char="•"/>
            </a:pPr>
            <a:r>
              <a:rPr b="0" lang="ru-RU" sz="2200" spc="-1" strike="noStrike">
                <a:solidFill>
                  <a:srgbClr val="2f2b20"/>
                </a:solidFill>
                <a:latin typeface="Calibri"/>
              </a:rPr>
              <a:t>проведение мониторинга;</a:t>
            </a:r>
            <a:endParaRPr b="0" lang="ru-RU" sz="2200" spc="-1" strike="noStrike">
              <a:latin typeface="Arial"/>
            </a:endParaRPr>
          </a:p>
          <a:p>
            <a:pPr marL="343080" indent="-227880">
              <a:lnSpc>
                <a:spcPct val="100000"/>
              </a:lnSpc>
              <a:spcBef>
                <a:spcPts val="439"/>
              </a:spcBef>
              <a:buClr>
                <a:srgbClr val="a9a57c"/>
              </a:buClr>
              <a:buFont typeface="Arial"/>
              <a:buChar char="•"/>
            </a:pPr>
            <a:r>
              <a:rPr b="0" lang="ru-RU" sz="2200" spc="-1" strike="noStrike">
                <a:solidFill>
                  <a:srgbClr val="2f2b20"/>
                </a:solidFill>
                <a:latin typeface="Calibri"/>
              </a:rPr>
              <a:t>проведение анализа и подготовку адресных рекомендаций;</a:t>
            </a:r>
            <a:endParaRPr b="0" lang="ru-RU" sz="2200" spc="-1" strike="noStrike">
              <a:latin typeface="Arial"/>
            </a:endParaRPr>
          </a:p>
          <a:p>
            <a:pPr marL="343080" indent="-227880">
              <a:lnSpc>
                <a:spcPct val="100000"/>
              </a:lnSpc>
              <a:spcBef>
                <a:spcPts val="439"/>
              </a:spcBef>
              <a:buClr>
                <a:srgbClr val="a9a57c"/>
              </a:buClr>
              <a:buFont typeface="Arial"/>
              <a:buChar char="•"/>
            </a:pPr>
            <a:r>
              <a:rPr b="0" lang="ru-RU" sz="2200" spc="-1" strike="noStrike">
                <a:solidFill>
                  <a:srgbClr val="2f2b20"/>
                </a:solidFill>
                <a:latin typeface="Calibri"/>
              </a:rPr>
              <a:t>принятие мер и управленческих решений;</a:t>
            </a:r>
            <a:endParaRPr b="0" lang="ru-RU" sz="2200" spc="-1" strike="noStrike">
              <a:latin typeface="Arial"/>
            </a:endParaRPr>
          </a:p>
          <a:p>
            <a:pPr marL="343080" indent="-227880">
              <a:lnSpc>
                <a:spcPct val="100000"/>
              </a:lnSpc>
              <a:spcBef>
                <a:spcPts val="439"/>
              </a:spcBef>
              <a:buClr>
                <a:srgbClr val="a9a57c"/>
              </a:buClr>
              <a:buFont typeface="Arial"/>
              <a:buChar char="•"/>
            </a:pPr>
            <a:r>
              <a:rPr b="0" lang="ru-RU" sz="2200" spc="-1" strike="noStrike">
                <a:solidFill>
                  <a:srgbClr val="2f2b20"/>
                </a:solidFill>
                <a:latin typeface="Calibri"/>
              </a:rPr>
              <a:t>анализ эффективности принятых мер.</a:t>
            </a:r>
            <a:endParaRPr b="0" lang="ru-RU" sz="2200" spc="-1" strike="noStrike">
              <a:latin typeface="Arial"/>
            </a:endParaRPr>
          </a:p>
        </p:txBody>
      </p:sp>
    </p:spTree>
  </p:cSld>
  <p:timing>
    <p:tnLst>
      <p:par>
        <p:cTn id="17" dur="indefinite" restart="never" nodeType="tmRoot">
          <p:childTnLst>
            <p:seq>
              <p:cTn id="18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675e47"/>
      </a:dk2>
      <a:lt2>
        <a:srgbClr val="dfdcb7"/>
      </a:lt2>
      <a:accent1>
        <a:srgbClr val="a9a57c"/>
      </a:accent1>
      <a:accent2>
        <a:srgbClr val="9cbebd"/>
      </a:accent2>
      <a:accent3>
        <a:srgbClr val="d2cb6c"/>
      </a:accent3>
      <a:accent4>
        <a:srgbClr val="95a39d"/>
      </a:accent4>
      <a:accent5>
        <a:srgbClr val="c89f5d"/>
      </a:accent5>
      <a:accent6>
        <a:srgbClr val="b1a089"/>
      </a:accent6>
      <a:hlink>
        <a:srgbClr val="d25814"/>
      </a:hlink>
      <a:folHlink>
        <a:srgbClr val="849a0a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00000"/>
      </a:dk2>
      <a:lt2>
        <a:srgbClr val="000000"/>
      </a:lt2>
      <a:accent1>
        <a:srgbClr val="000000"/>
      </a:accent1>
      <a:accent2>
        <a:srgbClr val="000000"/>
      </a:accent2>
      <a:accent3>
        <a:srgbClr val="000000"/>
      </a:accent3>
      <a:accent4>
        <a:srgbClr val="000000"/>
      </a:accent4>
      <a:accent5>
        <a:srgbClr val="000000"/>
      </a:accent5>
      <a:accent6>
        <a:srgbClr val="000000"/>
      </a:accent6>
      <a:hlink>
        <a:srgbClr val="000000"/>
      </a:hlink>
      <a:folHlink>
        <a:srgbClr val="00000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>Adjacency</Template>
  <TotalTime>1203</TotalTime>
  <Application>LibreOffice/5.4.4.2$Windows_x86 LibreOffice_project/2524958677847fb3bb44820e40380acbe820f960</Application>
  <Words>564</Words>
  <Paragraphs>77</Paragraphs>
  <Company>SPecialiST RePack</Company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2020-11-03T04:53:47Z</dcterms:created>
  <dc:creator>Гурьева</dc:creator>
  <dc:description/>
  <dc:language>ru-RU</dc:language>
  <cp:lastModifiedBy/>
  <dcterms:modified xsi:type="dcterms:W3CDTF">2020-11-04T16:40:27Z</dcterms:modified>
  <cp:revision>52</cp:revision>
  <dc:subject/>
  <dc:title>Презентация PowerPoint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14.0000</vt:lpwstr>
  </property>
  <property fmtid="{D5CDD505-2E9C-101B-9397-08002B2CF9AE}" pid="3" name="Company">
    <vt:lpwstr>SPecialiST RePack</vt:lpwstr>
  </property>
  <property fmtid="{D5CDD505-2E9C-101B-9397-08002B2CF9AE}" pid="4" name="HiddenSlides">
    <vt:i4>0</vt:i4>
  </property>
  <property fmtid="{D5CDD505-2E9C-101B-9397-08002B2CF9AE}" pid="5" name="HyperlinksChanged">
    <vt:bool>0</vt:bool>
  </property>
  <property fmtid="{D5CDD505-2E9C-101B-9397-08002B2CF9AE}" pid="6" name="LinksUpToDate">
    <vt:bool>0</vt:bool>
  </property>
  <property fmtid="{D5CDD505-2E9C-101B-9397-08002B2CF9AE}" pid="7" name="MMClips">
    <vt:i4>0</vt:i4>
  </property>
  <property fmtid="{D5CDD505-2E9C-101B-9397-08002B2CF9AE}" pid="8" name="Notes">
    <vt:i4>0</vt:i4>
  </property>
  <property fmtid="{D5CDD505-2E9C-101B-9397-08002B2CF9AE}" pid="9" name="PresentationFormat">
    <vt:lpwstr>Экран (4:3)</vt:lpwstr>
  </property>
  <property fmtid="{D5CDD505-2E9C-101B-9397-08002B2CF9AE}" pid="10" name="ScaleCrop">
    <vt:bool>0</vt:bool>
  </property>
  <property fmtid="{D5CDD505-2E9C-101B-9397-08002B2CF9AE}" pid="11" name="ShareDoc">
    <vt:bool>0</vt:bool>
  </property>
  <property fmtid="{D5CDD505-2E9C-101B-9397-08002B2CF9AE}" pid="12" name="Slides">
    <vt:i4>19</vt:i4>
  </property>
</Properties>
</file>