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4d3c0266-902d-4ea2-ac41-ce109b2a0e3f/?of=copy-4ffc166ed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96146d15-639b-4328-80c7-9f95217103c9/?of=copy-7c54140cd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cf8a91a0-3b8b-4ce1-8e66-73433aa66537/?of=copy-c554361f1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c15307f4-f105-4be4-b478-84fed4ad2bb1/?of=copy-ca626ba3d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232bec6a-24db-40ad-b028-3b0d1c9223d2/?of=copy-9f585d7b4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5c403110-02a8-42fd-8cc3-ff066cd49754/?of=copy-6812ac24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ac4e0883-d6f6-43b9-a21b-642a42417657/?of=copy-7ce7d8d15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ca9830e2-17c9-4420-b344-62fcf26544be/?of=copy-65d5f7457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d50ebd4c-f066-4bc8-be44-081194d172e1/?of=copy-394b6e5e3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ca9830e2-17c9-4420-b344-62fcf26544be/?of=copy-0af76f3c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ca9830e2-17c9-4420-b344-62fcf26544be/?of=copy-3b7349b8e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ca9830e2-17c9-4420-b344-62fcf26544be/?of=copy-04e4abd02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vip.1obraz.ru/#/document/118/72729//" TargetMode="External"/><Relationship Id="rId3" Type="http://schemas.openxmlformats.org/officeDocument/2006/relationships/hyperlink" Target="https://vip.1obraz.ru/#/document/118/72647//" TargetMode="External"/><Relationship Id="rId7" Type="http://schemas.openxmlformats.org/officeDocument/2006/relationships/hyperlink" Target="https://vip.1obraz.ru/#/document/118/72648//" TargetMode="External"/><Relationship Id="rId2" Type="http://schemas.openxmlformats.org/officeDocument/2006/relationships/hyperlink" Target="https://vip.1obraz.ru/#/document/118/72763/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ip.1obraz.ru/#/document/118/72676//" TargetMode="External"/><Relationship Id="rId5" Type="http://schemas.openxmlformats.org/officeDocument/2006/relationships/hyperlink" Target="https://vip.1obraz.ru/#/document/118/72714//" TargetMode="External"/><Relationship Id="rId4" Type="http://schemas.openxmlformats.org/officeDocument/2006/relationships/hyperlink" Target="https://vip.1obraz.ru/#/document/118/72672//" TargetMode="External"/><Relationship Id="rId9" Type="http://schemas.openxmlformats.org/officeDocument/2006/relationships/hyperlink" Target="https://vip.1obraz.ru/#/document/99/564647708/links-to/?of=copy-2eb6bc7cf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VS1/?of=copy-35eb248a0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a187f2a9-6b65-42f8-9d81-6491e925161e/?of=copy-aedf81816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2eff36a4-782d-49ed-b3ae-e72e99340063/?of=copy-92ccf5f53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f367112c-844e-4e6e-94f9-c86f81688da9/?of=copy-309235a92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obraz.ru/#/document/189/828086/8a4985cc-c0ae-4371-82a4-89c4bc8f606b/?of=copy-cf619dc02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Акценты нового учебного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Гурьева Наталья Николаевна</a:t>
            </a:r>
          </a:p>
          <a:p>
            <a:r>
              <a:rPr lang="ru-RU" dirty="0" smtClean="0"/>
              <a:t>18.08.2020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Учебно-методическое и информационное обеспечение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Включите в годовой план проверку соответствия </a:t>
            </a:r>
            <a:r>
              <a:rPr lang="ru-RU" dirty="0" smtClean="0">
                <a:solidFill>
                  <a:srgbClr val="FF0000"/>
                </a:solidFill>
              </a:rPr>
              <a:t>учебных занятий тематическому содержанию рабочих программ</a:t>
            </a:r>
            <a:r>
              <a:rPr lang="ru-RU" dirty="0" smtClean="0"/>
              <a:t>. Обязательно поставьте на контроль соблюдение </a:t>
            </a:r>
            <a:r>
              <a:rPr lang="ru-RU" dirty="0" smtClean="0">
                <a:solidFill>
                  <a:srgbClr val="FF0000"/>
                </a:solidFill>
              </a:rPr>
              <a:t>дифференцированного подхода в содержании учебного материала</a:t>
            </a:r>
            <a:r>
              <a:rPr lang="ru-RU" dirty="0" smtClean="0"/>
              <a:t>. Особое внимание обратите на преподавание математики в классах, где ученики планируют сдавать ее на профильном уровне.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https://vip.1obraz.ru/#/document/189/828086/4d3c0266-902d-4ea2-ac41-ce109b2a0e3f/?of=copy-4ffc166eda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Кадры и цифровая среда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Пропишите в годовом плане внутриорганизационное повышение квалификации педагогов, например, в формате общешкольного проекта «Цифровая педагогика». Спланируйте серию поддерживающих семинаров для педагогов, которые преподают углубленные предметы. </a:t>
            </a:r>
            <a:r>
              <a:rPr lang="ru-RU" b="1" dirty="0" smtClean="0">
                <a:solidFill>
                  <a:srgbClr val="FF0000"/>
                </a:solidFill>
              </a:rPr>
              <a:t>Сфокусируйтесь на </a:t>
            </a:r>
            <a:r>
              <a:rPr lang="ru-RU" b="1" dirty="0" err="1" smtClean="0">
                <a:solidFill>
                  <a:srgbClr val="FF0000"/>
                </a:solidFill>
              </a:rPr>
              <a:t>межпредметном</a:t>
            </a:r>
            <a:r>
              <a:rPr lang="ru-RU" b="1" dirty="0" smtClean="0">
                <a:solidFill>
                  <a:srgbClr val="FF0000"/>
                </a:solidFill>
              </a:rPr>
              <a:t> взаимодействии, чтобы реализовать в школе единую тактику развития УУД старшеклассников.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https://vip.1obraz.ru/#/document/189/828086/96146d15-639b-4328-80c7-9f95217103c9/?of=copy-7c54140cde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Управление образовательными результатами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Пропишите в плане работы все внешние оценочные процедуры, в том числе итоговое сочинение, репетиционные </a:t>
            </a:r>
            <a:r>
              <a:rPr lang="ru-RU" dirty="0" smtClean="0"/>
              <a:t>ЕГЭ. </a:t>
            </a:r>
            <a:r>
              <a:rPr lang="ru-RU" dirty="0" smtClean="0"/>
              <a:t>Затем включите все, что связано с индивидуальными достижениями учеников вне школы и учетом этих достижений. Если сможете найти педагога, предусмотрите в этом направлении серию тренингов личностного роста и управления мотивацией. Еще добавьте </a:t>
            </a:r>
            <a:r>
              <a:rPr lang="ru-RU" dirty="0" smtClean="0">
                <a:solidFill>
                  <a:srgbClr val="FF0000"/>
                </a:solidFill>
              </a:rPr>
              <a:t>конкурсные и иные мероприятия, где старшеклассники транслируют свои достижения</a:t>
            </a:r>
            <a:r>
              <a:rPr lang="ru-RU" dirty="0" smtClean="0"/>
              <a:t>. Это могут быть как учебные, так и личные достижения, например успехи в спорте или искусстве.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https://vip.1obraz.ru/#/document/189/828086/cf8a91a0-3b8b-4ce1-8e66-73433aa66537/?of=copy-c554361f10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Контрольная точка 2. Функциональная грамотность в ООП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К 2024 году все субъекты РФ должны принять участие в международных сопоставительных исследованиях. Это целевой показатель нацпроекта «Образование». А с 2019 года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запустило мониторинг формирования функциональной грамотности. Кроме того</a:t>
            </a:r>
            <a:r>
              <a:rPr lang="ru-RU" b="1" dirty="0" smtClean="0">
                <a:solidFill>
                  <a:srgbClr val="FF0000"/>
                </a:solidFill>
              </a:rPr>
              <a:t>, функциональная грамотность в проектах ФГОС начального и основного общего образования обозначена как базовая гарантия качества образования</a:t>
            </a:r>
            <a:r>
              <a:rPr lang="ru-RU" dirty="0" smtClean="0"/>
              <a:t>. Чтобы выполнить федеральные требования и подготовить школьников к исследованиям по международным моделям, введите в ООП компонент «функциональная грамотность».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https://vip.1obraz.ru/#/document/189/828086/c15307f4-f105-4be4-b478-84fed4ad2bb1/?of=copy-ca626ba3d6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Начать удобнее всего с обновления рабочих программ. Эту работу пропишите в годовом плане как «Сквозной методический проект “Функциональная грамотность в содержании образования. Этап I: рабочие программы учебных предметов”». Так вы организуете переход от традиционных контролируемых элементов содержания в рабочих программах к учебным действиям с предметным содержанием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Педагоги обновят текущие проверочные работы под форматы, которые близки к PISA. </a:t>
            </a:r>
            <a:r>
              <a:rPr lang="ru-RU" dirty="0" smtClean="0"/>
              <a:t>Компонент «функциональная грамотность» также внедрите в экспертные заключения по индивидуальным проектам.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https://vip.1obraz.ru/#/document/189/828086/232bec6a-24db-40ad-b028-3b0d1c9223d2/?of=copy-9f585d7b4a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Еще одно новшество – </a:t>
            </a:r>
            <a:r>
              <a:rPr lang="ru-RU" dirty="0" err="1" smtClean="0"/>
              <a:t>межпредметная</a:t>
            </a:r>
            <a:r>
              <a:rPr lang="ru-RU" dirty="0" smtClean="0"/>
              <a:t> оценка. Запланируйте переход от КИМ, которые «заточены» на одном предмете, к работам, которые позволят выставить отметки по 2–3 предметам сразу. Для этого нужно разработать новую шкалу оценивания, которую будут применять педагоги школы.</a:t>
            </a:r>
          </a:p>
          <a:p>
            <a:r>
              <a:rPr lang="ru-RU" dirty="0" smtClean="0"/>
              <a:t>Спланируйте также новые воспитательные практики, которые работают на самодисциплину и поощрение инициативы учеников. Позаботьтесь о расширении форм внеурочной деятельности: мастерских, </a:t>
            </a:r>
            <a:r>
              <a:rPr lang="ru-RU" dirty="0" err="1" smtClean="0"/>
              <a:t>мини-кванториумов</a:t>
            </a:r>
            <a:r>
              <a:rPr lang="ru-RU" dirty="0" smtClean="0"/>
              <a:t>, исследовательских полигонов.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https://vip.1obraz.ru/#/document/189/828086/5c403110-02a8-42fd-8cc3-ff066cd49754/?of=copy-6812ac2495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Более активно планируйте развитие самоуправления, обновляйте традиции детских сообществ. Включите в годовой план организацию системного информирования педагогов об уже имеющемся опыте развития и оценки функциональной грамотности.</a:t>
            </a:r>
          </a:p>
          <a:p>
            <a:r>
              <a:rPr lang="ru-RU" dirty="0" smtClean="0"/>
              <a:t>Посмотрите алгоритм на полях. Он поможет поэтапно ввести в ООП основного и среднего общего образования компонент «функциональная грамотность».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https://vip.1obraz.ru/#/document/189/828086/ac4e0883-d6f6-43b9-a21b-642a42417657/?of=copy-7ce7d8d153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Как оптимизировать время и ресурсы, когда готовите план работы на год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Перед </a:t>
            </a:r>
            <a:r>
              <a:rPr lang="ru-RU" dirty="0" smtClean="0"/>
              <a:t>тем как приступить к оформлению годового плана работы, наметьте </a:t>
            </a:r>
            <a:r>
              <a:rPr lang="ru-RU" b="1" dirty="0" smtClean="0">
                <a:solidFill>
                  <a:srgbClr val="FF0000"/>
                </a:solidFill>
              </a:rPr>
              <a:t>пять – семь генеральных дел</a:t>
            </a:r>
            <a:r>
              <a:rPr lang="ru-RU" dirty="0" smtClean="0"/>
              <a:t>. Это такие дела, исполнение которых не умещается в узкие рамки одного из направлений. В годовом плане вы сможете вывести из одного генерального дела сразу несколько позиций под разные направления, меняя при этом формулировки.</a:t>
            </a:r>
          </a:p>
          <a:p>
            <a:r>
              <a:rPr lang="ru-RU" dirty="0" smtClean="0"/>
              <a:t>Например, генеральное дело – индивидуализация образования в старшей школе. В направлении «</a:t>
            </a:r>
            <a:r>
              <a:rPr lang="ru-RU" dirty="0" err="1" smtClean="0"/>
              <a:t>Профилизация</a:t>
            </a:r>
            <a:r>
              <a:rPr lang="ru-RU" dirty="0" smtClean="0"/>
              <a:t> и профориентация» вы прописываете: «Организация и проведение индивидуальной диагностики учащихся 10-х классов»; в направлении «Кадры и цифровая среда» – «Партнерский проект (указать держателя </a:t>
            </a:r>
            <a:r>
              <a:rPr lang="ru-RU" dirty="0" err="1" smtClean="0"/>
              <a:t>онлайн-диагностического</a:t>
            </a:r>
            <a:r>
              <a:rPr lang="ru-RU" dirty="0" smtClean="0"/>
              <a:t> продукта) по сопровождению профессионального самоопределения учащихся 10-х классов»; в направлении «Управление образовательными результатами» – «Мастер-класс для десятиклассников: как построить свой образовательный маршрут по профилю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https://vip.1obraz.ru/#/document/189/828086/ca9830e2-17c9-4420-b344-62fcf26544be/?of=copy-65d5f74575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Контрольная точка 3. Управленческие решения для работы по </a:t>
            </a:r>
            <a:r>
              <a:rPr lang="ru-RU" sz="3200" dirty="0" err="1" smtClean="0"/>
              <a:t>профстандартам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Первоочередная задача на этот год – обеспечить соответствие педагогических работников новым квалификационным требованиям. В большинстве школ такие проверки уже прошли, и кадровые службы подготовили необходимую отчетность.</a:t>
            </a:r>
          </a:p>
          <a:p>
            <a:r>
              <a:rPr lang="ru-RU" dirty="0" smtClean="0"/>
              <a:t>Следующий шаг в этом направлении – обновить должностные инструкции. На уровне должностной инструкции задайте конкретные операции, которыми должен владеть педагог, чтобы выполнять то или иное трудовое действие. Так вам будет проще предъявлять требования и контролировать качество работы учителей. Также перечень задач в обновленных инструкциях может стать основой </a:t>
            </a:r>
            <a:r>
              <a:rPr lang="ru-RU" dirty="0" err="1" smtClean="0"/>
              <a:t>чек-листа</a:t>
            </a:r>
            <a:r>
              <a:rPr lang="ru-RU" dirty="0" smtClean="0"/>
              <a:t>, чтобы проверить педагога на соответствие требованиям </a:t>
            </a:r>
            <a:r>
              <a:rPr lang="ru-RU" dirty="0" err="1" smtClean="0"/>
              <a:t>профстандарта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Наряду с корректировкой должностных инструкций планируйте развитие компетенций педагогов в части реализации ФГОС общего образования. Так вы свяжете требования </a:t>
            </a:r>
            <a:r>
              <a:rPr lang="ru-RU" dirty="0" err="1" smtClean="0"/>
              <a:t>профстандарта</a:t>
            </a:r>
            <a:r>
              <a:rPr lang="ru-RU" dirty="0" smtClean="0"/>
              <a:t> с требованиями ФГОС.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https://vip.1obraz.ru/#/document/189/828086/d50ebd4c-f066-4bc8-be44-081194d172e1/?of=copy-394b6e5e3e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Контрольная точка 4. </a:t>
            </a:r>
            <a:r>
              <a:rPr lang="ru-RU" b="1" dirty="0" err="1" smtClean="0"/>
              <a:t>Цифровизация</a:t>
            </a:r>
            <a:r>
              <a:rPr lang="ru-RU" b="1" dirty="0" smtClean="0"/>
              <a:t> образования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Весна 2020 года показала, насколько важно развивать цифровые компетенции и педагогов, и школьников. Еще одна проблема, которую вскрыл </a:t>
            </a:r>
            <a:r>
              <a:rPr lang="ru-RU" dirty="0" err="1" smtClean="0"/>
              <a:t>коронакризис</a:t>
            </a:r>
            <a:r>
              <a:rPr lang="ru-RU" dirty="0" smtClean="0"/>
              <a:t>, – школы не были готовы к приходу </a:t>
            </a:r>
            <a:r>
              <a:rPr lang="ru-RU" dirty="0" err="1" smtClean="0"/>
              <a:t>дистанта</a:t>
            </a:r>
            <a:r>
              <a:rPr lang="ru-RU" dirty="0" smtClean="0"/>
              <a:t> даже на уровне локальных документов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В положениях и порядках, которые действовали, не были урегулированы вопросы организации обучения с использованием актуальных электронных ресурсов. Чтобы подойти к новому учебному году готовыми, включите в план работы раздел «Развитие цифровой образовательной среды».</a:t>
            </a:r>
          </a:p>
          <a:p>
            <a:r>
              <a:rPr lang="ru-RU" dirty="0" smtClean="0"/>
              <a:t>Начните с обновления документации. Пересмотрите существующие школьные положения, добавьте в них разделы об использовании цифровых ресурсов.</a:t>
            </a:r>
          </a:p>
          <a:p>
            <a:r>
              <a:rPr lang="ru-RU" dirty="0" smtClean="0"/>
              <a:t>Для педагогов запланируйте мониторинг </a:t>
            </a:r>
            <a:r>
              <a:rPr lang="ru-RU" dirty="0" err="1" smtClean="0"/>
              <a:t>ИКТ-компетентности</a:t>
            </a:r>
            <a:r>
              <a:rPr lang="ru-RU" dirty="0" smtClean="0"/>
              <a:t> и повышение квалификации по его итогам. Опишите в плане методические мероприятия, которые помогут педагогам уверенно использовать дистанционные технологии, если </a:t>
            </a:r>
            <a:r>
              <a:rPr lang="ru-RU" dirty="0" err="1" smtClean="0"/>
              <a:t>дистант</a:t>
            </a:r>
            <a:r>
              <a:rPr lang="ru-RU" dirty="0" smtClean="0"/>
              <a:t> вернется.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https://vip.1obraz.ru/#/document/189/828086/ca9830e2-17c9-4420-b344-62fcf26544be/?of=copy-0af76f3c66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Основная задача педагога – «собрать» классные коллективы.</a:t>
            </a:r>
          </a:p>
          <a:p>
            <a:r>
              <a:rPr lang="ru-RU" dirty="0" smtClean="0"/>
              <a:t>Обеспечить плавный переход от дистанционного обучения к реальному – </a:t>
            </a:r>
            <a:r>
              <a:rPr lang="ru-RU" b="1" dirty="0" smtClean="0">
                <a:solidFill>
                  <a:srgbClr val="FF0000"/>
                </a:solidFill>
              </a:rPr>
              <a:t>цифровые компетенции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Повышается роль работы педагогических команд, а не отдельного учителя- </a:t>
            </a:r>
            <a:r>
              <a:rPr lang="ru-RU" b="1" dirty="0" smtClean="0">
                <a:solidFill>
                  <a:srgbClr val="FF0000"/>
                </a:solidFill>
              </a:rPr>
              <a:t>компетенция связанные с работой  в команде.</a:t>
            </a:r>
          </a:p>
          <a:p>
            <a:r>
              <a:rPr lang="ru-RU" dirty="0" smtClean="0"/>
              <a:t>Все более важную роль приобретает </a:t>
            </a:r>
            <a:r>
              <a:rPr lang="ru-RU" dirty="0" err="1" smtClean="0"/>
              <a:t>межпоколенческая</a:t>
            </a:r>
            <a:r>
              <a:rPr lang="ru-RU" dirty="0" smtClean="0"/>
              <a:t> коммуникация – </a:t>
            </a:r>
            <a:r>
              <a:rPr lang="ru-RU" b="1" dirty="0" smtClean="0">
                <a:solidFill>
                  <a:srgbClr val="FF0000"/>
                </a:solidFill>
              </a:rPr>
              <a:t>коммуникативные компетенции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Контрольная точка 5. Новая программа воспитания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 июне 2020 года утвердили примерную программу воспитания. Поэтому в план работы на год включите раздел «Развитие воспитательной компоненты образовательного процесса», чтобы выполнить новые требования. Разработчики предлагают использовать примерную программу как конструктор, чтобы выстроить программу воспитания по-новому. Основная цель программы – личностное развитие школьников, в том числе практическое применение позитивного опыта самореализации. В этом отношении задачи работы пересекаются с задачами формирования функциональной грамотности. Посмотрите примерную структуру новой программы воспитания.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https://vip.1obraz.ru/#/document/189/828086/ca9830e2-17c9-4420-b344-62fcf26544be/?of=copy-3b7349b8e0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Как корректировать должностные инструкции</a:t>
            </a:r>
          </a:p>
          <a:p>
            <a:r>
              <a:rPr lang="ru-RU" dirty="0" smtClean="0"/>
              <a:t>В должностной инструкции надо отразить трудовое действие из </a:t>
            </a:r>
            <a:r>
              <a:rPr lang="ru-RU" dirty="0" err="1" smtClean="0"/>
              <a:t>профстандарта</a:t>
            </a:r>
            <a:r>
              <a:rPr lang="ru-RU" dirty="0" smtClean="0"/>
              <a:t> «Организация, осуществление контроля и оценки учебных достижений, текущих и итоговых результатов освоения основной образовательной программы обучающимися». Чтобы это сделать, перепишите трудовое действие в должностную инструкцию, изменив отглагольное существительное на глагол. Новая формулировка будет такой: «Осуществлять контроль и оценку учебных достижений, текущих и итоговых результатов освоения основной образовательной программы обучающимися».</a:t>
            </a:r>
          </a:p>
          <a:p>
            <a:r>
              <a:rPr lang="ru-RU" dirty="0" smtClean="0"/>
              <a:t>Тогда обязанности педагога будут такими:</a:t>
            </a:r>
            <a:br>
              <a:rPr lang="ru-RU" dirty="0" smtClean="0"/>
            </a:br>
            <a:r>
              <a:rPr lang="ru-RU" dirty="0" smtClean="0"/>
              <a:t>– осуществлять текущий поурочный контроль, соблюдая принципы формирующего оценивания;</a:t>
            </a:r>
            <a:br>
              <a:rPr lang="ru-RU" dirty="0" smtClean="0"/>
            </a:br>
            <a:r>
              <a:rPr lang="ru-RU" dirty="0" smtClean="0"/>
              <a:t>– осуществлять текущий диагностический контроль в соответствии с тематическим планированием рабочей программы по предмету/курсу внеурочной деятельности;</a:t>
            </a:r>
            <a:br>
              <a:rPr lang="ru-RU" dirty="0" smtClean="0"/>
            </a:br>
            <a:r>
              <a:rPr lang="ru-RU" dirty="0" smtClean="0"/>
              <a:t>– использовать для текущего контроля оценочные средства и контрольно-измерительные материалы, в которых оценка учебных действий с предметным материалом включает оценку универсальных учебных действий;</a:t>
            </a:r>
            <a:br>
              <a:rPr lang="ru-RU" dirty="0" smtClean="0"/>
            </a:br>
            <a:r>
              <a:rPr lang="ru-RU" dirty="0" smtClean="0"/>
              <a:t>– включать в текущий контроль диагностические процедуры в рамках мониторинга личностного развития обучающихся;</a:t>
            </a:r>
            <a:br>
              <a:rPr lang="ru-RU" dirty="0" smtClean="0"/>
            </a:br>
            <a:r>
              <a:rPr lang="ru-RU" dirty="0" smtClean="0"/>
              <a:t>– информировать родителей и учащихся о критериях, по которым проводится оценка в ходе текущего контроля.</a:t>
            </a:r>
          </a:p>
          <a:p>
            <a:r>
              <a:rPr lang="ru-RU" dirty="0" smtClean="0"/>
              <a:t>Это пример только по одному трудовому действию. Аналогичным образом корректируйте должностные инструкции по остальным трудовым действиям, которые заявлены в </a:t>
            </a:r>
            <a:r>
              <a:rPr lang="ru-RU" dirty="0" err="1" smtClean="0"/>
              <a:t>профстандарте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smtClean="0"/>
              <a:t>Подробнее: </a:t>
            </a:r>
            <a:r>
              <a:rPr lang="ru-RU" smtClean="0">
                <a:hlinkClick r:id="rId2"/>
              </a:rPr>
              <a:t>https://vip.1obraz.ru/#/document/189/828086/ca9830e2-17c9-4420-b344-62fcf26544be/?of=copy-04e4abd02d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Гибридное обучение (часть занятий </a:t>
            </a:r>
            <a:r>
              <a:rPr lang="ru-RU" dirty="0" err="1" smtClean="0"/>
              <a:t>очно</a:t>
            </a:r>
            <a:r>
              <a:rPr lang="ru-RU" dirty="0" smtClean="0"/>
              <a:t>, другая </a:t>
            </a:r>
            <a:r>
              <a:rPr lang="ru-RU" dirty="0" err="1" smtClean="0"/>
              <a:t>онлайн</a:t>
            </a:r>
            <a:r>
              <a:rPr lang="ru-RU" dirty="0" smtClean="0"/>
              <a:t>), различное время начало и окончания занятий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hlinkClick r:id="rId2"/>
              </a:rPr>
              <a:t>Положение об окончании 2019–2020 учебного </a:t>
            </a:r>
            <a:r>
              <a:rPr lang="ru-RU" dirty="0" smtClean="0">
                <a:hlinkClick r:id="rId2"/>
              </a:rPr>
              <a:t>года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Приказ </a:t>
            </a:r>
            <a:r>
              <a:rPr lang="ru-RU" dirty="0" smtClean="0">
                <a:hlinkClick r:id="rId3"/>
              </a:rPr>
              <a:t>о досрочном завершении учебного года и упрощенной промежуточной </a:t>
            </a:r>
            <a:r>
              <a:rPr lang="ru-RU" dirty="0" smtClean="0">
                <a:hlinkClick r:id="rId3"/>
              </a:rPr>
              <a:t>аттестации</a:t>
            </a:r>
            <a:endParaRPr lang="ru-RU" dirty="0" smtClean="0"/>
          </a:p>
          <a:p>
            <a:r>
              <a:rPr lang="ru-RU" dirty="0" smtClean="0">
                <a:hlinkClick r:id="rId4"/>
              </a:rPr>
              <a:t>Приказ </a:t>
            </a:r>
            <a:r>
              <a:rPr lang="ru-RU" dirty="0" smtClean="0">
                <a:hlinkClick r:id="rId4"/>
              </a:rPr>
              <a:t>о досрочном завершении учебного года и учете результатов </a:t>
            </a:r>
            <a:r>
              <a:rPr lang="ru-RU" dirty="0" err="1" smtClean="0">
                <a:hlinkClick r:id="rId4"/>
              </a:rPr>
              <a:t>ВПР</a:t>
            </a:r>
            <a:r>
              <a:rPr lang="ru-RU" dirty="0" err="1" smtClean="0">
                <a:hlinkClick r:id="rId5"/>
              </a:rPr>
              <a:t>Приказ</a:t>
            </a:r>
            <a:r>
              <a:rPr lang="ru-RU" dirty="0" smtClean="0">
                <a:hlinkClick r:id="rId5"/>
              </a:rPr>
              <a:t> о контроле подготовки к ГИА при дистанционном </a:t>
            </a:r>
            <a:r>
              <a:rPr lang="ru-RU" dirty="0" smtClean="0">
                <a:hlinkClick r:id="rId5"/>
              </a:rPr>
              <a:t>обучении</a:t>
            </a:r>
            <a:endParaRPr lang="ru-RU" dirty="0" smtClean="0"/>
          </a:p>
          <a:p>
            <a:r>
              <a:rPr lang="ru-RU" dirty="0" smtClean="0">
                <a:hlinkClick r:id="rId6"/>
              </a:rPr>
              <a:t>Приказ </a:t>
            </a:r>
            <a:r>
              <a:rPr lang="ru-RU" dirty="0" smtClean="0">
                <a:hlinkClick r:id="rId6"/>
              </a:rPr>
              <a:t>о переносе части ООП на следующий учебный </a:t>
            </a:r>
            <a:r>
              <a:rPr lang="ru-RU" dirty="0" smtClean="0">
                <a:hlinkClick r:id="rId6"/>
              </a:rPr>
              <a:t>год</a:t>
            </a:r>
            <a:endParaRPr lang="ru-RU" dirty="0" smtClean="0"/>
          </a:p>
          <a:p>
            <a:r>
              <a:rPr lang="ru-RU" dirty="0" smtClean="0">
                <a:hlinkClick r:id="rId7"/>
              </a:rPr>
              <a:t>Приказ </a:t>
            </a:r>
            <a:r>
              <a:rPr lang="ru-RU" dirty="0" smtClean="0">
                <a:hlinkClick r:id="rId7"/>
              </a:rPr>
              <a:t>об изменении календарных учебных графиков в связи с досрочным завершением учебного </a:t>
            </a:r>
            <a:r>
              <a:rPr lang="ru-RU" dirty="0" smtClean="0">
                <a:hlinkClick r:id="rId7"/>
              </a:rPr>
              <a:t>года</a:t>
            </a:r>
            <a:endParaRPr lang="ru-RU" dirty="0" smtClean="0"/>
          </a:p>
          <a:p>
            <a:r>
              <a:rPr lang="ru-RU" dirty="0" smtClean="0">
                <a:hlinkClick r:id="rId8"/>
              </a:rPr>
              <a:t>Приказ </a:t>
            </a:r>
            <a:r>
              <a:rPr lang="ru-RU" dirty="0" smtClean="0">
                <a:hlinkClick r:id="rId8"/>
              </a:rPr>
              <a:t>об учебных группах школы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Письмо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России от 08.04.2020 № ГД-161/04</a:t>
            </a:r>
            <a:br>
              <a:rPr lang="ru-RU" dirty="0" smtClean="0"/>
            </a:br>
            <a:r>
              <a:rPr lang="ru-RU" dirty="0" smtClean="0"/>
              <a:t>Об организации образовательного процесса</a:t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9"/>
              </a:rPr>
              <a:t>https://vip.1obraz.ru/#/document/99/564647708/links-to/?of=copy-2eb6bc7cf4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Пять контрольных точек, чтобы составить план работы школы на 2020/21 учебный год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dirty="0" smtClean="0"/>
              <a:t>Контрольная точка 1. Мероприятия, чтобы завершить переход на ФГОС</a:t>
            </a:r>
          </a:p>
          <a:p>
            <a:r>
              <a:rPr lang="ru-RU" sz="2800" dirty="0" smtClean="0"/>
              <a:t>В 2020/21 учебном году завершается переход всех школ России на ФГОС среднего общего образования (СОО). Если вы начинаете работать по </a:t>
            </a:r>
            <a:r>
              <a:rPr lang="ru-RU" sz="2800" b="1" dirty="0" smtClean="0">
                <a:solidFill>
                  <a:srgbClr val="FF0000"/>
                </a:solidFill>
              </a:rPr>
              <a:t>ФГОС СОО </a:t>
            </a:r>
            <a:r>
              <a:rPr lang="ru-RU" sz="2800" dirty="0" smtClean="0"/>
              <a:t>сейчас, предусмотрите в плане работы пять направлений для реализации стандарта: </a:t>
            </a:r>
            <a:r>
              <a:rPr lang="ru-RU" sz="2800" dirty="0" err="1" smtClean="0"/>
              <a:t>локальное-нормативное</a:t>
            </a:r>
            <a:r>
              <a:rPr lang="ru-RU" sz="2800" dirty="0" smtClean="0"/>
              <a:t> регулирование обучения по ФГОС СОО, </a:t>
            </a:r>
            <a:r>
              <a:rPr lang="ru-RU" sz="2800" b="1" dirty="0" err="1" smtClean="0">
                <a:solidFill>
                  <a:srgbClr val="FF0000"/>
                </a:solidFill>
              </a:rPr>
              <a:t>профилизация</a:t>
            </a:r>
            <a:r>
              <a:rPr lang="ru-RU" sz="2800" b="1" dirty="0" smtClean="0">
                <a:solidFill>
                  <a:srgbClr val="FF0000"/>
                </a:solidFill>
              </a:rPr>
              <a:t> и профориентация </a:t>
            </a:r>
            <a:r>
              <a:rPr lang="ru-RU" sz="2800" b="1" dirty="0" err="1" smtClean="0">
                <a:solidFill>
                  <a:srgbClr val="FF0000"/>
                </a:solidFill>
              </a:rPr>
              <a:t>страшеклассников</a:t>
            </a:r>
            <a:r>
              <a:rPr lang="ru-RU" sz="2800" dirty="0" smtClean="0"/>
              <a:t>, учебно-методическое и информационное обеспечение обучения по ФГОС СОО, кадры и цифровая среда, управление образовательными результатами.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© Материал из Справочной системы «Образование».</a:t>
            </a:r>
            <a:br>
              <a:rPr lang="ru-RU" sz="2800" dirty="0" smtClean="0"/>
            </a:br>
            <a:r>
              <a:rPr lang="ru-RU" sz="2800" dirty="0" smtClean="0"/>
              <a:t>Подробнее: </a:t>
            </a:r>
            <a:r>
              <a:rPr lang="ru-RU" sz="2800" dirty="0" smtClean="0">
                <a:hlinkClick r:id="rId2"/>
              </a:rPr>
              <a:t>https://vip.1obraz.ru/#/document/189/828086/VS1/?of=copy-35eb248a0c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35732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Локально-нормативное </a:t>
            </a:r>
            <a:r>
              <a:rPr lang="ru-RU" sz="3100" dirty="0" smtClean="0"/>
              <a:t>регулирование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 рамках этого направления запланируйте работу с локальными актами школы:</a:t>
            </a:r>
          </a:p>
          <a:p>
            <a:r>
              <a:rPr lang="ru-RU" dirty="0" smtClean="0"/>
              <a:t>положением о ВСОКО;</a:t>
            </a:r>
          </a:p>
          <a:p>
            <a:r>
              <a:rPr lang="ru-RU" dirty="0" smtClean="0"/>
              <a:t>положением о формах, порядке, периодичности текущего контроля и промежуточной аттестации обучающихся;</a:t>
            </a:r>
          </a:p>
          <a:p>
            <a:r>
              <a:rPr lang="ru-RU" dirty="0" smtClean="0"/>
              <a:t>положением об индивидуальном учете и поощрениях;</a:t>
            </a:r>
          </a:p>
          <a:p>
            <a:r>
              <a:rPr lang="ru-RU" dirty="0" smtClean="0"/>
              <a:t>положением об индивидуальном учебном плане;</a:t>
            </a:r>
          </a:p>
          <a:p>
            <a:r>
              <a:rPr lang="ru-RU" dirty="0" smtClean="0"/>
              <a:t>положением о рабочей программе.</a:t>
            </a:r>
          </a:p>
          <a:p>
            <a:r>
              <a:rPr lang="ru-RU" dirty="0" smtClean="0"/>
              <a:t>Если какой-то из документов отсутствует, его нужно разработать. Если положения оформлены, скорректируйте их с учетом содержания ФГОС СОО.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https://vip.1obraz.ru/#/document/189/828086/a187f2a9-6b65-42f8-9d81-6491e925161e/?of=copy-aedf818167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Когда будете утверждать новые или измененные локальные акты, проследите, чтобы они </a:t>
            </a:r>
            <a:r>
              <a:rPr lang="ru-RU" dirty="0" smtClean="0">
                <a:solidFill>
                  <a:srgbClr val="FF0000"/>
                </a:solidFill>
              </a:rPr>
              <a:t>были утверждены раньше</a:t>
            </a:r>
            <a:r>
              <a:rPr lang="ru-RU" dirty="0" smtClean="0"/>
              <a:t>, чем </a:t>
            </a:r>
            <a:r>
              <a:rPr lang="ru-RU" b="1" dirty="0" smtClean="0">
                <a:solidFill>
                  <a:srgbClr val="FF0000"/>
                </a:solidFill>
              </a:rPr>
              <a:t>утвердили ООП СОО</a:t>
            </a:r>
            <a:r>
              <a:rPr lang="ru-RU" dirty="0" smtClean="0"/>
              <a:t>. Иначе есть риск получить предписание за деятельность, которая не отрегулирована локальным актом. Например, в Программе воспитания и социализации ООП СОО вы пропишете индивидуальный учет образовательных достижений посредством </a:t>
            </a:r>
            <a:r>
              <a:rPr lang="ru-RU" dirty="0" err="1" smtClean="0"/>
              <a:t>портфолио</a:t>
            </a:r>
            <a:r>
              <a:rPr lang="ru-RU" dirty="0" smtClean="0"/>
              <a:t> старшеклассников, а порядок ведения </a:t>
            </a:r>
            <a:r>
              <a:rPr lang="ru-RU" dirty="0" err="1" smtClean="0"/>
              <a:t>портфолио</a:t>
            </a:r>
            <a:r>
              <a:rPr lang="ru-RU" dirty="0" smtClean="0"/>
              <a:t> окажется не утвержден.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https://vip.1obraz.ru/#/document/189/828086/2eff36a4-782d-49ed-b3ae-e72e99340063/?of=copy-92ccf5f530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Профилизация</a:t>
            </a:r>
            <a:r>
              <a:rPr lang="ru-RU" dirty="0" smtClean="0"/>
              <a:t> и профориентация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Это направление вы добавляете, чтобы выполнить требования ФГОС: организовать </a:t>
            </a:r>
            <a:r>
              <a:rPr lang="ru-RU" b="1" dirty="0" smtClean="0">
                <a:solidFill>
                  <a:srgbClr val="FF0000"/>
                </a:solidFill>
              </a:rPr>
              <a:t>профильное обучение </a:t>
            </a:r>
            <a:r>
              <a:rPr lang="ru-RU" dirty="0" smtClean="0"/>
              <a:t>и помочь школьникам достичь личностного образовательного результата – «готовность к выбору профессии». Предусмотрите в годовом плане традиционные мероприятия по анализу адаптации десятиклассников к условиям профильного обучения. Запланируйте установочное собрание для родителей. Провести его можно </a:t>
            </a:r>
            <a:r>
              <a:rPr lang="ru-RU" dirty="0" err="1" smtClean="0"/>
              <a:t>онлайн</a:t>
            </a:r>
            <a:r>
              <a:rPr lang="ru-RU" dirty="0" smtClean="0"/>
              <a:t>, если эпидемиологическая ситуация в регионе к началу учебного года не стабилизируется.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https://vip.1obraz.ru/#/document/189/828086/f367112c-844e-4e6e-94f9-c86f81688da9/?of=copy-309235a923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Еще запланируйте контроль организации учебных занятий в классах разных профилей и </a:t>
            </a:r>
            <a:r>
              <a:rPr lang="ru-RU" dirty="0" err="1" smtClean="0"/>
              <a:t>фокус-группы</a:t>
            </a:r>
            <a:r>
              <a:rPr lang="ru-RU" dirty="0" smtClean="0"/>
              <a:t> с самими десятиклассниками. Результаты контрольных мероприятий удобно </a:t>
            </a:r>
            <a:r>
              <a:rPr lang="ru-RU" dirty="0" smtClean="0">
                <a:solidFill>
                  <a:srgbClr val="FF0000"/>
                </a:solidFill>
              </a:rPr>
              <a:t>анализировать на малых педсоветах. Чтобы выполнить требования по индивидуализации обучения, проведите индивидуальную диагностику старшеклассников и консультации по ее итогам. </a:t>
            </a:r>
            <a:r>
              <a:rPr lang="ru-RU" dirty="0" smtClean="0"/>
              <a:t>В плане работы укажите исполнителя диагностических процедур. Им может быть штатный педагог-психолог и привлеченный внешний эксперт.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© Материал из Справочной системы «Образование».</a:t>
            </a:r>
            <a:br>
              <a:rPr lang="ru-RU" dirty="0" smtClean="0"/>
            </a:br>
            <a:r>
              <a:rPr lang="ru-RU" dirty="0" smtClean="0"/>
              <a:t>Подробнее: </a:t>
            </a:r>
            <a:r>
              <a:rPr lang="ru-RU" dirty="0" smtClean="0">
                <a:hlinkClick r:id="rId2"/>
              </a:rPr>
              <a:t>https://vip.1obraz.ru/#/document/189/828086/8a4985cc-c0ae-4371-82a4-89c4bc8f606b/?of=copy-cf619dc02b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289</Words>
  <Application>Microsoft Office PowerPoint</Application>
  <PresentationFormat>Экран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Акценты нового учебного года</vt:lpstr>
      <vt:lpstr>Что делать</vt:lpstr>
      <vt:lpstr>Слайд 3</vt:lpstr>
      <vt:lpstr>Слайд 4</vt:lpstr>
      <vt:lpstr>Пять контрольных точек, чтобы составить план работы школы на 2020/21 учебный год</vt:lpstr>
      <vt:lpstr>   Локально-нормативное регулирование </vt:lpstr>
      <vt:lpstr>Слайд 7</vt:lpstr>
      <vt:lpstr>Профилизация и профориентация</vt:lpstr>
      <vt:lpstr>Слайд 9</vt:lpstr>
      <vt:lpstr>Учебно-методическое и информационное обеспечение </vt:lpstr>
      <vt:lpstr>Кадры и цифровая среда </vt:lpstr>
      <vt:lpstr>Управление образовательными результатами </vt:lpstr>
      <vt:lpstr>Контрольная точка 2. Функциональная грамотность в ООП</vt:lpstr>
      <vt:lpstr>Слайд 14</vt:lpstr>
      <vt:lpstr>Слайд 15</vt:lpstr>
      <vt:lpstr>Слайд 16</vt:lpstr>
      <vt:lpstr>Как оптимизировать время и ресурсы, когда готовите план работы на год </vt:lpstr>
      <vt:lpstr>Контрольная точка 3. Управленческие решения для работы по профстандартам</vt:lpstr>
      <vt:lpstr>Контрольная точка 4. Цифровизация образования </vt:lpstr>
      <vt:lpstr>Контрольная точка 5. Новая программа воспитания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13</cp:revision>
  <dcterms:created xsi:type="dcterms:W3CDTF">2020-08-14T08:24:19Z</dcterms:created>
  <dcterms:modified xsi:type="dcterms:W3CDTF">2020-08-18T01:28:14Z</dcterms:modified>
</cp:coreProperties>
</file>