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575A-57AE-4483-B29C-559E9E3A0FF3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91211-07B1-4DEA-912C-2D25D603F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632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575A-57AE-4483-B29C-559E9E3A0FF3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91211-07B1-4DEA-912C-2D25D603F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61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575A-57AE-4483-B29C-559E9E3A0FF3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91211-07B1-4DEA-912C-2D25D603F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798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575A-57AE-4483-B29C-559E9E3A0FF3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91211-07B1-4DEA-912C-2D25D603F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24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575A-57AE-4483-B29C-559E9E3A0FF3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91211-07B1-4DEA-912C-2D25D603F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213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575A-57AE-4483-B29C-559E9E3A0FF3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91211-07B1-4DEA-912C-2D25D603F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318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575A-57AE-4483-B29C-559E9E3A0FF3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91211-07B1-4DEA-912C-2D25D603F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742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575A-57AE-4483-B29C-559E9E3A0FF3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91211-07B1-4DEA-912C-2D25D603F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631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575A-57AE-4483-B29C-559E9E3A0FF3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91211-07B1-4DEA-912C-2D25D603F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073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575A-57AE-4483-B29C-559E9E3A0FF3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91211-07B1-4DEA-912C-2D25D603F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929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575A-57AE-4483-B29C-559E9E3A0FF3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91211-07B1-4DEA-912C-2D25D603F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944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2575A-57AE-4483-B29C-559E9E3A0FF3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91211-07B1-4DEA-912C-2D25D603F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798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Аттестация педагогов на первую и высшую квалификационные категории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22920"/>
          </a:xfrm>
        </p:spPr>
        <p:txBody>
          <a:bodyPr/>
          <a:lstStyle/>
          <a:p>
            <a:r>
              <a:rPr lang="ru-RU" dirty="0" smtClean="0"/>
              <a:t>2018-2019 учебный год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44008" y="5445224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Свинина Л.Б., методист РМК</a:t>
            </a:r>
          </a:p>
          <a:p>
            <a:r>
              <a:rPr lang="ru-RU" dirty="0" smtClean="0"/>
              <a:t>21.06.2019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894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5069909"/>
              </p:ext>
            </p:extLst>
          </p:nvPr>
        </p:nvGraphicFramePr>
        <p:xfrm>
          <a:off x="457200" y="1600200"/>
          <a:ext cx="8229600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месяц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Первая квалификационная категория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Высшая квалификационная категория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Октябрь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Ноябрь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Декабрь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Февраль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Март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Апрель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44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должностям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7760009"/>
              </p:ext>
            </p:extLst>
          </p:nvPr>
        </p:nvGraphicFramePr>
        <p:xfrm>
          <a:off x="457200" y="1600200"/>
          <a:ext cx="8229600" cy="479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201416"/>
                <a:gridCol w="2232248"/>
                <a:gridCol w="173853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Должность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Первая квалификационная </a:t>
                      </a:r>
                      <a:r>
                        <a:rPr lang="ru-RU" dirty="0" err="1" smtClean="0"/>
                        <a:t>категогрия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Высшая квалификационная категория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 - психолог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Технология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Биология, химия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 - организатор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Воспитатель ДОУ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Преподаватель</a:t>
                      </a:r>
                      <a:r>
                        <a:rPr lang="ru-RU" baseline="0" dirty="0" smtClean="0"/>
                        <a:t> –организатор ОБЖ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Учитель - логопед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627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должностям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856101"/>
              </p:ext>
            </p:extLst>
          </p:nvPr>
        </p:nvGraphicFramePr>
        <p:xfrm>
          <a:off x="457200" y="1600200"/>
          <a:ext cx="8229600" cy="468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Должность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Первая квалификационная </a:t>
                      </a:r>
                      <a:r>
                        <a:rPr lang="ru-RU" dirty="0" err="1" smtClean="0"/>
                        <a:t>категогрия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Высшая квалификационная категория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Социальный педагог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История, обществознание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Музыкальный руководитель ДОУ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Тьютор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2176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должностям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848947"/>
              </p:ext>
            </p:extLst>
          </p:nvPr>
        </p:nvGraphicFramePr>
        <p:xfrm>
          <a:off x="457200" y="1600200"/>
          <a:ext cx="82296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201416"/>
                <a:gridCol w="2160240"/>
                <a:gridCol w="181054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Должность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Первая квалификационная </a:t>
                      </a:r>
                      <a:r>
                        <a:rPr lang="ru-RU" dirty="0" err="1" smtClean="0"/>
                        <a:t>категогрия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Высшая квалификационная категория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Тренер - преподаватель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Начальные классы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 ДО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Методист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Инструктор по ФК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Иностранный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Искусство (музыка)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Учитель - дефектолог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496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должностям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1809639"/>
              </p:ext>
            </p:extLst>
          </p:nvPr>
        </p:nvGraphicFramePr>
        <p:xfrm>
          <a:off x="457200" y="1600200"/>
          <a:ext cx="82296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273424"/>
                <a:gridCol w="2232248"/>
                <a:gridCol w="166652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Должность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Первая квалификационная </a:t>
                      </a:r>
                      <a:r>
                        <a:rPr lang="ru-RU" dirty="0" err="1" smtClean="0"/>
                        <a:t>категогрия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Высшая квалификационная категория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Адаптированные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 - библиотекарь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Старший воспитатель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3859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Порядок проведения аттестации педагогических работников организаций, осуществляющих образовательную деятельность</a:t>
            </a:r>
            <a:br>
              <a:rPr lang="ru-RU" sz="1800" dirty="0" smtClean="0"/>
            </a:br>
            <a:r>
              <a:rPr lang="ru-RU" sz="1800" dirty="0" smtClean="0"/>
              <a:t>(Приказ Министерства образования и науки РФ от 07.04.2014 № 276)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8686419"/>
              </p:ext>
            </p:extLst>
          </p:nvPr>
        </p:nvGraphicFramePr>
        <p:xfrm>
          <a:off x="467544" y="1340768"/>
          <a:ext cx="8229600" cy="540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Первая квалификационная категория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Высшая квалификационная категория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Ст.36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Ст.37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70C0"/>
                          </a:solidFill>
                        </a:rPr>
                        <a:t>Первая квалификационная категория педагогическим работникам устанавливается на основе:</a:t>
                      </a:r>
                    </a:p>
                    <a:p>
                      <a:r>
                        <a:rPr lang="ru-RU" sz="1200" dirty="0" smtClean="0"/>
                        <a:t>стабильных положительных результатов освоения обучающимися образовательных программ по итогам мониторингов, проводимых организацией;</a:t>
                      </a:r>
                    </a:p>
                    <a:p>
                      <a:r>
                        <a:rPr lang="ru-RU" sz="1200" dirty="0" smtClean="0"/>
                        <a:t>стабильных положительных результатов освоения обучающимися образовательных программ по итогам мониторинга системы образования, проводимого в порядке, установленном постановлением Правительства Российской Федерации от 5 августа 2013 г. N 662 ;</a:t>
                      </a:r>
                    </a:p>
                    <a:p>
                      <a:r>
                        <a:rPr lang="ru-RU" sz="1200" dirty="0" smtClean="0"/>
                        <a:t>выявления развития у обучающихся способностей к научной (интеллектуальной), творческой, физкультурно-спортивной деятельности;</a:t>
                      </a:r>
                    </a:p>
                    <a:p>
                      <a:r>
                        <a:rPr lang="ru-RU" sz="1200" dirty="0" smtClean="0"/>
                        <a:t>личного вклада в повышение качества образования, совершенствования методов обучения и воспитания, 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</a:rPr>
                        <a:t>транслирования в педагогических коллективах опыта практических результатов своей профессиональной деятельности, активного участия в работе методических объединений педагогических работников организации.</a:t>
                      </a:r>
                      <a:endParaRPr lang="ru-RU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70C0"/>
                          </a:solidFill>
                        </a:rPr>
                        <a:t>Высшая квалификационная категория педагогическим работникам устанавливается на основе:</a:t>
                      </a:r>
                    </a:p>
                    <a:p>
                      <a:r>
                        <a:rPr lang="ru-RU" sz="1200" dirty="0" smtClean="0"/>
                        <a:t>достижения обучающимися положительной динамики результатов освоения образовательных программ по итогам мониторингов, проводимых организацией;</a:t>
                      </a:r>
                    </a:p>
                    <a:p>
                      <a:r>
                        <a:rPr lang="ru-RU" sz="1200" dirty="0" smtClean="0"/>
                        <a:t>достижения обучающимися положительных результатов освоения образовательных программ по итогам мониторинга системы образования, проводимого в порядке, установленном постановлением Правительства Российской Федерации от 5 августа 2013 г. N 662 ;</a:t>
                      </a:r>
                    </a:p>
                    <a:p>
                      <a:r>
                        <a:rPr lang="ru-RU" sz="1200" dirty="0" smtClean="0"/>
                        <a:t>выявления и развития способностей обучающихся к научной (интеллектуальной), творческой, физкультурно-спортивной деятельности,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а также их участия в олимпиадах, конкурсах, фестивалях, соревнованиях;</a:t>
                      </a:r>
                    </a:p>
                    <a:p>
                      <a:r>
                        <a:rPr lang="ru-RU" sz="1200" dirty="0" smtClean="0"/>
                        <a:t>личного вклада в повышение качества образования, совершенствование методов обучения и воспитания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и продуктивного использования новых образовательных технологий,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</a:rPr>
                        <a:t>транслирования в педагогических коллективах опыта практических результатов своей профессиональной деятельности,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в том числе экспериментальной и инновационной;</a:t>
                      </a:r>
                    </a:p>
                    <a:p>
                      <a:r>
                        <a:rPr lang="ru-RU" sz="1200" dirty="0" smtClean="0">
                          <a:solidFill>
                            <a:srgbClr val="0070C0"/>
                          </a:solidFill>
                        </a:rPr>
                        <a:t>активного участия в работе методических объединений педагогических работников организаций,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в разработке программно-методического сопровождения образовательного процесса, профессиональных конкурсах.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8444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500</Words>
  <Application>Microsoft Office PowerPoint</Application>
  <PresentationFormat>Экран (4:3)</PresentationFormat>
  <Paragraphs>184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Аттестация педагогов на первую и высшую квалификационные категории</vt:lpstr>
      <vt:lpstr>Презентация PowerPoint</vt:lpstr>
      <vt:lpstr>По должностям</vt:lpstr>
      <vt:lpstr>По должностям</vt:lpstr>
      <vt:lpstr>По должностям</vt:lpstr>
      <vt:lpstr>По должностям</vt:lpstr>
      <vt:lpstr>Порядок проведения аттестации педагогических работников организаций, осуществляющих образовательную деятельность (Приказ Министерства образования и науки РФ от 07.04.2014 № 276)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Аттестация педагогов на первую и высшую квалификационные категории</dc:title>
  <dc:creator>Свинина</dc:creator>
  <cp:lastModifiedBy>Свинина</cp:lastModifiedBy>
  <cp:revision>12</cp:revision>
  <dcterms:created xsi:type="dcterms:W3CDTF">2019-05-29T05:44:03Z</dcterms:created>
  <dcterms:modified xsi:type="dcterms:W3CDTF">2019-06-20T09:27:03Z</dcterms:modified>
</cp:coreProperties>
</file>