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7" r:id="rId4"/>
    <p:sldId id="259" r:id="rId5"/>
    <p:sldId id="260" r:id="rId6"/>
    <p:sldId id="261" r:id="rId7"/>
    <p:sldId id="270" r:id="rId8"/>
    <p:sldId id="268" r:id="rId9"/>
    <p:sldId id="262" r:id="rId10"/>
    <p:sldId id="269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B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C2E11F-4966-4276-B910-ED1BE0F0AD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88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F0CD4-E0E5-4ABE-A1BE-1AC1ED74C406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1491F-B952-49EE-9486-A7AF2D92E6B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52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A131F-3081-40A5-9C2E-65D3A969D2CF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F2058-6C2F-4E28-8393-787E56C746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52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DACEC2-0DEE-48C2-9859-280EA6956ADC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FF3E4-8B63-42DE-BA1C-41CEE61673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6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802CF2-49EA-476A-89D8-DB06CAFFAC1B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A326C-8253-416A-A9D6-9DA2374ACAD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9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B30B80-89AE-4F0D-81B5-CA061250BBF6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2EC52-4CE5-4A83-B155-4B8579D11B5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96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A1BB99-F562-4DFA-B4BA-00919A20572F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64F7D-8D88-4877-9A56-21D752600F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81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893C4-504D-4646-822F-99EA51304816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7802E-09D5-4BB7-B2C4-42F406ADF9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20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2B3A77-3333-45AB-B776-725B14CFF08C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33DB9-B55D-49B2-9742-F175FA8BF6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17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B9B9C-0445-4BB0-9934-BE95AC24A7B3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69073-BD3A-47AD-81A3-9224C076D68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25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9DE169-9D26-4E88-ADBF-2C3FB49C8670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D5D95-E16F-4BC3-9DBC-D7319D7C434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59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C62BFD-2878-4CBA-8494-5D65BC5036FD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27A48-F460-474C-AD51-21E184F318D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46FF37C-D504-4916-91A2-3EB0EFB0F865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50ED25-8826-45D4-B652-5A303A1EE17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se.garant.ru/7066298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088" y="3357563"/>
            <a:ext cx="7772400" cy="1250950"/>
          </a:xfrm>
        </p:spPr>
        <p:txBody>
          <a:bodyPr/>
          <a:lstStyle/>
          <a:p>
            <a:r>
              <a:rPr lang="ru-RU" dirty="0" smtClean="0">
                <a:solidFill>
                  <a:srgbClr val="235B40"/>
                </a:solidFill>
                <a:latin typeface="Arial Black" pitchFamily="34" charset="0"/>
              </a:rPr>
              <a:t>Представление опыта педагога ДОУ</a:t>
            </a:r>
            <a:endParaRPr lang="ru-RU" dirty="0">
              <a:solidFill>
                <a:srgbClr val="235B40"/>
              </a:solidFill>
              <a:latin typeface="Arial Black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797425"/>
            <a:ext cx="6400800" cy="476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Процедура аттестации</a:t>
            </a:r>
            <a:endParaRPr lang="ru-RU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Специфика представления методических материалов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Обязательно ссылки на интернет-источники и литературу, оформление сносок в соответствии с требованиями к ним.(Фамилия, имя, отчество, название, издательство, год издания, количество страниц). Расположение в алфавитном порядке. Сначала литература, затем интернет-источники.</a:t>
            </a:r>
          </a:p>
          <a:p>
            <a:r>
              <a:rPr lang="ru-RU" sz="1600" dirty="0" smtClean="0"/>
              <a:t>На сайте могут представляться сценарные планы мероприятий с фотоотчетом, конспекты открытых занятий, обязательно материалы по теме недели (</a:t>
            </a:r>
            <a:r>
              <a:rPr lang="ru-RU" sz="1600" dirty="0"/>
              <a:t>план работы </a:t>
            </a:r>
            <a:r>
              <a:rPr lang="ru-RU" sz="1600" dirty="0" smtClean="0"/>
              <a:t>на неделю и по теме разработанная беседа, занятия, игровые мероприятия, материал по сотрудничеству с родителями, итоговое мероприятие и др.)</a:t>
            </a:r>
          </a:p>
          <a:p>
            <a:r>
              <a:rPr lang="ru-RU" sz="1600" dirty="0" smtClean="0"/>
              <a:t>Конспекты НОД по теме недели (цель, триединство задач), предварительная работа и сотрудничество с родителями, мотивация, использование центров, методы, способствующие проявлению детской инициативы, побуждающие вопросы. Отслеживаются приемы указанных технологий.</a:t>
            </a:r>
          </a:p>
          <a:p>
            <a:r>
              <a:rPr lang="ru-RU" sz="1600" dirty="0" smtClean="0"/>
              <a:t>Фотоотчеты итоговых мероприятий по теме недели. (выставка детского творчества, исследовательская деятельность, развлечение, и проч.)</a:t>
            </a:r>
          </a:p>
          <a:p>
            <a:r>
              <a:rPr lang="ru-RU" sz="1600" dirty="0" smtClean="0"/>
              <a:t>Материалы для родителей .</a:t>
            </a:r>
          </a:p>
          <a:p>
            <a:r>
              <a:rPr lang="ru-RU" sz="1600" b="1" i="1" dirty="0" smtClean="0"/>
              <a:t>Все ссылки в заявлении активны, эксперт сразу попадает на нужную страницу.</a:t>
            </a:r>
          </a:p>
          <a:p>
            <a:endParaRPr lang="ru-RU" sz="1600" b="1" i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2CF2-49EA-476A-89D8-DB06CAFFAC1B}" type="datetime1">
              <a:rPr lang="ru-RU" smtClean="0"/>
              <a:pPr/>
              <a:t>07.10.2020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530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D37E-8D0A-4B46-86AE-F427C55DCFFC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Оценивание материалов 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pic>
        <p:nvPicPr>
          <p:cNvPr id="11268" name="Picture 4" descr="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5C648-5C06-47B4-8819-6FB80FC64BBE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endParaRPr lang="ru-RU" sz="32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endParaRPr lang="ru-RU" sz="2400">
              <a:solidFill>
                <a:srgbClr val="235B40"/>
              </a:solidFill>
              <a:latin typeface="Arial Narrow" pitchFamily="34" charset="0"/>
            </a:endParaRPr>
          </a:p>
        </p:txBody>
      </p:sp>
      <p:pic>
        <p:nvPicPr>
          <p:cNvPr id="12292" name="Picture 4" descr="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A51-B1C6-4272-B0B9-D2F20CE197A7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endParaRPr lang="ru-RU" sz="32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endParaRPr lang="ru-RU" sz="2400">
              <a:solidFill>
                <a:srgbClr val="235B40"/>
              </a:solidFill>
              <a:latin typeface="Arial Narrow" pitchFamily="34" charset="0"/>
            </a:endParaRPr>
          </a:p>
        </p:txBody>
      </p:sp>
      <p:pic>
        <p:nvPicPr>
          <p:cNvPr id="13316" name="Picture 4" descr="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4A6FE-FBB9-45FB-A3B7-C0B1C1FED2CD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endParaRPr lang="ru-RU" sz="32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endParaRPr lang="ru-RU" sz="2400">
              <a:solidFill>
                <a:srgbClr val="235B40"/>
              </a:solidFill>
              <a:latin typeface="Arial Narrow" pitchFamily="34" charset="0"/>
            </a:endParaRPr>
          </a:p>
        </p:txBody>
      </p:sp>
      <p:pic>
        <p:nvPicPr>
          <p:cNvPr id="14340" name="Picture 4" descr="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Нормативные документы (выдержки)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проведения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аттестации педагогических работников организаций, осуществляющих образовательную 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(утв. 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приказом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Министерства образования и науки РФ от 7 апреля 2014 г. N 276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None/>
            </a:pPr>
            <a:r>
              <a:rPr lang="ru-RU" sz="1800" dirty="0">
                <a:solidFill>
                  <a:schemeClr val="tx1"/>
                </a:solidFill>
              </a:rPr>
              <a:t>36. Первая квалификационная категория педагогическим работникам устанавливается на </a:t>
            </a:r>
            <a:r>
              <a:rPr lang="ru-RU" sz="1800" dirty="0" smtClean="0">
                <a:solidFill>
                  <a:schemeClr val="tx1"/>
                </a:solidFill>
              </a:rPr>
              <a:t>основе:</a:t>
            </a:r>
          </a:p>
          <a:p>
            <a:pPr>
              <a:buFontTx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стабильных </a:t>
            </a:r>
            <a:r>
              <a:rPr lang="ru-RU" sz="1800" dirty="0">
                <a:solidFill>
                  <a:schemeClr val="tx1"/>
                </a:solidFill>
              </a:rPr>
              <a:t>положительных результатов освоения обучающимися образовательных программ по итогам мониторингов, проводимых организацией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None/>
            </a:pPr>
            <a:r>
              <a:rPr lang="ru-RU" sz="1800" dirty="0">
                <a:solidFill>
                  <a:schemeClr val="tx1"/>
                </a:solidFill>
              </a:rPr>
              <a:t>выявления развития у обучающихся способностей к научной (интеллектуальной), творческой, физкультурно-спортивной деятельности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None/>
            </a:pPr>
            <a:r>
              <a:rPr lang="ru-RU" sz="1800" b="1" dirty="0">
                <a:solidFill>
                  <a:schemeClr val="tx1"/>
                </a:solidFill>
              </a:rPr>
              <a:t>личного вклада в повышение качества образования, совершенствования методов обучения и воспитания, транслирования в педагогических коллективах опыта практических результатов своей профессиональной деятельности, активного участия в работе методических объединений педагогических работников организации.</a:t>
            </a:r>
            <a:endParaRPr lang="ru-RU" sz="1800" b="1" dirty="0">
              <a:solidFill>
                <a:srgbClr val="235B4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Высшая категория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+ выявления </a:t>
            </a:r>
            <a:r>
              <a:rPr lang="ru-RU" sz="1800" dirty="0"/>
              <a:t>и развития способностей обучающихся к научной (интеллектуальной), творческой, физкультурно-спортивной деятельности, а также их участия в олимпиадах, конкурсах, фестивалях, соревнованиях;</a:t>
            </a:r>
          </a:p>
          <a:p>
            <a:r>
              <a:rPr lang="ru-RU" sz="1800" dirty="0"/>
              <a:t>личного вклада в повышение качества образования, совершенствования методов обучения и воспитания, и продуктивного использования новых образовательных технологий, </a:t>
            </a:r>
            <a:r>
              <a:rPr lang="ru-RU" sz="1800" b="1" dirty="0"/>
              <a:t>транслирования в педагогических коллективах опыта практических результатов своей профессиональной деятельности, в том числе экспериментальной и инновационной;</a:t>
            </a:r>
          </a:p>
          <a:p>
            <a:r>
              <a:rPr lang="ru-RU" sz="1800" dirty="0"/>
              <a:t>активного участия в работе методических объединений педагогических работников организаций, </a:t>
            </a:r>
            <a:r>
              <a:rPr lang="ru-RU" sz="1800" b="1" dirty="0"/>
              <a:t>в разработке программно-методического сопровождения образовательного процесса, профессиональных конкурсах.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2CF2-49EA-476A-89D8-DB06CAFFAC1B}" type="datetime1">
              <a:rPr lang="ru-RU" smtClean="0"/>
              <a:pPr/>
              <a:t>07.10.2020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13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DA98-B0B1-4036-8976-5C63199797CA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Требования к педагогической деятельности</a:t>
            </a:r>
            <a:endParaRPr lang="ru-RU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«Педагог (педагогическая деятельность в дошкольном, начальном общем, основном общем, среднем общем образовании (воспитатель, учитель)» (утв. приказом Министерства труда и социальной защиты РФ от 18.10.13 № 544н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Обобщенные трудовые функции:</a:t>
            </a:r>
          </a:p>
          <a:p>
            <a:pPr>
              <a:spcBef>
                <a:spcPts val="0"/>
              </a:spcBef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по проектированию и реализации образовательного процесса в образовательных организациях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начального общего, основного общего, среднего общего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деятельность по проектированию и реализации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программ</a:t>
            </a:r>
          </a:p>
          <a:p>
            <a:pPr>
              <a:spcBef>
                <a:spcPts val="0"/>
              </a:spcBef>
              <a:buFontTx/>
              <a:buNone/>
            </a:pP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pic>
        <p:nvPicPr>
          <p:cNvPr id="7172" name="Picture 4" descr="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086A-2CBE-4555-8FEB-543EF67C4BC7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Региональные требования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Материалы</a:t>
            </a:r>
            <a:r>
              <a:rPr lang="ru-RU" sz="2400" b="1" dirty="0"/>
              <a:t>, представляемые аттестуемым дополнительно к заявлению и описанию деятельности:</a:t>
            </a:r>
            <a:endParaRPr lang="ru-RU" sz="2400" dirty="0"/>
          </a:p>
          <a:p>
            <a:r>
              <a:rPr lang="ru-RU" sz="2400" dirty="0"/>
              <a:t>- </a:t>
            </a:r>
            <a:r>
              <a:rPr lang="ru-RU" sz="1800" dirty="0"/>
              <a:t>ссылка на сайт образовательного учреждения и методические разработки (например, образовательную программу ДОУ, авторскую образовательную программу);</a:t>
            </a:r>
          </a:p>
          <a:p>
            <a:r>
              <a:rPr lang="ru-RU" sz="1800" dirty="0"/>
              <a:t>- материалы из опыта работы по планированию, проектированию образовательного процесса (например, план работы на неделю);</a:t>
            </a:r>
          </a:p>
          <a:p>
            <a:r>
              <a:rPr lang="ru-RU" sz="1800" dirty="0"/>
              <a:t>- конспекты (сценарные планы) педагогических мероприятий/ видеоматериалы;</a:t>
            </a:r>
          </a:p>
          <a:p>
            <a:r>
              <a:rPr lang="ru-RU" sz="1800" dirty="0"/>
              <a:t>- фотоматериалы, подтверждающие изменения предметно-пространственной среды в группе (с комментариями);</a:t>
            </a:r>
          </a:p>
          <a:p>
            <a:r>
              <a:rPr lang="ru-RU" sz="1800" dirty="0"/>
              <a:t>- аналитическая записка по результатам анкетирования родителей </a:t>
            </a:r>
          </a:p>
          <a:p>
            <a:pPr>
              <a:buFontTx/>
              <a:buNone/>
            </a:pP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pic>
        <p:nvPicPr>
          <p:cNvPr id="8196" name="Picture 4" descr="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5E23-EB88-4406-9254-9703D7DFF596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dirty="0"/>
              <a:t>Экспертная оценка 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pPr>
              <a:buNone/>
            </a:pPr>
            <a:r>
              <a:rPr lang="ru-RU" sz="1800" dirty="0"/>
              <a:t>на основе критериев, отражающих результативность  деятельности по обеспечению  психолого-педагогических  условий для реализации ООП, включая создание развивающей предметно-пространственной среды.</a:t>
            </a:r>
          </a:p>
          <a:p>
            <a:pPr>
              <a:buNone/>
            </a:pPr>
            <a:r>
              <a:rPr lang="ru-RU" sz="1800" dirty="0"/>
              <a:t>Тексты заявления и описания сопровождаются дополнительным пакетом документов, включающих аналитические, методические материалы фото/видеосвидетельства (использовать ссылки на сайт учреждения).</a:t>
            </a:r>
          </a:p>
          <a:p>
            <a:pPr>
              <a:buNone/>
            </a:pPr>
            <a:r>
              <a:rPr lang="ru-RU" sz="1800" dirty="0"/>
              <a:t>аналитические материалы должны включать перечень методов, средств, способов и форм образовательной деятельности,  обеспечивающих достижение целей и задач ООП  с учетом возрастных и индивидуальных особенностей воспитанников, действия по планированию и корректировке образовательных задач, описание  образовательной среды.</a:t>
            </a:r>
          </a:p>
          <a:p>
            <a:pPr>
              <a:buFontTx/>
              <a:buNone/>
            </a:pPr>
            <a:endParaRPr lang="ru-RU" sz="2400" dirty="0">
              <a:solidFill>
                <a:srgbClr val="235B40"/>
              </a:solidFill>
              <a:latin typeface="Arial Narrow" pitchFamily="34" charset="0"/>
            </a:endParaRPr>
          </a:p>
        </p:txBody>
      </p:sp>
      <p:pic>
        <p:nvPicPr>
          <p:cNvPr id="9220" name="Picture 4" descr="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Содержание заявления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В заявлении отражены результаты работы:</a:t>
            </a:r>
          </a:p>
          <a:p>
            <a:r>
              <a:rPr lang="ru-RU" sz="2000" dirty="0" smtClean="0"/>
              <a:t>Применение современных педагогических технологий (перечень)</a:t>
            </a:r>
          </a:p>
          <a:p>
            <a:r>
              <a:rPr lang="ru-RU" sz="2000" dirty="0" smtClean="0"/>
              <a:t>Положительная динамика усвоения образовательной программы на основе корректировки образовательного процесса по итогам педагогической диагностики (сравнительная таблица)</a:t>
            </a:r>
          </a:p>
          <a:p>
            <a:r>
              <a:rPr lang="ru-RU" sz="2000" dirty="0" smtClean="0"/>
              <a:t>Создание условий для творческой реализации воспитанников (конкурсы, выставки, создание масштабных творческих проектов, организация мини-мастерских, подготовка театральных постановок и </a:t>
            </a:r>
            <a:r>
              <a:rPr lang="ru-RU" sz="2000" dirty="0" err="1" smtClean="0"/>
              <a:t>др</a:t>
            </a:r>
            <a:r>
              <a:rPr lang="ru-RU" sz="2000" dirty="0" smtClean="0"/>
              <a:t>).</a:t>
            </a:r>
          </a:p>
          <a:p>
            <a:r>
              <a:rPr lang="ru-RU" sz="2000" dirty="0"/>
              <a:t>С</a:t>
            </a:r>
            <a:r>
              <a:rPr lang="ru-RU" sz="2000" dirty="0" smtClean="0"/>
              <a:t>оздание условий для </a:t>
            </a:r>
            <a:r>
              <a:rPr lang="ru-RU" sz="2000" dirty="0" err="1" smtClean="0"/>
              <a:t>здоровьсбережения</a:t>
            </a:r>
            <a:r>
              <a:rPr lang="ru-RU" sz="2000" dirty="0" smtClean="0"/>
              <a:t>. Стабильная посещаемость (не ниже 75% и низкий процент заболеваемости. до 1.4 </a:t>
            </a:r>
            <a:r>
              <a:rPr lang="ru-RU" sz="2000" dirty="0" err="1" smtClean="0"/>
              <a:t>детодня</a:t>
            </a:r>
            <a:r>
              <a:rPr lang="ru-RU" sz="2000" dirty="0" smtClean="0"/>
              <a:t> на ребенка)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2CF2-49EA-476A-89D8-DB06CAFFAC1B}" type="datetime1">
              <a:rPr lang="ru-RU" smtClean="0"/>
              <a:pPr/>
              <a:t>07.10.2020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01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</a:rPr>
              <a:t>Ошибки представления методического материала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040560"/>
          </a:xfrm>
        </p:spPr>
        <p:txBody>
          <a:bodyPr/>
          <a:lstStyle/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Цель образовательной деятельности не соответствует образовательной программе и ФГОС ДО. Задачи образовательной деятельности 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определены.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все задачи образователь­ной программы проходят через планирование. Зачастую выпада­ют целые направления, напри­мер, формирование «искусство­ведческих» знаний. Знакомство с творчеством художников, пи­сателей, композиторов и пр. Та­ким образом,  можно сделать вывод, что программа реализу­ется не полностью.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НОД, представленной педагогом, не соответствует возрастным особенностям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детей. Планирование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часто осу­ществляется по предметному принципу, отдельным разделам, направлениям, педагог не пре­дусматривает интеграции содер­жания, интегрированных форм работы с дошкольниками (комп­лексных и интегрированных мероприятий).</a:t>
            </a:r>
          </a:p>
          <a:p>
            <a:pPr lvl="0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Цели и задачи часто ста­вятся нечетко, без учета специ­фики группы. Иногда это просто переписывание задач из имеющейся методической ли­тературы.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Пла­нирование  однообразных форм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методов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работы — рассматрива­ние, внесение игрушки и пр. Отсутствует дифференцирован­ный подход,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задания не находят отражения в планах педагогов.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Осуществляется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планирование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корректировка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образовательных задач с учетом индивидуальных особенностей каждого воспитанника по результатам педагогической диагностики (мониторинга), но 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учитываются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 этом рекомендации специалистов.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352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687C-628C-4F36-A855-69BB1B159681}" type="datetime1">
              <a:rPr lang="ru-RU"/>
              <a:pPr/>
              <a:t>07.10.2020</a:t>
            </a:fld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27913" cy="633412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Специфика представления ППРС</a:t>
            </a:r>
            <a:endParaRPr lang="ru-RU" sz="32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859712" cy="4608513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Фотоматериалы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иллюстрирующие развивающую предметную среду, не отражают ее преобразования в соответствии с темой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Нерациональное использование группового пространства</a:t>
            </a:r>
          </a:p>
          <a:p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Расстановка столов по принципу школьного урока</a:t>
            </a:r>
          </a:p>
          <a:p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Отсутствие учета </a:t>
            </a:r>
            <a:r>
              <a:rPr lang="ru-RU" sz="1600" dirty="0" err="1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гендернего</a:t>
            </a:r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 принципа</a:t>
            </a:r>
          </a:p>
          <a:p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Отсутствие регионального компонента</a:t>
            </a:r>
          </a:p>
          <a:p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Отсутствие детского дизайна</a:t>
            </a:r>
          </a:p>
          <a:p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Отсутствие зоны уединения</a:t>
            </a:r>
          </a:p>
          <a:p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Неэстетичный подбор мебели (пластик и дерево),громоздкость, не позволяющая структурировать пространство</a:t>
            </a:r>
          </a:p>
          <a:p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Излишнее перечисление предметов-наполнителей каждого развивающего центра, альтернатива – Паспорт ППРС группы</a:t>
            </a:r>
          </a:p>
          <a:p>
            <a:r>
              <a:rPr lang="ru-RU" sz="1600" dirty="0" smtClean="0">
                <a:solidFill>
                  <a:srgbClr val="235B40"/>
                </a:solidFill>
                <a:latin typeface="Times New Roman" pitchFamily="18" charset="0"/>
                <a:cs typeface="Times New Roman" pitchFamily="18" charset="0"/>
              </a:rPr>
              <a:t>Учет детских интересов в преобразовании среды.</a:t>
            </a:r>
            <a:endParaRPr lang="ru-RU" sz="1600" dirty="0">
              <a:solidFill>
                <a:srgbClr val="235B4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661025"/>
            <a:ext cx="9271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661025"/>
            <a:ext cx="936625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бучение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Обучение</Template>
  <TotalTime>249</TotalTime>
  <Words>849</Words>
  <Application>Microsoft Office PowerPoint</Application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Обучение</vt:lpstr>
      <vt:lpstr>Представление опыта педагога ДОУ</vt:lpstr>
      <vt:lpstr>Нормативные документы (выдержки)</vt:lpstr>
      <vt:lpstr>Высшая категория</vt:lpstr>
      <vt:lpstr>Требования к педагогической деятельности</vt:lpstr>
      <vt:lpstr>Региональные требования</vt:lpstr>
      <vt:lpstr>Экспертная оценка </vt:lpstr>
      <vt:lpstr> Содержание заявления </vt:lpstr>
      <vt:lpstr>Ошибки представления методического материала </vt:lpstr>
      <vt:lpstr>Специфика представления ППРС</vt:lpstr>
      <vt:lpstr>Специфика представления методических материалов</vt:lpstr>
      <vt:lpstr>Оценивание материалов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опыта педагога ДОУ</dc:title>
  <dc:creator>Пользователь</dc:creator>
  <cp:lastModifiedBy>Пользователь</cp:lastModifiedBy>
  <cp:revision>15</cp:revision>
  <dcterms:created xsi:type="dcterms:W3CDTF">2020-10-05T12:50:34Z</dcterms:created>
  <dcterms:modified xsi:type="dcterms:W3CDTF">2020-10-06T17:42:35Z</dcterms:modified>
</cp:coreProperties>
</file>